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4" r:id="rId4"/>
    <p:sldId id="258" r:id="rId5"/>
    <p:sldId id="286" r:id="rId6"/>
    <p:sldId id="305" r:id="rId7"/>
    <p:sldId id="302" r:id="rId8"/>
    <p:sldId id="303" r:id="rId9"/>
    <p:sldId id="304" r:id="rId10"/>
    <p:sldId id="285" r:id="rId11"/>
    <p:sldId id="291" r:id="rId12"/>
  </p:sldIdLst>
  <p:sldSz cx="9144000" cy="5141913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5959"/>
    <a:srgbClr val="A3A3A3"/>
    <a:srgbClr val="D20000"/>
    <a:srgbClr val="8F0000"/>
    <a:srgbClr val="640000"/>
    <a:srgbClr val="2E0000"/>
    <a:srgbClr val="4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 showGuides="1">
      <p:cViewPr varScale="1">
        <p:scale>
          <a:sx n="112" d="100"/>
          <a:sy n="112" d="100"/>
        </p:scale>
        <p:origin x="-342" y="-84"/>
      </p:cViewPr>
      <p:guideLst>
        <p:guide orient="horz" pos="25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0D155-6FFF-44D3-B00A-FBC2BAA11346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9BDE4-701F-4D16-9C33-9FA6D2A570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6739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1319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3350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9513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60579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20834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20834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2083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30085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BDE4-701F-4D16-9C33-9FA6D2A570C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4183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326"/>
            <a:ext cx="7772400" cy="1102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751"/>
            <a:ext cx="6400800" cy="1314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657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305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15"/>
            <a:ext cx="2057400" cy="438729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15"/>
            <a:ext cx="6019800" cy="438729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4377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0699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4156"/>
            <a:ext cx="7772400" cy="102124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363"/>
            <a:ext cx="7772400" cy="11247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2899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9780"/>
            <a:ext cx="4038600" cy="339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9780"/>
            <a:ext cx="4038600" cy="339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4256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80"/>
            <a:ext cx="4040188" cy="4796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653"/>
            <a:ext cx="4040188" cy="29625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0980"/>
            <a:ext cx="4041775" cy="4796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0653"/>
            <a:ext cx="4041775" cy="29625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489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1920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261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24"/>
            <a:ext cx="3008313" cy="8712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25"/>
            <a:ext cx="5111750" cy="4388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5993"/>
            <a:ext cx="3008313" cy="3517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2606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9339"/>
            <a:ext cx="5486400" cy="4249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439"/>
            <a:ext cx="5486400" cy="30851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262"/>
            <a:ext cx="5486400" cy="6034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9031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15"/>
            <a:ext cx="8229600" cy="85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99780"/>
            <a:ext cx="8229600" cy="339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5792"/>
            <a:ext cx="2133600" cy="2737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D870-8283-4DD2-9937-AECF23EF6CEF}" type="datetimeFigureOut">
              <a:rPr lang="zh-CN" altLang="en-US" smtClean="0"/>
              <a:pPr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5792"/>
            <a:ext cx="2895600" cy="2737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5792"/>
            <a:ext cx="2133600" cy="2737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CBA0-A312-46AB-8163-AF5776386E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808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889031" y="966599"/>
            <a:ext cx="2222812" cy="2923236"/>
            <a:chOff x="1078816" y="964066"/>
            <a:chExt cx="2222812" cy="2923236"/>
          </a:xfrm>
        </p:grpSpPr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078816" y="2540257"/>
              <a:ext cx="696716" cy="1019561"/>
            </a:xfrm>
            <a:custGeom>
              <a:avLst/>
              <a:gdLst>
                <a:gd name="T0" fmla="*/ 94 w 375"/>
                <a:gd name="T1" fmla="*/ 0 h 549"/>
                <a:gd name="T2" fmla="*/ 11 w 375"/>
                <a:gd name="T3" fmla="*/ 12 h 549"/>
                <a:gd name="T4" fmla="*/ 0 w 375"/>
                <a:gd name="T5" fmla="*/ 127 h 549"/>
                <a:gd name="T6" fmla="*/ 174 w 375"/>
                <a:gd name="T7" fmla="*/ 549 h 549"/>
                <a:gd name="T8" fmla="*/ 375 w 375"/>
                <a:gd name="T9" fmla="*/ 280 h 549"/>
                <a:gd name="T10" fmla="*/ 94 w 375"/>
                <a:gd name="T1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549">
                  <a:moveTo>
                    <a:pt x="94" y="0"/>
                  </a:moveTo>
                  <a:cubicBezTo>
                    <a:pt x="65" y="0"/>
                    <a:pt x="37" y="4"/>
                    <a:pt x="11" y="12"/>
                  </a:cubicBezTo>
                  <a:cubicBezTo>
                    <a:pt x="3" y="49"/>
                    <a:pt x="0" y="87"/>
                    <a:pt x="0" y="127"/>
                  </a:cubicBezTo>
                  <a:cubicBezTo>
                    <a:pt x="0" y="291"/>
                    <a:pt x="66" y="441"/>
                    <a:pt x="174" y="549"/>
                  </a:cubicBezTo>
                  <a:cubicBezTo>
                    <a:pt x="290" y="514"/>
                    <a:pt x="375" y="407"/>
                    <a:pt x="375" y="280"/>
                  </a:cubicBezTo>
                  <a:cubicBezTo>
                    <a:pt x="375" y="125"/>
                    <a:pt x="249" y="0"/>
                    <a:pt x="94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088093" y="2231327"/>
              <a:ext cx="600234" cy="615077"/>
            </a:xfrm>
            <a:custGeom>
              <a:avLst/>
              <a:gdLst>
                <a:gd name="T0" fmla="*/ 158 w 323"/>
                <a:gd name="T1" fmla="*/ 0 h 331"/>
                <a:gd name="T2" fmla="*/ 51 w 323"/>
                <a:gd name="T3" fmla="*/ 38 h 331"/>
                <a:gd name="T4" fmla="*/ 0 w 323"/>
                <a:gd name="T5" fmla="*/ 216 h 331"/>
                <a:gd name="T6" fmla="*/ 158 w 323"/>
                <a:gd name="T7" fmla="*/ 331 h 331"/>
                <a:gd name="T8" fmla="*/ 323 w 323"/>
                <a:gd name="T9" fmla="*/ 166 h 331"/>
                <a:gd name="T10" fmla="*/ 158 w 323"/>
                <a:gd name="T11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331">
                  <a:moveTo>
                    <a:pt x="158" y="0"/>
                  </a:moveTo>
                  <a:cubicBezTo>
                    <a:pt x="117" y="0"/>
                    <a:pt x="80" y="14"/>
                    <a:pt x="51" y="38"/>
                  </a:cubicBezTo>
                  <a:cubicBezTo>
                    <a:pt x="25" y="94"/>
                    <a:pt x="8" y="153"/>
                    <a:pt x="0" y="216"/>
                  </a:cubicBezTo>
                  <a:cubicBezTo>
                    <a:pt x="21" y="283"/>
                    <a:pt x="84" y="331"/>
                    <a:pt x="158" y="331"/>
                  </a:cubicBezTo>
                  <a:cubicBezTo>
                    <a:pt x="249" y="331"/>
                    <a:pt x="323" y="257"/>
                    <a:pt x="323" y="166"/>
                  </a:cubicBezTo>
                  <a:cubicBezTo>
                    <a:pt x="323" y="74"/>
                    <a:pt x="249" y="0"/>
                    <a:pt x="158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1530616" y="2179723"/>
              <a:ext cx="506964" cy="507925"/>
            </a:xfrm>
            <a:prstGeom prst="ellipse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050137" y="1993832"/>
              <a:ext cx="576113" cy="574257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1688327" y="1950229"/>
              <a:ext cx="413762" cy="41283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1955510" y="1555021"/>
              <a:ext cx="256050" cy="25605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2389682" y="1158887"/>
              <a:ext cx="86278" cy="87205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1532470" y="1755408"/>
              <a:ext cx="85350" cy="8535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2068691" y="1905698"/>
              <a:ext cx="87205" cy="88133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673483" y="1653359"/>
              <a:ext cx="376653" cy="377581"/>
            </a:xfrm>
            <a:custGeom>
              <a:avLst/>
              <a:gdLst>
                <a:gd name="T0" fmla="*/ 201 w 203"/>
                <a:gd name="T1" fmla="*/ 98 h 203"/>
                <a:gd name="T2" fmla="*/ 105 w 203"/>
                <a:gd name="T3" fmla="*/ 201 h 203"/>
                <a:gd name="T4" fmla="*/ 1 w 203"/>
                <a:gd name="T5" fmla="*/ 105 h 203"/>
                <a:gd name="T6" fmla="*/ 98 w 203"/>
                <a:gd name="T7" fmla="*/ 1 h 203"/>
                <a:gd name="T8" fmla="*/ 201 w 203"/>
                <a:gd name="T9" fmla="*/ 9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201" y="98"/>
                  </a:moveTo>
                  <a:cubicBezTo>
                    <a:pt x="203" y="153"/>
                    <a:pt x="160" y="200"/>
                    <a:pt x="105" y="201"/>
                  </a:cubicBezTo>
                  <a:cubicBezTo>
                    <a:pt x="49" y="203"/>
                    <a:pt x="3" y="160"/>
                    <a:pt x="1" y="105"/>
                  </a:cubicBezTo>
                  <a:cubicBezTo>
                    <a:pt x="0" y="49"/>
                    <a:pt x="43" y="3"/>
                    <a:pt x="98" y="1"/>
                  </a:cubicBezTo>
                  <a:cubicBezTo>
                    <a:pt x="153" y="0"/>
                    <a:pt x="200" y="43"/>
                    <a:pt x="201" y="9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1504639" y="1901988"/>
              <a:ext cx="141013" cy="143796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2167029" y="964066"/>
              <a:ext cx="142869" cy="142868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2276500" y="1307321"/>
              <a:ext cx="312641" cy="312641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2276500" y="1816638"/>
              <a:ext cx="312641" cy="314496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2754274" y="1514202"/>
              <a:ext cx="141013" cy="141013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2947240" y="2064338"/>
              <a:ext cx="348822" cy="600233"/>
            </a:xfrm>
            <a:custGeom>
              <a:avLst/>
              <a:gdLst>
                <a:gd name="T0" fmla="*/ 0 w 188"/>
                <a:gd name="T1" fmla="*/ 132 h 323"/>
                <a:gd name="T2" fmla="*/ 188 w 188"/>
                <a:gd name="T3" fmla="*/ 323 h 323"/>
                <a:gd name="T4" fmla="*/ 53 w 188"/>
                <a:gd name="T5" fmla="*/ 0 h 323"/>
                <a:gd name="T6" fmla="*/ 0 w 188"/>
                <a:gd name="T7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23">
                  <a:moveTo>
                    <a:pt x="0" y="132"/>
                  </a:moveTo>
                  <a:cubicBezTo>
                    <a:pt x="0" y="237"/>
                    <a:pt x="84" y="321"/>
                    <a:pt x="188" y="323"/>
                  </a:cubicBezTo>
                  <a:cubicBezTo>
                    <a:pt x="176" y="201"/>
                    <a:pt x="127" y="89"/>
                    <a:pt x="53" y="0"/>
                  </a:cubicBezTo>
                  <a:cubicBezTo>
                    <a:pt x="20" y="34"/>
                    <a:pt x="0" y="81"/>
                    <a:pt x="0" y="132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2563165" y="2261014"/>
              <a:ext cx="738463" cy="894319"/>
            </a:xfrm>
            <a:custGeom>
              <a:avLst/>
              <a:gdLst>
                <a:gd name="T0" fmla="*/ 0 w 398"/>
                <a:gd name="T1" fmla="*/ 241 h 481"/>
                <a:gd name="T2" fmla="*/ 241 w 398"/>
                <a:gd name="T3" fmla="*/ 481 h 481"/>
                <a:gd name="T4" fmla="*/ 375 w 398"/>
                <a:gd name="T5" fmla="*/ 440 h 481"/>
                <a:gd name="T6" fmla="*/ 398 w 398"/>
                <a:gd name="T7" fmla="*/ 277 h 481"/>
                <a:gd name="T8" fmla="*/ 342 w 398"/>
                <a:gd name="T9" fmla="*/ 22 h 481"/>
                <a:gd name="T10" fmla="*/ 241 w 398"/>
                <a:gd name="T11" fmla="*/ 0 h 481"/>
                <a:gd name="T12" fmla="*/ 0 w 398"/>
                <a:gd name="T13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481">
                  <a:moveTo>
                    <a:pt x="0" y="241"/>
                  </a:moveTo>
                  <a:cubicBezTo>
                    <a:pt x="0" y="374"/>
                    <a:pt x="108" y="481"/>
                    <a:pt x="241" y="481"/>
                  </a:cubicBezTo>
                  <a:cubicBezTo>
                    <a:pt x="291" y="481"/>
                    <a:pt x="337" y="466"/>
                    <a:pt x="375" y="440"/>
                  </a:cubicBezTo>
                  <a:cubicBezTo>
                    <a:pt x="390" y="388"/>
                    <a:pt x="398" y="333"/>
                    <a:pt x="398" y="277"/>
                  </a:cubicBezTo>
                  <a:cubicBezTo>
                    <a:pt x="398" y="186"/>
                    <a:pt x="378" y="100"/>
                    <a:pt x="342" y="22"/>
                  </a:cubicBezTo>
                  <a:cubicBezTo>
                    <a:pt x="311" y="8"/>
                    <a:pt x="277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2574297" y="2261014"/>
              <a:ext cx="415618" cy="355316"/>
            </a:xfrm>
            <a:custGeom>
              <a:avLst/>
              <a:gdLst>
                <a:gd name="T0" fmla="*/ 0 w 224"/>
                <a:gd name="T1" fmla="*/ 188 h 191"/>
                <a:gd name="T2" fmla="*/ 33 w 224"/>
                <a:gd name="T3" fmla="*/ 191 h 191"/>
                <a:gd name="T4" fmla="*/ 224 w 224"/>
                <a:gd name="T5" fmla="*/ 0 h 191"/>
                <a:gd name="T6" fmla="*/ 0 w 224"/>
                <a:gd name="T7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91">
                  <a:moveTo>
                    <a:pt x="0" y="188"/>
                  </a:moveTo>
                  <a:cubicBezTo>
                    <a:pt x="11" y="190"/>
                    <a:pt x="22" y="191"/>
                    <a:pt x="33" y="191"/>
                  </a:cubicBezTo>
                  <a:cubicBezTo>
                    <a:pt x="138" y="191"/>
                    <a:pt x="224" y="106"/>
                    <a:pt x="224" y="0"/>
                  </a:cubicBezTo>
                  <a:cubicBezTo>
                    <a:pt x="114" y="5"/>
                    <a:pt x="23" y="84"/>
                    <a:pt x="0" y="188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2840364" y="3083913"/>
              <a:ext cx="420165" cy="581208"/>
            </a:xfrm>
            <a:custGeom>
              <a:avLst/>
              <a:gdLst>
                <a:gd name="T0" fmla="*/ 224 w 224"/>
                <a:gd name="T1" fmla="*/ 0 h 310"/>
                <a:gd name="T2" fmla="*/ 0 w 224"/>
                <a:gd name="T3" fmla="*/ 240 h 310"/>
                <a:gd name="T4" fmla="*/ 11 w 224"/>
                <a:gd name="T5" fmla="*/ 310 h 310"/>
                <a:gd name="T6" fmla="*/ 224 w 22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10">
                  <a:moveTo>
                    <a:pt x="224" y="0"/>
                  </a:moveTo>
                  <a:cubicBezTo>
                    <a:pt x="99" y="9"/>
                    <a:pt x="0" y="113"/>
                    <a:pt x="0" y="240"/>
                  </a:cubicBezTo>
                  <a:cubicBezTo>
                    <a:pt x="0" y="265"/>
                    <a:pt x="4" y="288"/>
                    <a:pt x="11" y="310"/>
                  </a:cubicBezTo>
                  <a:cubicBezTo>
                    <a:pt x="112" y="233"/>
                    <a:pt x="187" y="125"/>
                    <a:pt x="224" y="0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1104792" y="3017103"/>
              <a:ext cx="615077" cy="753306"/>
            </a:xfrm>
            <a:custGeom>
              <a:avLst/>
              <a:gdLst>
                <a:gd name="T0" fmla="*/ 22 w 331"/>
                <a:gd name="T1" fmla="*/ 0 h 405"/>
                <a:gd name="T2" fmla="*/ 0 w 331"/>
                <a:gd name="T3" fmla="*/ 0 h 405"/>
                <a:gd name="T4" fmla="*/ 316 w 331"/>
                <a:gd name="T5" fmla="*/ 405 h 405"/>
                <a:gd name="T6" fmla="*/ 331 w 331"/>
                <a:gd name="T7" fmla="*/ 309 h 405"/>
                <a:gd name="T8" fmla="*/ 22 w 331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405">
                  <a:moveTo>
                    <a:pt x="22" y="0"/>
                  </a:moveTo>
                  <a:cubicBezTo>
                    <a:pt x="14" y="0"/>
                    <a:pt x="7" y="0"/>
                    <a:pt x="0" y="0"/>
                  </a:cubicBezTo>
                  <a:cubicBezTo>
                    <a:pt x="40" y="178"/>
                    <a:pt x="158" y="325"/>
                    <a:pt x="316" y="405"/>
                  </a:cubicBezTo>
                  <a:cubicBezTo>
                    <a:pt x="326" y="375"/>
                    <a:pt x="331" y="343"/>
                    <a:pt x="331" y="309"/>
                  </a:cubicBezTo>
                  <a:cubicBezTo>
                    <a:pt x="331" y="138"/>
                    <a:pt x="193" y="0"/>
                    <a:pt x="22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1406301" y="2974428"/>
              <a:ext cx="1229226" cy="912874"/>
            </a:xfrm>
            <a:custGeom>
              <a:avLst/>
              <a:gdLst>
                <a:gd name="T0" fmla="*/ 331 w 662"/>
                <a:gd name="T1" fmla="*/ 0 h 491"/>
                <a:gd name="T2" fmla="*/ 0 w 662"/>
                <a:gd name="T3" fmla="*/ 317 h 491"/>
                <a:gd name="T4" fmla="*/ 422 w 662"/>
                <a:gd name="T5" fmla="*/ 491 h 491"/>
                <a:gd name="T6" fmla="*/ 639 w 662"/>
                <a:gd name="T7" fmla="*/ 451 h 491"/>
                <a:gd name="T8" fmla="*/ 662 w 662"/>
                <a:gd name="T9" fmla="*/ 331 h 491"/>
                <a:gd name="T10" fmla="*/ 331 w 662"/>
                <a:gd name="T1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2" h="491">
                  <a:moveTo>
                    <a:pt x="331" y="0"/>
                  </a:moveTo>
                  <a:cubicBezTo>
                    <a:pt x="153" y="0"/>
                    <a:pt x="7" y="141"/>
                    <a:pt x="0" y="317"/>
                  </a:cubicBezTo>
                  <a:cubicBezTo>
                    <a:pt x="108" y="425"/>
                    <a:pt x="258" y="491"/>
                    <a:pt x="422" y="491"/>
                  </a:cubicBezTo>
                  <a:cubicBezTo>
                    <a:pt x="499" y="491"/>
                    <a:pt x="572" y="477"/>
                    <a:pt x="639" y="451"/>
                  </a:cubicBezTo>
                  <a:cubicBezTo>
                    <a:pt x="654" y="414"/>
                    <a:pt x="662" y="373"/>
                    <a:pt x="662" y="331"/>
                  </a:cubicBezTo>
                  <a:cubicBezTo>
                    <a:pt x="662" y="148"/>
                    <a:pt x="514" y="0"/>
                    <a:pt x="331" y="0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2335874" y="2933609"/>
              <a:ext cx="874838" cy="872054"/>
            </a:xfrm>
            <a:custGeom>
              <a:avLst/>
              <a:gdLst>
                <a:gd name="T0" fmla="*/ 471 w 471"/>
                <a:gd name="T1" fmla="*/ 153 h 469"/>
                <a:gd name="T2" fmla="*/ 244 w 471"/>
                <a:gd name="T3" fmla="*/ 0 h 469"/>
                <a:gd name="T4" fmla="*/ 0 w 471"/>
                <a:gd name="T5" fmla="*/ 244 h 469"/>
                <a:gd name="T6" fmla="*/ 149 w 471"/>
                <a:gd name="T7" fmla="*/ 469 h 469"/>
                <a:gd name="T8" fmla="*/ 471 w 471"/>
                <a:gd name="T9" fmla="*/ 153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469">
                  <a:moveTo>
                    <a:pt x="471" y="153"/>
                  </a:moveTo>
                  <a:cubicBezTo>
                    <a:pt x="435" y="63"/>
                    <a:pt x="347" y="0"/>
                    <a:pt x="244" y="0"/>
                  </a:cubicBezTo>
                  <a:cubicBezTo>
                    <a:pt x="109" y="0"/>
                    <a:pt x="0" y="109"/>
                    <a:pt x="0" y="244"/>
                  </a:cubicBezTo>
                  <a:cubicBezTo>
                    <a:pt x="0" y="345"/>
                    <a:pt x="61" y="432"/>
                    <a:pt x="149" y="469"/>
                  </a:cubicBezTo>
                  <a:cubicBezTo>
                    <a:pt x="293" y="410"/>
                    <a:pt x="409" y="296"/>
                    <a:pt x="471" y="153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Oval 30"/>
            <p:cNvSpPr>
              <a:spLocks noChangeArrowheads="1"/>
            </p:cNvSpPr>
            <p:nvPr/>
          </p:nvSpPr>
          <p:spPr bwMode="auto">
            <a:xfrm>
              <a:off x="2540899" y="1675625"/>
              <a:ext cx="493546" cy="49632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1833627" y="2696302"/>
              <a:ext cx="557332" cy="55608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Oval 11"/>
            <p:cNvSpPr>
              <a:spLocks noChangeArrowheads="1"/>
            </p:cNvSpPr>
            <p:nvPr/>
          </p:nvSpPr>
          <p:spPr bwMode="auto">
            <a:xfrm>
              <a:off x="2226489" y="2491874"/>
              <a:ext cx="249471" cy="248912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TextBox 143"/>
          <p:cNvSpPr txBox="1"/>
          <p:nvPr/>
        </p:nvSpPr>
        <p:spPr>
          <a:xfrm>
            <a:off x="3143240" y="1142196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3200" dirty="0" smtClean="0">
              <a:ln w="6350">
                <a:noFill/>
              </a:ln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3200" dirty="0" smtClean="0">
                <a:ln w="6350">
                  <a:noFill/>
                </a:ln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杭州市市场监督管理局</a:t>
            </a:r>
            <a:endParaRPr lang="en-US" altLang="zh-CN" sz="3200" dirty="0" smtClean="0">
              <a:ln w="6350">
                <a:noFill/>
              </a:ln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en-US" altLang="zh-CN" sz="3200" dirty="0" smtClean="0">
                <a:ln w="6350">
                  <a:noFill/>
                </a:ln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2019</a:t>
            </a:r>
            <a:r>
              <a:rPr lang="zh-CN" altLang="en-US" sz="3200" dirty="0" smtClean="0">
                <a:ln w="6350">
                  <a:noFill/>
                </a:ln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年窗帘布</a:t>
            </a:r>
            <a:r>
              <a:rPr lang="zh-CN" altLang="zh-CN" sz="3200" dirty="0" smtClean="0">
                <a:ln w="6350">
                  <a:noFill/>
                </a:ln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质量</a:t>
            </a:r>
            <a:r>
              <a:rPr lang="zh-CN" altLang="en-US" sz="3200" dirty="0" smtClean="0">
                <a:ln w="6350">
                  <a:noFill/>
                </a:ln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比</a:t>
            </a:r>
            <a:r>
              <a:rPr lang="zh-CN" altLang="en-US" sz="3200" dirty="0" smtClean="0">
                <a:ln w="6350">
                  <a:noFill/>
                </a:ln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对结果</a:t>
            </a:r>
            <a:endParaRPr lang="en-US" altLang="zh-CN" sz="3200" dirty="0" smtClean="0">
              <a:ln w="6350">
                <a:noFill/>
              </a:ln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pPr algn="ctr"/>
            <a:endParaRPr lang="zh-CN" altLang="en-US" sz="3200" dirty="0" smtClean="0">
              <a:ln w="6350">
                <a:noFill/>
              </a:ln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endParaRPr lang="zh-CN" altLang="en-US" sz="3200" dirty="0">
              <a:ln w="63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3607723" y="3342507"/>
            <a:ext cx="219347" cy="219347"/>
            <a:chOff x="801291" y="3535885"/>
            <a:chExt cx="219347" cy="219347"/>
          </a:xfrm>
        </p:grpSpPr>
        <p:sp>
          <p:nvSpPr>
            <p:cNvPr id="48" name="Oval 10"/>
            <p:cNvSpPr>
              <a:spLocks noChangeArrowheads="1"/>
            </p:cNvSpPr>
            <p:nvPr/>
          </p:nvSpPr>
          <p:spPr bwMode="auto">
            <a:xfrm>
              <a:off x="801291" y="3535885"/>
              <a:ext cx="219347" cy="21934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6350">
                  <a:solidFill>
                    <a:srgbClr val="CBAB8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FFFDE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860980" y="3583766"/>
              <a:ext cx="100336" cy="114060"/>
              <a:chOff x="860980" y="3583766"/>
              <a:chExt cx="100336" cy="114060"/>
            </a:xfrm>
          </p:grpSpPr>
          <p:sp>
            <p:nvSpPr>
              <p:cNvPr id="50" name="Freeform 12"/>
              <p:cNvSpPr>
                <a:spLocks noEditPoints="1"/>
              </p:cNvSpPr>
              <p:nvPr/>
            </p:nvSpPr>
            <p:spPr bwMode="auto">
              <a:xfrm>
                <a:off x="884050" y="3583766"/>
                <a:ext cx="53830" cy="53740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Freeform 13"/>
              <p:cNvSpPr>
                <a:spLocks/>
              </p:cNvSpPr>
              <p:nvPr/>
            </p:nvSpPr>
            <p:spPr bwMode="auto">
              <a:xfrm>
                <a:off x="860980" y="3643355"/>
                <a:ext cx="100336" cy="54471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2" name="Group 14"/>
          <p:cNvGrpSpPr>
            <a:grpSpLocks/>
          </p:cNvGrpSpPr>
          <p:nvPr/>
        </p:nvGrpSpPr>
        <p:grpSpPr bwMode="auto">
          <a:xfrm>
            <a:off x="6372200" y="3342507"/>
            <a:ext cx="219347" cy="219347"/>
            <a:chOff x="4248" y="3024"/>
            <a:chExt cx="600" cy="599"/>
          </a:xfrm>
        </p:grpSpPr>
        <p:sp>
          <p:nvSpPr>
            <p:cNvPr id="53" name="Oval 15"/>
            <p:cNvSpPr>
              <a:spLocks noChangeArrowheads="1"/>
            </p:cNvSpPr>
            <p:nvPr/>
          </p:nvSpPr>
          <p:spPr bwMode="auto">
            <a:xfrm>
              <a:off x="4248" y="3024"/>
              <a:ext cx="600" cy="5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6350">
                  <a:solidFill>
                    <a:srgbClr val="CBAB8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FFFDE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54" name="Group 16"/>
            <p:cNvGrpSpPr>
              <a:grpSpLocks/>
            </p:cNvGrpSpPr>
            <p:nvPr/>
          </p:nvGrpSpPr>
          <p:grpSpPr bwMode="auto">
            <a:xfrm>
              <a:off x="4441" y="3144"/>
              <a:ext cx="215" cy="345"/>
              <a:chOff x="4441" y="3144"/>
              <a:chExt cx="215" cy="345"/>
            </a:xfrm>
          </p:grpSpPr>
          <p:sp>
            <p:nvSpPr>
              <p:cNvPr id="55" name="Freeform 17"/>
              <p:cNvSpPr>
                <a:spLocks noEditPoints="1"/>
              </p:cNvSpPr>
              <p:nvPr/>
            </p:nvSpPr>
            <p:spPr bwMode="auto">
              <a:xfrm>
                <a:off x="4474" y="3144"/>
                <a:ext cx="149" cy="253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6" name="Freeform 18"/>
              <p:cNvSpPr>
                <a:spLocks/>
              </p:cNvSpPr>
              <p:nvPr/>
            </p:nvSpPr>
            <p:spPr bwMode="auto">
              <a:xfrm>
                <a:off x="4441" y="3267"/>
                <a:ext cx="215" cy="222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6597897" y="3313682"/>
            <a:ext cx="10310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826933" y="3319932"/>
            <a:ext cx="2339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杭州市质量技术监督检测院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69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500034" y="356378"/>
            <a:ext cx="1056394" cy="1389270"/>
            <a:chOff x="3995936" y="1676400"/>
            <a:chExt cx="1056394" cy="1389270"/>
          </a:xfrm>
        </p:grpSpPr>
        <p:grpSp>
          <p:nvGrpSpPr>
            <p:cNvPr id="80" name="组合 79"/>
            <p:cNvGrpSpPr/>
            <p:nvPr/>
          </p:nvGrpSpPr>
          <p:grpSpPr>
            <a:xfrm>
              <a:off x="3995936" y="1676400"/>
              <a:ext cx="1056394" cy="1389270"/>
              <a:chOff x="1078816" y="964066"/>
              <a:chExt cx="2222812" cy="2923236"/>
            </a:xfrm>
          </p:grpSpPr>
          <p:sp>
            <p:nvSpPr>
              <p:cNvPr id="82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椭圆 80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04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07" name="TextBox 50"/>
          <p:cNvSpPr txBox="1"/>
          <p:nvPr/>
        </p:nvSpPr>
        <p:spPr>
          <a:xfrm>
            <a:off x="2071670" y="713568"/>
            <a:ext cx="2630642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消费指南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857356" y="1928014"/>
            <a:ext cx="500066" cy="533060"/>
            <a:chOff x="1078816" y="964066"/>
            <a:chExt cx="2222812" cy="2923236"/>
          </a:xfrm>
        </p:grpSpPr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078816" y="2540257"/>
              <a:ext cx="696716" cy="1019561"/>
            </a:xfrm>
            <a:custGeom>
              <a:avLst/>
              <a:gdLst>
                <a:gd name="T0" fmla="*/ 94 w 375"/>
                <a:gd name="T1" fmla="*/ 0 h 549"/>
                <a:gd name="T2" fmla="*/ 11 w 375"/>
                <a:gd name="T3" fmla="*/ 12 h 549"/>
                <a:gd name="T4" fmla="*/ 0 w 375"/>
                <a:gd name="T5" fmla="*/ 127 h 549"/>
                <a:gd name="T6" fmla="*/ 174 w 375"/>
                <a:gd name="T7" fmla="*/ 549 h 549"/>
                <a:gd name="T8" fmla="*/ 375 w 375"/>
                <a:gd name="T9" fmla="*/ 280 h 549"/>
                <a:gd name="T10" fmla="*/ 94 w 375"/>
                <a:gd name="T1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549">
                  <a:moveTo>
                    <a:pt x="94" y="0"/>
                  </a:moveTo>
                  <a:cubicBezTo>
                    <a:pt x="65" y="0"/>
                    <a:pt x="37" y="4"/>
                    <a:pt x="11" y="12"/>
                  </a:cubicBezTo>
                  <a:cubicBezTo>
                    <a:pt x="3" y="49"/>
                    <a:pt x="0" y="87"/>
                    <a:pt x="0" y="127"/>
                  </a:cubicBezTo>
                  <a:cubicBezTo>
                    <a:pt x="0" y="291"/>
                    <a:pt x="66" y="441"/>
                    <a:pt x="174" y="549"/>
                  </a:cubicBezTo>
                  <a:cubicBezTo>
                    <a:pt x="290" y="514"/>
                    <a:pt x="375" y="407"/>
                    <a:pt x="375" y="280"/>
                  </a:cubicBezTo>
                  <a:cubicBezTo>
                    <a:pt x="375" y="125"/>
                    <a:pt x="249" y="0"/>
                    <a:pt x="94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1088093" y="2231327"/>
              <a:ext cx="600234" cy="615077"/>
            </a:xfrm>
            <a:custGeom>
              <a:avLst/>
              <a:gdLst>
                <a:gd name="T0" fmla="*/ 158 w 323"/>
                <a:gd name="T1" fmla="*/ 0 h 331"/>
                <a:gd name="T2" fmla="*/ 51 w 323"/>
                <a:gd name="T3" fmla="*/ 38 h 331"/>
                <a:gd name="T4" fmla="*/ 0 w 323"/>
                <a:gd name="T5" fmla="*/ 216 h 331"/>
                <a:gd name="T6" fmla="*/ 158 w 323"/>
                <a:gd name="T7" fmla="*/ 331 h 331"/>
                <a:gd name="T8" fmla="*/ 323 w 323"/>
                <a:gd name="T9" fmla="*/ 166 h 331"/>
                <a:gd name="T10" fmla="*/ 158 w 323"/>
                <a:gd name="T11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331">
                  <a:moveTo>
                    <a:pt x="158" y="0"/>
                  </a:moveTo>
                  <a:cubicBezTo>
                    <a:pt x="117" y="0"/>
                    <a:pt x="80" y="14"/>
                    <a:pt x="51" y="38"/>
                  </a:cubicBezTo>
                  <a:cubicBezTo>
                    <a:pt x="25" y="94"/>
                    <a:pt x="8" y="153"/>
                    <a:pt x="0" y="216"/>
                  </a:cubicBezTo>
                  <a:cubicBezTo>
                    <a:pt x="21" y="283"/>
                    <a:pt x="84" y="331"/>
                    <a:pt x="158" y="331"/>
                  </a:cubicBezTo>
                  <a:cubicBezTo>
                    <a:pt x="249" y="331"/>
                    <a:pt x="323" y="257"/>
                    <a:pt x="323" y="166"/>
                  </a:cubicBezTo>
                  <a:cubicBezTo>
                    <a:pt x="323" y="74"/>
                    <a:pt x="249" y="0"/>
                    <a:pt x="158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1530616" y="2179723"/>
              <a:ext cx="506964" cy="507925"/>
            </a:xfrm>
            <a:prstGeom prst="ellipse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2050137" y="1993832"/>
              <a:ext cx="576113" cy="574257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1688327" y="1950229"/>
              <a:ext cx="413762" cy="41283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955510" y="1555021"/>
              <a:ext cx="256050" cy="25605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2389682" y="1158887"/>
              <a:ext cx="86278" cy="87205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532470" y="1755408"/>
              <a:ext cx="85350" cy="8535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Oval 15"/>
            <p:cNvSpPr>
              <a:spLocks noChangeArrowheads="1"/>
            </p:cNvSpPr>
            <p:nvPr/>
          </p:nvSpPr>
          <p:spPr bwMode="auto">
            <a:xfrm>
              <a:off x="2068691" y="1905698"/>
              <a:ext cx="87205" cy="88133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1673483" y="1653359"/>
              <a:ext cx="376653" cy="377581"/>
            </a:xfrm>
            <a:custGeom>
              <a:avLst/>
              <a:gdLst>
                <a:gd name="T0" fmla="*/ 201 w 203"/>
                <a:gd name="T1" fmla="*/ 98 h 203"/>
                <a:gd name="T2" fmla="*/ 105 w 203"/>
                <a:gd name="T3" fmla="*/ 201 h 203"/>
                <a:gd name="T4" fmla="*/ 1 w 203"/>
                <a:gd name="T5" fmla="*/ 105 h 203"/>
                <a:gd name="T6" fmla="*/ 98 w 203"/>
                <a:gd name="T7" fmla="*/ 1 h 203"/>
                <a:gd name="T8" fmla="*/ 201 w 203"/>
                <a:gd name="T9" fmla="*/ 9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201" y="98"/>
                  </a:moveTo>
                  <a:cubicBezTo>
                    <a:pt x="203" y="153"/>
                    <a:pt x="160" y="200"/>
                    <a:pt x="105" y="201"/>
                  </a:cubicBezTo>
                  <a:cubicBezTo>
                    <a:pt x="49" y="203"/>
                    <a:pt x="3" y="160"/>
                    <a:pt x="1" y="105"/>
                  </a:cubicBezTo>
                  <a:cubicBezTo>
                    <a:pt x="0" y="49"/>
                    <a:pt x="43" y="3"/>
                    <a:pt x="98" y="1"/>
                  </a:cubicBezTo>
                  <a:cubicBezTo>
                    <a:pt x="153" y="0"/>
                    <a:pt x="200" y="43"/>
                    <a:pt x="201" y="9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Oval 17"/>
            <p:cNvSpPr>
              <a:spLocks noChangeArrowheads="1"/>
            </p:cNvSpPr>
            <p:nvPr/>
          </p:nvSpPr>
          <p:spPr bwMode="auto">
            <a:xfrm>
              <a:off x="1504639" y="1901988"/>
              <a:ext cx="141013" cy="143796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Oval 18"/>
            <p:cNvSpPr>
              <a:spLocks noChangeArrowheads="1"/>
            </p:cNvSpPr>
            <p:nvPr/>
          </p:nvSpPr>
          <p:spPr bwMode="auto">
            <a:xfrm>
              <a:off x="2167029" y="964066"/>
              <a:ext cx="142869" cy="142868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Oval 19"/>
            <p:cNvSpPr>
              <a:spLocks noChangeArrowheads="1"/>
            </p:cNvSpPr>
            <p:nvPr/>
          </p:nvSpPr>
          <p:spPr bwMode="auto">
            <a:xfrm>
              <a:off x="2276500" y="1307321"/>
              <a:ext cx="312641" cy="312641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Oval 20"/>
            <p:cNvSpPr>
              <a:spLocks noChangeArrowheads="1"/>
            </p:cNvSpPr>
            <p:nvPr/>
          </p:nvSpPr>
          <p:spPr bwMode="auto">
            <a:xfrm>
              <a:off x="2276500" y="1816638"/>
              <a:ext cx="312641" cy="314496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2754274" y="1514202"/>
              <a:ext cx="141013" cy="141013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2947240" y="2064338"/>
              <a:ext cx="348822" cy="600233"/>
            </a:xfrm>
            <a:custGeom>
              <a:avLst/>
              <a:gdLst>
                <a:gd name="T0" fmla="*/ 0 w 188"/>
                <a:gd name="T1" fmla="*/ 132 h 323"/>
                <a:gd name="T2" fmla="*/ 188 w 188"/>
                <a:gd name="T3" fmla="*/ 323 h 323"/>
                <a:gd name="T4" fmla="*/ 53 w 188"/>
                <a:gd name="T5" fmla="*/ 0 h 323"/>
                <a:gd name="T6" fmla="*/ 0 w 188"/>
                <a:gd name="T7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23">
                  <a:moveTo>
                    <a:pt x="0" y="132"/>
                  </a:moveTo>
                  <a:cubicBezTo>
                    <a:pt x="0" y="237"/>
                    <a:pt x="84" y="321"/>
                    <a:pt x="188" y="323"/>
                  </a:cubicBezTo>
                  <a:cubicBezTo>
                    <a:pt x="176" y="201"/>
                    <a:pt x="127" y="89"/>
                    <a:pt x="53" y="0"/>
                  </a:cubicBezTo>
                  <a:cubicBezTo>
                    <a:pt x="20" y="34"/>
                    <a:pt x="0" y="81"/>
                    <a:pt x="0" y="132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3"/>
            <p:cNvSpPr>
              <a:spLocks/>
            </p:cNvSpPr>
            <p:nvPr/>
          </p:nvSpPr>
          <p:spPr bwMode="auto">
            <a:xfrm>
              <a:off x="2563165" y="2261014"/>
              <a:ext cx="738463" cy="894319"/>
            </a:xfrm>
            <a:custGeom>
              <a:avLst/>
              <a:gdLst>
                <a:gd name="T0" fmla="*/ 0 w 398"/>
                <a:gd name="T1" fmla="*/ 241 h 481"/>
                <a:gd name="T2" fmla="*/ 241 w 398"/>
                <a:gd name="T3" fmla="*/ 481 h 481"/>
                <a:gd name="T4" fmla="*/ 375 w 398"/>
                <a:gd name="T5" fmla="*/ 440 h 481"/>
                <a:gd name="T6" fmla="*/ 398 w 398"/>
                <a:gd name="T7" fmla="*/ 277 h 481"/>
                <a:gd name="T8" fmla="*/ 342 w 398"/>
                <a:gd name="T9" fmla="*/ 22 h 481"/>
                <a:gd name="T10" fmla="*/ 241 w 398"/>
                <a:gd name="T11" fmla="*/ 0 h 481"/>
                <a:gd name="T12" fmla="*/ 0 w 398"/>
                <a:gd name="T13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481">
                  <a:moveTo>
                    <a:pt x="0" y="241"/>
                  </a:moveTo>
                  <a:cubicBezTo>
                    <a:pt x="0" y="374"/>
                    <a:pt x="108" y="481"/>
                    <a:pt x="241" y="481"/>
                  </a:cubicBezTo>
                  <a:cubicBezTo>
                    <a:pt x="291" y="481"/>
                    <a:pt x="337" y="466"/>
                    <a:pt x="375" y="440"/>
                  </a:cubicBezTo>
                  <a:cubicBezTo>
                    <a:pt x="390" y="388"/>
                    <a:pt x="398" y="333"/>
                    <a:pt x="398" y="277"/>
                  </a:cubicBezTo>
                  <a:cubicBezTo>
                    <a:pt x="398" y="186"/>
                    <a:pt x="378" y="100"/>
                    <a:pt x="342" y="22"/>
                  </a:cubicBezTo>
                  <a:cubicBezTo>
                    <a:pt x="311" y="8"/>
                    <a:pt x="277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4"/>
            <p:cNvSpPr>
              <a:spLocks/>
            </p:cNvSpPr>
            <p:nvPr/>
          </p:nvSpPr>
          <p:spPr bwMode="auto">
            <a:xfrm>
              <a:off x="2574297" y="2261014"/>
              <a:ext cx="415618" cy="355316"/>
            </a:xfrm>
            <a:custGeom>
              <a:avLst/>
              <a:gdLst>
                <a:gd name="T0" fmla="*/ 0 w 224"/>
                <a:gd name="T1" fmla="*/ 188 h 191"/>
                <a:gd name="T2" fmla="*/ 33 w 224"/>
                <a:gd name="T3" fmla="*/ 191 h 191"/>
                <a:gd name="T4" fmla="*/ 224 w 224"/>
                <a:gd name="T5" fmla="*/ 0 h 191"/>
                <a:gd name="T6" fmla="*/ 0 w 224"/>
                <a:gd name="T7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91">
                  <a:moveTo>
                    <a:pt x="0" y="188"/>
                  </a:moveTo>
                  <a:cubicBezTo>
                    <a:pt x="11" y="190"/>
                    <a:pt x="22" y="191"/>
                    <a:pt x="33" y="191"/>
                  </a:cubicBezTo>
                  <a:cubicBezTo>
                    <a:pt x="138" y="191"/>
                    <a:pt x="224" y="106"/>
                    <a:pt x="224" y="0"/>
                  </a:cubicBezTo>
                  <a:cubicBezTo>
                    <a:pt x="114" y="5"/>
                    <a:pt x="23" y="84"/>
                    <a:pt x="0" y="188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5"/>
            <p:cNvSpPr>
              <a:spLocks/>
            </p:cNvSpPr>
            <p:nvPr/>
          </p:nvSpPr>
          <p:spPr bwMode="auto">
            <a:xfrm>
              <a:off x="2840364" y="3083913"/>
              <a:ext cx="420165" cy="581208"/>
            </a:xfrm>
            <a:custGeom>
              <a:avLst/>
              <a:gdLst>
                <a:gd name="T0" fmla="*/ 224 w 224"/>
                <a:gd name="T1" fmla="*/ 0 h 310"/>
                <a:gd name="T2" fmla="*/ 0 w 224"/>
                <a:gd name="T3" fmla="*/ 240 h 310"/>
                <a:gd name="T4" fmla="*/ 11 w 224"/>
                <a:gd name="T5" fmla="*/ 310 h 310"/>
                <a:gd name="T6" fmla="*/ 224 w 22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10">
                  <a:moveTo>
                    <a:pt x="224" y="0"/>
                  </a:moveTo>
                  <a:cubicBezTo>
                    <a:pt x="99" y="9"/>
                    <a:pt x="0" y="113"/>
                    <a:pt x="0" y="240"/>
                  </a:cubicBezTo>
                  <a:cubicBezTo>
                    <a:pt x="0" y="265"/>
                    <a:pt x="4" y="288"/>
                    <a:pt x="11" y="310"/>
                  </a:cubicBezTo>
                  <a:cubicBezTo>
                    <a:pt x="112" y="233"/>
                    <a:pt x="187" y="125"/>
                    <a:pt x="224" y="0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6"/>
            <p:cNvSpPr>
              <a:spLocks/>
            </p:cNvSpPr>
            <p:nvPr/>
          </p:nvSpPr>
          <p:spPr bwMode="auto">
            <a:xfrm>
              <a:off x="1104792" y="3017103"/>
              <a:ext cx="615077" cy="753306"/>
            </a:xfrm>
            <a:custGeom>
              <a:avLst/>
              <a:gdLst>
                <a:gd name="T0" fmla="*/ 22 w 331"/>
                <a:gd name="T1" fmla="*/ 0 h 405"/>
                <a:gd name="T2" fmla="*/ 0 w 331"/>
                <a:gd name="T3" fmla="*/ 0 h 405"/>
                <a:gd name="T4" fmla="*/ 316 w 331"/>
                <a:gd name="T5" fmla="*/ 405 h 405"/>
                <a:gd name="T6" fmla="*/ 331 w 331"/>
                <a:gd name="T7" fmla="*/ 309 h 405"/>
                <a:gd name="T8" fmla="*/ 22 w 331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405">
                  <a:moveTo>
                    <a:pt x="22" y="0"/>
                  </a:moveTo>
                  <a:cubicBezTo>
                    <a:pt x="14" y="0"/>
                    <a:pt x="7" y="0"/>
                    <a:pt x="0" y="0"/>
                  </a:cubicBezTo>
                  <a:cubicBezTo>
                    <a:pt x="40" y="178"/>
                    <a:pt x="158" y="325"/>
                    <a:pt x="316" y="405"/>
                  </a:cubicBezTo>
                  <a:cubicBezTo>
                    <a:pt x="326" y="375"/>
                    <a:pt x="331" y="343"/>
                    <a:pt x="331" y="309"/>
                  </a:cubicBezTo>
                  <a:cubicBezTo>
                    <a:pt x="331" y="138"/>
                    <a:pt x="193" y="0"/>
                    <a:pt x="22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1406301" y="2974428"/>
              <a:ext cx="1229226" cy="912874"/>
            </a:xfrm>
            <a:custGeom>
              <a:avLst/>
              <a:gdLst>
                <a:gd name="T0" fmla="*/ 331 w 662"/>
                <a:gd name="T1" fmla="*/ 0 h 491"/>
                <a:gd name="T2" fmla="*/ 0 w 662"/>
                <a:gd name="T3" fmla="*/ 317 h 491"/>
                <a:gd name="T4" fmla="*/ 422 w 662"/>
                <a:gd name="T5" fmla="*/ 491 h 491"/>
                <a:gd name="T6" fmla="*/ 639 w 662"/>
                <a:gd name="T7" fmla="*/ 451 h 491"/>
                <a:gd name="T8" fmla="*/ 662 w 662"/>
                <a:gd name="T9" fmla="*/ 331 h 491"/>
                <a:gd name="T10" fmla="*/ 331 w 662"/>
                <a:gd name="T1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2" h="491">
                  <a:moveTo>
                    <a:pt x="331" y="0"/>
                  </a:moveTo>
                  <a:cubicBezTo>
                    <a:pt x="153" y="0"/>
                    <a:pt x="7" y="141"/>
                    <a:pt x="0" y="317"/>
                  </a:cubicBezTo>
                  <a:cubicBezTo>
                    <a:pt x="108" y="425"/>
                    <a:pt x="258" y="491"/>
                    <a:pt x="422" y="491"/>
                  </a:cubicBezTo>
                  <a:cubicBezTo>
                    <a:pt x="499" y="491"/>
                    <a:pt x="572" y="477"/>
                    <a:pt x="639" y="451"/>
                  </a:cubicBezTo>
                  <a:cubicBezTo>
                    <a:pt x="654" y="414"/>
                    <a:pt x="662" y="373"/>
                    <a:pt x="662" y="331"/>
                  </a:cubicBezTo>
                  <a:cubicBezTo>
                    <a:pt x="662" y="148"/>
                    <a:pt x="514" y="0"/>
                    <a:pt x="331" y="0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8"/>
            <p:cNvSpPr>
              <a:spLocks/>
            </p:cNvSpPr>
            <p:nvPr/>
          </p:nvSpPr>
          <p:spPr bwMode="auto">
            <a:xfrm>
              <a:off x="2335874" y="2933609"/>
              <a:ext cx="874838" cy="872054"/>
            </a:xfrm>
            <a:custGeom>
              <a:avLst/>
              <a:gdLst>
                <a:gd name="T0" fmla="*/ 471 w 471"/>
                <a:gd name="T1" fmla="*/ 153 h 469"/>
                <a:gd name="T2" fmla="*/ 244 w 471"/>
                <a:gd name="T3" fmla="*/ 0 h 469"/>
                <a:gd name="T4" fmla="*/ 0 w 471"/>
                <a:gd name="T5" fmla="*/ 244 h 469"/>
                <a:gd name="T6" fmla="*/ 149 w 471"/>
                <a:gd name="T7" fmla="*/ 469 h 469"/>
                <a:gd name="T8" fmla="*/ 471 w 471"/>
                <a:gd name="T9" fmla="*/ 153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469">
                  <a:moveTo>
                    <a:pt x="471" y="153"/>
                  </a:moveTo>
                  <a:cubicBezTo>
                    <a:pt x="435" y="63"/>
                    <a:pt x="347" y="0"/>
                    <a:pt x="244" y="0"/>
                  </a:cubicBezTo>
                  <a:cubicBezTo>
                    <a:pt x="109" y="0"/>
                    <a:pt x="0" y="109"/>
                    <a:pt x="0" y="244"/>
                  </a:cubicBezTo>
                  <a:cubicBezTo>
                    <a:pt x="0" y="345"/>
                    <a:pt x="61" y="432"/>
                    <a:pt x="149" y="469"/>
                  </a:cubicBezTo>
                  <a:cubicBezTo>
                    <a:pt x="293" y="410"/>
                    <a:pt x="409" y="296"/>
                    <a:pt x="471" y="153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Oval 30"/>
            <p:cNvSpPr>
              <a:spLocks noChangeArrowheads="1"/>
            </p:cNvSpPr>
            <p:nvPr/>
          </p:nvSpPr>
          <p:spPr bwMode="auto">
            <a:xfrm>
              <a:off x="2540899" y="1675625"/>
              <a:ext cx="493546" cy="49632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Oval 11"/>
            <p:cNvSpPr>
              <a:spLocks noChangeArrowheads="1"/>
            </p:cNvSpPr>
            <p:nvPr/>
          </p:nvSpPr>
          <p:spPr bwMode="auto">
            <a:xfrm>
              <a:off x="1833627" y="2696302"/>
              <a:ext cx="557332" cy="55608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Oval 11"/>
            <p:cNvSpPr>
              <a:spLocks noChangeArrowheads="1"/>
            </p:cNvSpPr>
            <p:nvPr/>
          </p:nvSpPr>
          <p:spPr bwMode="auto">
            <a:xfrm>
              <a:off x="2226489" y="2491874"/>
              <a:ext cx="249471" cy="248912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857356" y="3213898"/>
            <a:ext cx="500066" cy="533060"/>
            <a:chOff x="1078816" y="964066"/>
            <a:chExt cx="2222812" cy="2923236"/>
          </a:xfrm>
        </p:grpSpPr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1078816" y="2540257"/>
              <a:ext cx="696716" cy="1019561"/>
            </a:xfrm>
            <a:custGeom>
              <a:avLst/>
              <a:gdLst>
                <a:gd name="T0" fmla="*/ 94 w 375"/>
                <a:gd name="T1" fmla="*/ 0 h 549"/>
                <a:gd name="T2" fmla="*/ 11 w 375"/>
                <a:gd name="T3" fmla="*/ 12 h 549"/>
                <a:gd name="T4" fmla="*/ 0 w 375"/>
                <a:gd name="T5" fmla="*/ 127 h 549"/>
                <a:gd name="T6" fmla="*/ 174 w 375"/>
                <a:gd name="T7" fmla="*/ 549 h 549"/>
                <a:gd name="T8" fmla="*/ 375 w 375"/>
                <a:gd name="T9" fmla="*/ 280 h 549"/>
                <a:gd name="T10" fmla="*/ 94 w 375"/>
                <a:gd name="T1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549">
                  <a:moveTo>
                    <a:pt x="94" y="0"/>
                  </a:moveTo>
                  <a:cubicBezTo>
                    <a:pt x="65" y="0"/>
                    <a:pt x="37" y="4"/>
                    <a:pt x="11" y="12"/>
                  </a:cubicBezTo>
                  <a:cubicBezTo>
                    <a:pt x="3" y="49"/>
                    <a:pt x="0" y="87"/>
                    <a:pt x="0" y="127"/>
                  </a:cubicBezTo>
                  <a:cubicBezTo>
                    <a:pt x="0" y="291"/>
                    <a:pt x="66" y="441"/>
                    <a:pt x="174" y="549"/>
                  </a:cubicBezTo>
                  <a:cubicBezTo>
                    <a:pt x="290" y="514"/>
                    <a:pt x="375" y="407"/>
                    <a:pt x="375" y="280"/>
                  </a:cubicBezTo>
                  <a:cubicBezTo>
                    <a:pt x="375" y="125"/>
                    <a:pt x="249" y="0"/>
                    <a:pt x="94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1088093" y="2231327"/>
              <a:ext cx="600234" cy="615077"/>
            </a:xfrm>
            <a:custGeom>
              <a:avLst/>
              <a:gdLst>
                <a:gd name="T0" fmla="*/ 158 w 323"/>
                <a:gd name="T1" fmla="*/ 0 h 331"/>
                <a:gd name="T2" fmla="*/ 51 w 323"/>
                <a:gd name="T3" fmla="*/ 38 h 331"/>
                <a:gd name="T4" fmla="*/ 0 w 323"/>
                <a:gd name="T5" fmla="*/ 216 h 331"/>
                <a:gd name="T6" fmla="*/ 158 w 323"/>
                <a:gd name="T7" fmla="*/ 331 h 331"/>
                <a:gd name="T8" fmla="*/ 323 w 323"/>
                <a:gd name="T9" fmla="*/ 166 h 331"/>
                <a:gd name="T10" fmla="*/ 158 w 323"/>
                <a:gd name="T11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331">
                  <a:moveTo>
                    <a:pt x="158" y="0"/>
                  </a:moveTo>
                  <a:cubicBezTo>
                    <a:pt x="117" y="0"/>
                    <a:pt x="80" y="14"/>
                    <a:pt x="51" y="38"/>
                  </a:cubicBezTo>
                  <a:cubicBezTo>
                    <a:pt x="25" y="94"/>
                    <a:pt x="8" y="153"/>
                    <a:pt x="0" y="216"/>
                  </a:cubicBezTo>
                  <a:cubicBezTo>
                    <a:pt x="21" y="283"/>
                    <a:pt x="84" y="331"/>
                    <a:pt x="158" y="331"/>
                  </a:cubicBezTo>
                  <a:cubicBezTo>
                    <a:pt x="249" y="331"/>
                    <a:pt x="323" y="257"/>
                    <a:pt x="323" y="166"/>
                  </a:cubicBezTo>
                  <a:cubicBezTo>
                    <a:pt x="323" y="74"/>
                    <a:pt x="249" y="0"/>
                    <a:pt x="158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Oval 9"/>
            <p:cNvSpPr>
              <a:spLocks noChangeArrowheads="1"/>
            </p:cNvSpPr>
            <p:nvPr/>
          </p:nvSpPr>
          <p:spPr bwMode="auto">
            <a:xfrm>
              <a:off x="1530616" y="2179723"/>
              <a:ext cx="506964" cy="507925"/>
            </a:xfrm>
            <a:prstGeom prst="ellipse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Oval 10"/>
            <p:cNvSpPr>
              <a:spLocks noChangeArrowheads="1"/>
            </p:cNvSpPr>
            <p:nvPr/>
          </p:nvSpPr>
          <p:spPr bwMode="auto">
            <a:xfrm>
              <a:off x="2050137" y="1993832"/>
              <a:ext cx="576113" cy="574257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Oval 11"/>
            <p:cNvSpPr>
              <a:spLocks noChangeArrowheads="1"/>
            </p:cNvSpPr>
            <p:nvPr/>
          </p:nvSpPr>
          <p:spPr bwMode="auto">
            <a:xfrm>
              <a:off x="1688327" y="1950229"/>
              <a:ext cx="413762" cy="41283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Oval 12"/>
            <p:cNvSpPr>
              <a:spLocks noChangeArrowheads="1"/>
            </p:cNvSpPr>
            <p:nvPr/>
          </p:nvSpPr>
          <p:spPr bwMode="auto">
            <a:xfrm>
              <a:off x="1955510" y="1555021"/>
              <a:ext cx="256050" cy="25605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Oval 13"/>
            <p:cNvSpPr>
              <a:spLocks noChangeArrowheads="1"/>
            </p:cNvSpPr>
            <p:nvPr/>
          </p:nvSpPr>
          <p:spPr bwMode="auto">
            <a:xfrm>
              <a:off x="2389682" y="1158887"/>
              <a:ext cx="86278" cy="87205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Oval 14"/>
            <p:cNvSpPr>
              <a:spLocks noChangeArrowheads="1"/>
            </p:cNvSpPr>
            <p:nvPr/>
          </p:nvSpPr>
          <p:spPr bwMode="auto">
            <a:xfrm>
              <a:off x="1532470" y="1755408"/>
              <a:ext cx="85350" cy="8535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Oval 15"/>
            <p:cNvSpPr>
              <a:spLocks noChangeArrowheads="1"/>
            </p:cNvSpPr>
            <p:nvPr/>
          </p:nvSpPr>
          <p:spPr bwMode="auto">
            <a:xfrm>
              <a:off x="2068691" y="1905698"/>
              <a:ext cx="87205" cy="88133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1673483" y="1653359"/>
              <a:ext cx="376653" cy="377581"/>
            </a:xfrm>
            <a:custGeom>
              <a:avLst/>
              <a:gdLst>
                <a:gd name="T0" fmla="*/ 201 w 203"/>
                <a:gd name="T1" fmla="*/ 98 h 203"/>
                <a:gd name="T2" fmla="*/ 105 w 203"/>
                <a:gd name="T3" fmla="*/ 201 h 203"/>
                <a:gd name="T4" fmla="*/ 1 w 203"/>
                <a:gd name="T5" fmla="*/ 105 h 203"/>
                <a:gd name="T6" fmla="*/ 98 w 203"/>
                <a:gd name="T7" fmla="*/ 1 h 203"/>
                <a:gd name="T8" fmla="*/ 201 w 203"/>
                <a:gd name="T9" fmla="*/ 9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201" y="98"/>
                  </a:moveTo>
                  <a:cubicBezTo>
                    <a:pt x="203" y="153"/>
                    <a:pt x="160" y="200"/>
                    <a:pt x="105" y="201"/>
                  </a:cubicBezTo>
                  <a:cubicBezTo>
                    <a:pt x="49" y="203"/>
                    <a:pt x="3" y="160"/>
                    <a:pt x="1" y="105"/>
                  </a:cubicBezTo>
                  <a:cubicBezTo>
                    <a:pt x="0" y="49"/>
                    <a:pt x="43" y="3"/>
                    <a:pt x="98" y="1"/>
                  </a:cubicBezTo>
                  <a:cubicBezTo>
                    <a:pt x="153" y="0"/>
                    <a:pt x="200" y="43"/>
                    <a:pt x="201" y="9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1504639" y="1901988"/>
              <a:ext cx="141013" cy="143796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Oval 18"/>
            <p:cNvSpPr>
              <a:spLocks noChangeArrowheads="1"/>
            </p:cNvSpPr>
            <p:nvPr/>
          </p:nvSpPr>
          <p:spPr bwMode="auto">
            <a:xfrm>
              <a:off x="2167029" y="964066"/>
              <a:ext cx="142869" cy="142868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Oval 19"/>
            <p:cNvSpPr>
              <a:spLocks noChangeArrowheads="1"/>
            </p:cNvSpPr>
            <p:nvPr/>
          </p:nvSpPr>
          <p:spPr bwMode="auto">
            <a:xfrm>
              <a:off x="2276500" y="1307321"/>
              <a:ext cx="312641" cy="312641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Oval 20"/>
            <p:cNvSpPr>
              <a:spLocks noChangeArrowheads="1"/>
            </p:cNvSpPr>
            <p:nvPr/>
          </p:nvSpPr>
          <p:spPr bwMode="auto">
            <a:xfrm>
              <a:off x="2276500" y="1816638"/>
              <a:ext cx="312641" cy="314496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Oval 21"/>
            <p:cNvSpPr>
              <a:spLocks noChangeArrowheads="1"/>
            </p:cNvSpPr>
            <p:nvPr/>
          </p:nvSpPr>
          <p:spPr bwMode="auto">
            <a:xfrm>
              <a:off x="2754274" y="1514202"/>
              <a:ext cx="141013" cy="141013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2"/>
            <p:cNvSpPr>
              <a:spLocks/>
            </p:cNvSpPr>
            <p:nvPr/>
          </p:nvSpPr>
          <p:spPr bwMode="auto">
            <a:xfrm>
              <a:off x="2947240" y="2064338"/>
              <a:ext cx="348822" cy="600233"/>
            </a:xfrm>
            <a:custGeom>
              <a:avLst/>
              <a:gdLst>
                <a:gd name="T0" fmla="*/ 0 w 188"/>
                <a:gd name="T1" fmla="*/ 132 h 323"/>
                <a:gd name="T2" fmla="*/ 188 w 188"/>
                <a:gd name="T3" fmla="*/ 323 h 323"/>
                <a:gd name="T4" fmla="*/ 53 w 188"/>
                <a:gd name="T5" fmla="*/ 0 h 323"/>
                <a:gd name="T6" fmla="*/ 0 w 188"/>
                <a:gd name="T7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23">
                  <a:moveTo>
                    <a:pt x="0" y="132"/>
                  </a:moveTo>
                  <a:cubicBezTo>
                    <a:pt x="0" y="237"/>
                    <a:pt x="84" y="321"/>
                    <a:pt x="188" y="323"/>
                  </a:cubicBezTo>
                  <a:cubicBezTo>
                    <a:pt x="176" y="201"/>
                    <a:pt x="127" y="89"/>
                    <a:pt x="53" y="0"/>
                  </a:cubicBezTo>
                  <a:cubicBezTo>
                    <a:pt x="20" y="34"/>
                    <a:pt x="0" y="81"/>
                    <a:pt x="0" y="132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23"/>
            <p:cNvSpPr>
              <a:spLocks/>
            </p:cNvSpPr>
            <p:nvPr/>
          </p:nvSpPr>
          <p:spPr bwMode="auto">
            <a:xfrm>
              <a:off x="2563165" y="2261014"/>
              <a:ext cx="738463" cy="894319"/>
            </a:xfrm>
            <a:custGeom>
              <a:avLst/>
              <a:gdLst>
                <a:gd name="T0" fmla="*/ 0 w 398"/>
                <a:gd name="T1" fmla="*/ 241 h 481"/>
                <a:gd name="T2" fmla="*/ 241 w 398"/>
                <a:gd name="T3" fmla="*/ 481 h 481"/>
                <a:gd name="T4" fmla="*/ 375 w 398"/>
                <a:gd name="T5" fmla="*/ 440 h 481"/>
                <a:gd name="T6" fmla="*/ 398 w 398"/>
                <a:gd name="T7" fmla="*/ 277 h 481"/>
                <a:gd name="T8" fmla="*/ 342 w 398"/>
                <a:gd name="T9" fmla="*/ 22 h 481"/>
                <a:gd name="T10" fmla="*/ 241 w 398"/>
                <a:gd name="T11" fmla="*/ 0 h 481"/>
                <a:gd name="T12" fmla="*/ 0 w 398"/>
                <a:gd name="T13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481">
                  <a:moveTo>
                    <a:pt x="0" y="241"/>
                  </a:moveTo>
                  <a:cubicBezTo>
                    <a:pt x="0" y="374"/>
                    <a:pt x="108" y="481"/>
                    <a:pt x="241" y="481"/>
                  </a:cubicBezTo>
                  <a:cubicBezTo>
                    <a:pt x="291" y="481"/>
                    <a:pt x="337" y="466"/>
                    <a:pt x="375" y="440"/>
                  </a:cubicBezTo>
                  <a:cubicBezTo>
                    <a:pt x="390" y="388"/>
                    <a:pt x="398" y="333"/>
                    <a:pt x="398" y="277"/>
                  </a:cubicBezTo>
                  <a:cubicBezTo>
                    <a:pt x="398" y="186"/>
                    <a:pt x="378" y="100"/>
                    <a:pt x="342" y="22"/>
                  </a:cubicBezTo>
                  <a:cubicBezTo>
                    <a:pt x="311" y="8"/>
                    <a:pt x="277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24"/>
            <p:cNvSpPr>
              <a:spLocks/>
            </p:cNvSpPr>
            <p:nvPr/>
          </p:nvSpPr>
          <p:spPr bwMode="auto">
            <a:xfrm>
              <a:off x="2574297" y="2261014"/>
              <a:ext cx="415618" cy="355316"/>
            </a:xfrm>
            <a:custGeom>
              <a:avLst/>
              <a:gdLst>
                <a:gd name="T0" fmla="*/ 0 w 224"/>
                <a:gd name="T1" fmla="*/ 188 h 191"/>
                <a:gd name="T2" fmla="*/ 33 w 224"/>
                <a:gd name="T3" fmla="*/ 191 h 191"/>
                <a:gd name="T4" fmla="*/ 224 w 224"/>
                <a:gd name="T5" fmla="*/ 0 h 191"/>
                <a:gd name="T6" fmla="*/ 0 w 224"/>
                <a:gd name="T7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91">
                  <a:moveTo>
                    <a:pt x="0" y="188"/>
                  </a:moveTo>
                  <a:cubicBezTo>
                    <a:pt x="11" y="190"/>
                    <a:pt x="22" y="191"/>
                    <a:pt x="33" y="191"/>
                  </a:cubicBezTo>
                  <a:cubicBezTo>
                    <a:pt x="138" y="191"/>
                    <a:pt x="224" y="106"/>
                    <a:pt x="224" y="0"/>
                  </a:cubicBezTo>
                  <a:cubicBezTo>
                    <a:pt x="114" y="5"/>
                    <a:pt x="23" y="84"/>
                    <a:pt x="0" y="188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5"/>
            <p:cNvSpPr>
              <a:spLocks/>
            </p:cNvSpPr>
            <p:nvPr/>
          </p:nvSpPr>
          <p:spPr bwMode="auto">
            <a:xfrm>
              <a:off x="2840364" y="3083913"/>
              <a:ext cx="420165" cy="581208"/>
            </a:xfrm>
            <a:custGeom>
              <a:avLst/>
              <a:gdLst>
                <a:gd name="T0" fmla="*/ 224 w 224"/>
                <a:gd name="T1" fmla="*/ 0 h 310"/>
                <a:gd name="T2" fmla="*/ 0 w 224"/>
                <a:gd name="T3" fmla="*/ 240 h 310"/>
                <a:gd name="T4" fmla="*/ 11 w 224"/>
                <a:gd name="T5" fmla="*/ 310 h 310"/>
                <a:gd name="T6" fmla="*/ 224 w 22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10">
                  <a:moveTo>
                    <a:pt x="224" y="0"/>
                  </a:moveTo>
                  <a:cubicBezTo>
                    <a:pt x="99" y="9"/>
                    <a:pt x="0" y="113"/>
                    <a:pt x="0" y="240"/>
                  </a:cubicBezTo>
                  <a:cubicBezTo>
                    <a:pt x="0" y="265"/>
                    <a:pt x="4" y="288"/>
                    <a:pt x="11" y="310"/>
                  </a:cubicBezTo>
                  <a:cubicBezTo>
                    <a:pt x="112" y="233"/>
                    <a:pt x="187" y="125"/>
                    <a:pt x="224" y="0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6"/>
            <p:cNvSpPr>
              <a:spLocks/>
            </p:cNvSpPr>
            <p:nvPr/>
          </p:nvSpPr>
          <p:spPr bwMode="auto">
            <a:xfrm>
              <a:off x="1104792" y="3017103"/>
              <a:ext cx="615077" cy="753306"/>
            </a:xfrm>
            <a:custGeom>
              <a:avLst/>
              <a:gdLst>
                <a:gd name="T0" fmla="*/ 22 w 331"/>
                <a:gd name="T1" fmla="*/ 0 h 405"/>
                <a:gd name="T2" fmla="*/ 0 w 331"/>
                <a:gd name="T3" fmla="*/ 0 h 405"/>
                <a:gd name="T4" fmla="*/ 316 w 331"/>
                <a:gd name="T5" fmla="*/ 405 h 405"/>
                <a:gd name="T6" fmla="*/ 331 w 331"/>
                <a:gd name="T7" fmla="*/ 309 h 405"/>
                <a:gd name="T8" fmla="*/ 22 w 331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405">
                  <a:moveTo>
                    <a:pt x="22" y="0"/>
                  </a:moveTo>
                  <a:cubicBezTo>
                    <a:pt x="14" y="0"/>
                    <a:pt x="7" y="0"/>
                    <a:pt x="0" y="0"/>
                  </a:cubicBezTo>
                  <a:cubicBezTo>
                    <a:pt x="40" y="178"/>
                    <a:pt x="158" y="325"/>
                    <a:pt x="316" y="405"/>
                  </a:cubicBezTo>
                  <a:cubicBezTo>
                    <a:pt x="326" y="375"/>
                    <a:pt x="331" y="343"/>
                    <a:pt x="331" y="309"/>
                  </a:cubicBezTo>
                  <a:cubicBezTo>
                    <a:pt x="331" y="138"/>
                    <a:pt x="193" y="0"/>
                    <a:pt x="22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7"/>
            <p:cNvSpPr>
              <a:spLocks/>
            </p:cNvSpPr>
            <p:nvPr/>
          </p:nvSpPr>
          <p:spPr bwMode="auto">
            <a:xfrm>
              <a:off x="1406301" y="2974428"/>
              <a:ext cx="1229226" cy="912874"/>
            </a:xfrm>
            <a:custGeom>
              <a:avLst/>
              <a:gdLst>
                <a:gd name="T0" fmla="*/ 331 w 662"/>
                <a:gd name="T1" fmla="*/ 0 h 491"/>
                <a:gd name="T2" fmla="*/ 0 w 662"/>
                <a:gd name="T3" fmla="*/ 317 h 491"/>
                <a:gd name="T4" fmla="*/ 422 w 662"/>
                <a:gd name="T5" fmla="*/ 491 h 491"/>
                <a:gd name="T6" fmla="*/ 639 w 662"/>
                <a:gd name="T7" fmla="*/ 451 h 491"/>
                <a:gd name="T8" fmla="*/ 662 w 662"/>
                <a:gd name="T9" fmla="*/ 331 h 491"/>
                <a:gd name="T10" fmla="*/ 331 w 662"/>
                <a:gd name="T1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2" h="491">
                  <a:moveTo>
                    <a:pt x="331" y="0"/>
                  </a:moveTo>
                  <a:cubicBezTo>
                    <a:pt x="153" y="0"/>
                    <a:pt x="7" y="141"/>
                    <a:pt x="0" y="317"/>
                  </a:cubicBezTo>
                  <a:cubicBezTo>
                    <a:pt x="108" y="425"/>
                    <a:pt x="258" y="491"/>
                    <a:pt x="422" y="491"/>
                  </a:cubicBezTo>
                  <a:cubicBezTo>
                    <a:pt x="499" y="491"/>
                    <a:pt x="572" y="477"/>
                    <a:pt x="639" y="451"/>
                  </a:cubicBezTo>
                  <a:cubicBezTo>
                    <a:pt x="654" y="414"/>
                    <a:pt x="662" y="373"/>
                    <a:pt x="662" y="331"/>
                  </a:cubicBezTo>
                  <a:cubicBezTo>
                    <a:pt x="662" y="148"/>
                    <a:pt x="514" y="0"/>
                    <a:pt x="331" y="0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8"/>
            <p:cNvSpPr>
              <a:spLocks/>
            </p:cNvSpPr>
            <p:nvPr/>
          </p:nvSpPr>
          <p:spPr bwMode="auto">
            <a:xfrm>
              <a:off x="2335873" y="2933606"/>
              <a:ext cx="874837" cy="872052"/>
            </a:xfrm>
            <a:custGeom>
              <a:avLst/>
              <a:gdLst>
                <a:gd name="T0" fmla="*/ 471 w 471"/>
                <a:gd name="T1" fmla="*/ 153 h 469"/>
                <a:gd name="T2" fmla="*/ 244 w 471"/>
                <a:gd name="T3" fmla="*/ 0 h 469"/>
                <a:gd name="T4" fmla="*/ 0 w 471"/>
                <a:gd name="T5" fmla="*/ 244 h 469"/>
                <a:gd name="T6" fmla="*/ 149 w 471"/>
                <a:gd name="T7" fmla="*/ 469 h 469"/>
                <a:gd name="T8" fmla="*/ 471 w 471"/>
                <a:gd name="T9" fmla="*/ 153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469">
                  <a:moveTo>
                    <a:pt x="471" y="153"/>
                  </a:moveTo>
                  <a:cubicBezTo>
                    <a:pt x="435" y="63"/>
                    <a:pt x="347" y="0"/>
                    <a:pt x="244" y="0"/>
                  </a:cubicBezTo>
                  <a:cubicBezTo>
                    <a:pt x="109" y="0"/>
                    <a:pt x="0" y="109"/>
                    <a:pt x="0" y="244"/>
                  </a:cubicBezTo>
                  <a:cubicBezTo>
                    <a:pt x="0" y="345"/>
                    <a:pt x="61" y="432"/>
                    <a:pt x="149" y="469"/>
                  </a:cubicBezTo>
                  <a:cubicBezTo>
                    <a:pt x="293" y="410"/>
                    <a:pt x="409" y="296"/>
                    <a:pt x="471" y="153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Oval 30"/>
            <p:cNvSpPr>
              <a:spLocks noChangeArrowheads="1"/>
            </p:cNvSpPr>
            <p:nvPr/>
          </p:nvSpPr>
          <p:spPr bwMode="auto">
            <a:xfrm>
              <a:off x="2540899" y="1675625"/>
              <a:ext cx="493546" cy="49632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Oval 11"/>
            <p:cNvSpPr>
              <a:spLocks noChangeArrowheads="1"/>
            </p:cNvSpPr>
            <p:nvPr/>
          </p:nvSpPr>
          <p:spPr bwMode="auto">
            <a:xfrm>
              <a:off x="1833627" y="2696302"/>
              <a:ext cx="557332" cy="55608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Oval 11"/>
            <p:cNvSpPr>
              <a:spLocks noChangeArrowheads="1"/>
            </p:cNvSpPr>
            <p:nvPr/>
          </p:nvSpPr>
          <p:spPr bwMode="auto">
            <a:xfrm>
              <a:off x="2226489" y="2491874"/>
              <a:ext cx="249471" cy="248912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12" name="矩形 111"/>
          <p:cNvSpPr/>
          <p:nvPr/>
        </p:nvSpPr>
        <p:spPr>
          <a:xfrm>
            <a:off x="2500298" y="1856576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仿宋_GB2312" pitchFamily="49" charset="-122"/>
                <a:ea typeface="仿宋_GB2312" pitchFamily="49" charset="-122"/>
              </a:rPr>
              <a:t>    一</a:t>
            </a:r>
            <a:r>
              <a:rPr lang="zh-CN" altLang="en-US" dirty="0" smtClean="0">
                <a:latin typeface="仿宋_GB2312" pitchFamily="49" charset="-122"/>
                <a:ea typeface="仿宋_GB2312" pitchFamily="49" charset="-122"/>
              </a:rPr>
              <a:t>、对看起来较稀疏的窗帘布可用手向两侧分别用力，查看纱线滑移情况，如形成比较明显的空隙，建议谨慎选购；</a:t>
            </a:r>
            <a:endParaRPr lang="zh-CN" altLang="en-US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2571736" y="3285336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仿宋_GB2312" pitchFamily="49" charset="-122"/>
                <a:ea typeface="仿宋_GB2312" pitchFamily="49" charset="-122"/>
              </a:rPr>
              <a:t>    二</a:t>
            </a:r>
            <a:r>
              <a:rPr lang="zh-CN" altLang="en-US" dirty="0" smtClean="0">
                <a:latin typeface="仿宋_GB2312" pitchFamily="49" charset="-122"/>
                <a:ea typeface="仿宋_GB2312" pitchFamily="49" charset="-122"/>
              </a:rPr>
              <a:t>、如果采用包括软装的整体装修，可要求装修企业提供窗帘布的合格检测报告。</a:t>
            </a:r>
          </a:p>
        </p:txBody>
      </p:sp>
    </p:spTree>
    <p:extLst>
      <p:ext uri="{BB962C8B-B14F-4D97-AF65-F5344CB8AC3E}">
        <p14:creationId xmlns:p14="http://schemas.microsoft.com/office/powerpoint/2010/main" xmlns="" val="169715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643306" y="1570824"/>
            <a:ext cx="1182639" cy="1390317"/>
            <a:chOff x="1078816" y="964066"/>
            <a:chExt cx="2222812" cy="2923236"/>
          </a:xfrm>
        </p:grpSpPr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078816" y="2540257"/>
              <a:ext cx="696716" cy="1019561"/>
            </a:xfrm>
            <a:custGeom>
              <a:avLst/>
              <a:gdLst>
                <a:gd name="T0" fmla="*/ 94 w 375"/>
                <a:gd name="T1" fmla="*/ 0 h 549"/>
                <a:gd name="T2" fmla="*/ 11 w 375"/>
                <a:gd name="T3" fmla="*/ 12 h 549"/>
                <a:gd name="T4" fmla="*/ 0 w 375"/>
                <a:gd name="T5" fmla="*/ 127 h 549"/>
                <a:gd name="T6" fmla="*/ 174 w 375"/>
                <a:gd name="T7" fmla="*/ 549 h 549"/>
                <a:gd name="T8" fmla="*/ 375 w 375"/>
                <a:gd name="T9" fmla="*/ 280 h 549"/>
                <a:gd name="T10" fmla="*/ 94 w 375"/>
                <a:gd name="T1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549">
                  <a:moveTo>
                    <a:pt x="94" y="0"/>
                  </a:moveTo>
                  <a:cubicBezTo>
                    <a:pt x="65" y="0"/>
                    <a:pt x="37" y="4"/>
                    <a:pt x="11" y="12"/>
                  </a:cubicBezTo>
                  <a:cubicBezTo>
                    <a:pt x="3" y="49"/>
                    <a:pt x="0" y="87"/>
                    <a:pt x="0" y="127"/>
                  </a:cubicBezTo>
                  <a:cubicBezTo>
                    <a:pt x="0" y="291"/>
                    <a:pt x="66" y="441"/>
                    <a:pt x="174" y="549"/>
                  </a:cubicBezTo>
                  <a:cubicBezTo>
                    <a:pt x="290" y="514"/>
                    <a:pt x="375" y="407"/>
                    <a:pt x="375" y="280"/>
                  </a:cubicBezTo>
                  <a:cubicBezTo>
                    <a:pt x="375" y="125"/>
                    <a:pt x="249" y="0"/>
                    <a:pt x="94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088093" y="2231327"/>
              <a:ext cx="600234" cy="615077"/>
            </a:xfrm>
            <a:custGeom>
              <a:avLst/>
              <a:gdLst>
                <a:gd name="T0" fmla="*/ 158 w 323"/>
                <a:gd name="T1" fmla="*/ 0 h 331"/>
                <a:gd name="T2" fmla="*/ 51 w 323"/>
                <a:gd name="T3" fmla="*/ 38 h 331"/>
                <a:gd name="T4" fmla="*/ 0 w 323"/>
                <a:gd name="T5" fmla="*/ 216 h 331"/>
                <a:gd name="T6" fmla="*/ 158 w 323"/>
                <a:gd name="T7" fmla="*/ 331 h 331"/>
                <a:gd name="T8" fmla="*/ 323 w 323"/>
                <a:gd name="T9" fmla="*/ 166 h 331"/>
                <a:gd name="T10" fmla="*/ 158 w 323"/>
                <a:gd name="T11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331">
                  <a:moveTo>
                    <a:pt x="158" y="0"/>
                  </a:moveTo>
                  <a:cubicBezTo>
                    <a:pt x="117" y="0"/>
                    <a:pt x="80" y="14"/>
                    <a:pt x="51" y="38"/>
                  </a:cubicBezTo>
                  <a:cubicBezTo>
                    <a:pt x="25" y="94"/>
                    <a:pt x="8" y="153"/>
                    <a:pt x="0" y="216"/>
                  </a:cubicBezTo>
                  <a:cubicBezTo>
                    <a:pt x="21" y="283"/>
                    <a:pt x="84" y="331"/>
                    <a:pt x="158" y="331"/>
                  </a:cubicBezTo>
                  <a:cubicBezTo>
                    <a:pt x="249" y="331"/>
                    <a:pt x="323" y="257"/>
                    <a:pt x="323" y="166"/>
                  </a:cubicBezTo>
                  <a:cubicBezTo>
                    <a:pt x="323" y="74"/>
                    <a:pt x="249" y="0"/>
                    <a:pt x="158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1530616" y="2179723"/>
              <a:ext cx="506964" cy="507925"/>
            </a:xfrm>
            <a:prstGeom prst="ellipse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050137" y="1993832"/>
              <a:ext cx="576113" cy="574257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1688327" y="1950229"/>
              <a:ext cx="413762" cy="41283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1955510" y="1555021"/>
              <a:ext cx="256050" cy="25605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2389682" y="1158887"/>
              <a:ext cx="86278" cy="87205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Oval 14"/>
            <p:cNvSpPr>
              <a:spLocks noChangeArrowheads="1"/>
            </p:cNvSpPr>
            <p:nvPr/>
          </p:nvSpPr>
          <p:spPr bwMode="auto">
            <a:xfrm>
              <a:off x="1532470" y="1755408"/>
              <a:ext cx="85350" cy="8535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2068691" y="1905698"/>
              <a:ext cx="87205" cy="88133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673483" y="1653359"/>
              <a:ext cx="376653" cy="377581"/>
            </a:xfrm>
            <a:custGeom>
              <a:avLst/>
              <a:gdLst>
                <a:gd name="T0" fmla="*/ 201 w 203"/>
                <a:gd name="T1" fmla="*/ 98 h 203"/>
                <a:gd name="T2" fmla="*/ 105 w 203"/>
                <a:gd name="T3" fmla="*/ 201 h 203"/>
                <a:gd name="T4" fmla="*/ 1 w 203"/>
                <a:gd name="T5" fmla="*/ 105 h 203"/>
                <a:gd name="T6" fmla="*/ 98 w 203"/>
                <a:gd name="T7" fmla="*/ 1 h 203"/>
                <a:gd name="T8" fmla="*/ 201 w 203"/>
                <a:gd name="T9" fmla="*/ 9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201" y="98"/>
                  </a:moveTo>
                  <a:cubicBezTo>
                    <a:pt x="203" y="153"/>
                    <a:pt x="160" y="200"/>
                    <a:pt x="105" y="201"/>
                  </a:cubicBezTo>
                  <a:cubicBezTo>
                    <a:pt x="49" y="203"/>
                    <a:pt x="3" y="160"/>
                    <a:pt x="1" y="105"/>
                  </a:cubicBezTo>
                  <a:cubicBezTo>
                    <a:pt x="0" y="49"/>
                    <a:pt x="43" y="3"/>
                    <a:pt x="98" y="1"/>
                  </a:cubicBezTo>
                  <a:cubicBezTo>
                    <a:pt x="153" y="0"/>
                    <a:pt x="200" y="43"/>
                    <a:pt x="201" y="9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1504639" y="1901988"/>
              <a:ext cx="141013" cy="143796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2167029" y="964066"/>
              <a:ext cx="142869" cy="142868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2276500" y="1307321"/>
              <a:ext cx="312641" cy="312641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2276500" y="1816638"/>
              <a:ext cx="312641" cy="314496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2754274" y="1514202"/>
              <a:ext cx="141013" cy="141013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2947240" y="2064338"/>
              <a:ext cx="348822" cy="600233"/>
            </a:xfrm>
            <a:custGeom>
              <a:avLst/>
              <a:gdLst>
                <a:gd name="T0" fmla="*/ 0 w 188"/>
                <a:gd name="T1" fmla="*/ 132 h 323"/>
                <a:gd name="T2" fmla="*/ 188 w 188"/>
                <a:gd name="T3" fmla="*/ 323 h 323"/>
                <a:gd name="T4" fmla="*/ 53 w 188"/>
                <a:gd name="T5" fmla="*/ 0 h 323"/>
                <a:gd name="T6" fmla="*/ 0 w 188"/>
                <a:gd name="T7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23">
                  <a:moveTo>
                    <a:pt x="0" y="132"/>
                  </a:moveTo>
                  <a:cubicBezTo>
                    <a:pt x="0" y="237"/>
                    <a:pt x="84" y="321"/>
                    <a:pt x="188" y="323"/>
                  </a:cubicBezTo>
                  <a:cubicBezTo>
                    <a:pt x="176" y="201"/>
                    <a:pt x="127" y="89"/>
                    <a:pt x="53" y="0"/>
                  </a:cubicBezTo>
                  <a:cubicBezTo>
                    <a:pt x="20" y="34"/>
                    <a:pt x="0" y="81"/>
                    <a:pt x="0" y="132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2563165" y="2261014"/>
              <a:ext cx="738463" cy="894319"/>
            </a:xfrm>
            <a:custGeom>
              <a:avLst/>
              <a:gdLst>
                <a:gd name="T0" fmla="*/ 0 w 398"/>
                <a:gd name="T1" fmla="*/ 241 h 481"/>
                <a:gd name="T2" fmla="*/ 241 w 398"/>
                <a:gd name="T3" fmla="*/ 481 h 481"/>
                <a:gd name="T4" fmla="*/ 375 w 398"/>
                <a:gd name="T5" fmla="*/ 440 h 481"/>
                <a:gd name="T6" fmla="*/ 398 w 398"/>
                <a:gd name="T7" fmla="*/ 277 h 481"/>
                <a:gd name="T8" fmla="*/ 342 w 398"/>
                <a:gd name="T9" fmla="*/ 22 h 481"/>
                <a:gd name="T10" fmla="*/ 241 w 398"/>
                <a:gd name="T11" fmla="*/ 0 h 481"/>
                <a:gd name="T12" fmla="*/ 0 w 398"/>
                <a:gd name="T13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481">
                  <a:moveTo>
                    <a:pt x="0" y="241"/>
                  </a:moveTo>
                  <a:cubicBezTo>
                    <a:pt x="0" y="374"/>
                    <a:pt x="108" y="481"/>
                    <a:pt x="241" y="481"/>
                  </a:cubicBezTo>
                  <a:cubicBezTo>
                    <a:pt x="291" y="481"/>
                    <a:pt x="337" y="466"/>
                    <a:pt x="375" y="440"/>
                  </a:cubicBezTo>
                  <a:cubicBezTo>
                    <a:pt x="390" y="388"/>
                    <a:pt x="398" y="333"/>
                    <a:pt x="398" y="277"/>
                  </a:cubicBezTo>
                  <a:cubicBezTo>
                    <a:pt x="398" y="186"/>
                    <a:pt x="378" y="100"/>
                    <a:pt x="342" y="22"/>
                  </a:cubicBezTo>
                  <a:cubicBezTo>
                    <a:pt x="311" y="8"/>
                    <a:pt x="277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2574297" y="2261014"/>
              <a:ext cx="415618" cy="355316"/>
            </a:xfrm>
            <a:custGeom>
              <a:avLst/>
              <a:gdLst>
                <a:gd name="T0" fmla="*/ 0 w 224"/>
                <a:gd name="T1" fmla="*/ 188 h 191"/>
                <a:gd name="T2" fmla="*/ 33 w 224"/>
                <a:gd name="T3" fmla="*/ 191 h 191"/>
                <a:gd name="T4" fmla="*/ 224 w 224"/>
                <a:gd name="T5" fmla="*/ 0 h 191"/>
                <a:gd name="T6" fmla="*/ 0 w 224"/>
                <a:gd name="T7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91">
                  <a:moveTo>
                    <a:pt x="0" y="188"/>
                  </a:moveTo>
                  <a:cubicBezTo>
                    <a:pt x="11" y="190"/>
                    <a:pt x="22" y="191"/>
                    <a:pt x="33" y="191"/>
                  </a:cubicBezTo>
                  <a:cubicBezTo>
                    <a:pt x="138" y="191"/>
                    <a:pt x="224" y="106"/>
                    <a:pt x="224" y="0"/>
                  </a:cubicBezTo>
                  <a:cubicBezTo>
                    <a:pt x="114" y="5"/>
                    <a:pt x="23" y="84"/>
                    <a:pt x="0" y="188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2840364" y="3083913"/>
              <a:ext cx="420165" cy="581208"/>
            </a:xfrm>
            <a:custGeom>
              <a:avLst/>
              <a:gdLst>
                <a:gd name="T0" fmla="*/ 224 w 224"/>
                <a:gd name="T1" fmla="*/ 0 h 310"/>
                <a:gd name="T2" fmla="*/ 0 w 224"/>
                <a:gd name="T3" fmla="*/ 240 h 310"/>
                <a:gd name="T4" fmla="*/ 11 w 224"/>
                <a:gd name="T5" fmla="*/ 310 h 310"/>
                <a:gd name="T6" fmla="*/ 224 w 22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10">
                  <a:moveTo>
                    <a:pt x="224" y="0"/>
                  </a:moveTo>
                  <a:cubicBezTo>
                    <a:pt x="99" y="9"/>
                    <a:pt x="0" y="113"/>
                    <a:pt x="0" y="240"/>
                  </a:cubicBezTo>
                  <a:cubicBezTo>
                    <a:pt x="0" y="265"/>
                    <a:pt x="4" y="288"/>
                    <a:pt x="11" y="310"/>
                  </a:cubicBezTo>
                  <a:cubicBezTo>
                    <a:pt x="112" y="233"/>
                    <a:pt x="187" y="125"/>
                    <a:pt x="224" y="0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1104792" y="3017103"/>
              <a:ext cx="615077" cy="753306"/>
            </a:xfrm>
            <a:custGeom>
              <a:avLst/>
              <a:gdLst>
                <a:gd name="T0" fmla="*/ 22 w 331"/>
                <a:gd name="T1" fmla="*/ 0 h 405"/>
                <a:gd name="T2" fmla="*/ 0 w 331"/>
                <a:gd name="T3" fmla="*/ 0 h 405"/>
                <a:gd name="T4" fmla="*/ 316 w 331"/>
                <a:gd name="T5" fmla="*/ 405 h 405"/>
                <a:gd name="T6" fmla="*/ 331 w 331"/>
                <a:gd name="T7" fmla="*/ 309 h 405"/>
                <a:gd name="T8" fmla="*/ 22 w 331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405">
                  <a:moveTo>
                    <a:pt x="22" y="0"/>
                  </a:moveTo>
                  <a:cubicBezTo>
                    <a:pt x="14" y="0"/>
                    <a:pt x="7" y="0"/>
                    <a:pt x="0" y="0"/>
                  </a:cubicBezTo>
                  <a:cubicBezTo>
                    <a:pt x="40" y="178"/>
                    <a:pt x="158" y="325"/>
                    <a:pt x="316" y="405"/>
                  </a:cubicBezTo>
                  <a:cubicBezTo>
                    <a:pt x="326" y="375"/>
                    <a:pt x="331" y="343"/>
                    <a:pt x="331" y="309"/>
                  </a:cubicBezTo>
                  <a:cubicBezTo>
                    <a:pt x="331" y="138"/>
                    <a:pt x="193" y="0"/>
                    <a:pt x="22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1406301" y="2974428"/>
              <a:ext cx="1229226" cy="912874"/>
            </a:xfrm>
            <a:custGeom>
              <a:avLst/>
              <a:gdLst>
                <a:gd name="T0" fmla="*/ 331 w 662"/>
                <a:gd name="T1" fmla="*/ 0 h 491"/>
                <a:gd name="T2" fmla="*/ 0 w 662"/>
                <a:gd name="T3" fmla="*/ 317 h 491"/>
                <a:gd name="T4" fmla="*/ 422 w 662"/>
                <a:gd name="T5" fmla="*/ 491 h 491"/>
                <a:gd name="T6" fmla="*/ 639 w 662"/>
                <a:gd name="T7" fmla="*/ 451 h 491"/>
                <a:gd name="T8" fmla="*/ 662 w 662"/>
                <a:gd name="T9" fmla="*/ 331 h 491"/>
                <a:gd name="T10" fmla="*/ 331 w 662"/>
                <a:gd name="T1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2" h="491">
                  <a:moveTo>
                    <a:pt x="331" y="0"/>
                  </a:moveTo>
                  <a:cubicBezTo>
                    <a:pt x="153" y="0"/>
                    <a:pt x="7" y="141"/>
                    <a:pt x="0" y="317"/>
                  </a:cubicBezTo>
                  <a:cubicBezTo>
                    <a:pt x="108" y="425"/>
                    <a:pt x="258" y="491"/>
                    <a:pt x="422" y="491"/>
                  </a:cubicBezTo>
                  <a:cubicBezTo>
                    <a:pt x="499" y="491"/>
                    <a:pt x="572" y="477"/>
                    <a:pt x="639" y="451"/>
                  </a:cubicBezTo>
                  <a:cubicBezTo>
                    <a:pt x="654" y="414"/>
                    <a:pt x="662" y="373"/>
                    <a:pt x="662" y="331"/>
                  </a:cubicBezTo>
                  <a:cubicBezTo>
                    <a:pt x="662" y="148"/>
                    <a:pt x="514" y="0"/>
                    <a:pt x="331" y="0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2335874" y="2933609"/>
              <a:ext cx="874838" cy="872054"/>
            </a:xfrm>
            <a:custGeom>
              <a:avLst/>
              <a:gdLst>
                <a:gd name="T0" fmla="*/ 471 w 471"/>
                <a:gd name="T1" fmla="*/ 153 h 469"/>
                <a:gd name="T2" fmla="*/ 244 w 471"/>
                <a:gd name="T3" fmla="*/ 0 h 469"/>
                <a:gd name="T4" fmla="*/ 0 w 471"/>
                <a:gd name="T5" fmla="*/ 244 h 469"/>
                <a:gd name="T6" fmla="*/ 149 w 471"/>
                <a:gd name="T7" fmla="*/ 469 h 469"/>
                <a:gd name="T8" fmla="*/ 471 w 471"/>
                <a:gd name="T9" fmla="*/ 153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469">
                  <a:moveTo>
                    <a:pt x="471" y="153"/>
                  </a:moveTo>
                  <a:cubicBezTo>
                    <a:pt x="435" y="63"/>
                    <a:pt x="347" y="0"/>
                    <a:pt x="244" y="0"/>
                  </a:cubicBezTo>
                  <a:cubicBezTo>
                    <a:pt x="109" y="0"/>
                    <a:pt x="0" y="109"/>
                    <a:pt x="0" y="244"/>
                  </a:cubicBezTo>
                  <a:cubicBezTo>
                    <a:pt x="0" y="345"/>
                    <a:pt x="61" y="432"/>
                    <a:pt x="149" y="469"/>
                  </a:cubicBezTo>
                  <a:cubicBezTo>
                    <a:pt x="293" y="410"/>
                    <a:pt x="409" y="296"/>
                    <a:pt x="471" y="153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Oval 30"/>
            <p:cNvSpPr>
              <a:spLocks noChangeArrowheads="1"/>
            </p:cNvSpPr>
            <p:nvPr/>
          </p:nvSpPr>
          <p:spPr bwMode="auto">
            <a:xfrm>
              <a:off x="2540899" y="1675625"/>
              <a:ext cx="493546" cy="49632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1833627" y="2696302"/>
              <a:ext cx="557332" cy="55608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Oval 11"/>
            <p:cNvSpPr>
              <a:spLocks noChangeArrowheads="1"/>
            </p:cNvSpPr>
            <p:nvPr/>
          </p:nvSpPr>
          <p:spPr bwMode="auto">
            <a:xfrm>
              <a:off x="2226489" y="2491874"/>
              <a:ext cx="249471" cy="248912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TextBox 143"/>
          <p:cNvSpPr txBox="1"/>
          <p:nvPr/>
        </p:nvSpPr>
        <p:spPr>
          <a:xfrm>
            <a:off x="3143240" y="3142460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谢    谢！</a:t>
            </a:r>
            <a:endParaRPr lang="zh-CN" altLang="en-US" sz="5400" dirty="0">
              <a:ln w="63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02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椭圆 27"/>
          <p:cNvSpPr/>
          <p:nvPr/>
        </p:nvSpPr>
        <p:spPr>
          <a:xfrm>
            <a:off x="4663820" y="3057597"/>
            <a:ext cx="387808" cy="387806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4663820" y="3826224"/>
            <a:ext cx="387808" cy="387806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4663820" y="2308849"/>
            <a:ext cx="387808" cy="387806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4663820" y="1555312"/>
            <a:ext cx="387808" cy="387806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8" name="组合 47"/>
          <p:cNvGrpSpPr/>
          <p:nvPr/>
        </p:nvGrpSpPr>
        <p:grpSpPr>
          <a:xfrm>
            <a:off x="467544" y="122684"/>
            <a:ext cx="3522588" cy="4632582"/>
            <a:chOff x="1078816" y="964066"/>
            <a:chExt cx="2222812" cy="2923236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078816" y="2540257"/>
              <a:ext cx="696716" cy="1019561"/>
            </a:xfrm>
            <a:custGeom>
              <a:avLst/>
              <a:gdLst>
                <a:gd name="T0" fmla="*/ 94 w 375"/>
                <a:gd name="T1" fmla="*/ 0 h 549"/>
                <a:gd name="T2" fmla="*/ 11 w 375"/>
                <a:gd name="T3" fmla="*/ 12 h 549"/>
                <a:gd name="T4" fmla="*/ 0 w 375"/>
                <a:gd name="T5" fmla="*/ 127 h 549"/>
                <a:gd name="T6" fmla="*/ 174 w 375"/>
                <a:gd name="T7" fmla="*/ 549 h 549"/>
                <a:gd name="T8" fmla="*/ 375 w 375"/>
                <a:gd name="T9" fmla="*/ 280 h 549"/>
                <a:gd name="T10" fmla="*/ 94 w 375"/>
                <a:gd name="T1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" h="549">
                  <a:moveTo>
                    <a:pt x="94" y="0"/>
                  </a:moveTo>
                  <a:cubicBezTo>
                    <a:pt x="65" y="0"/>
                    <a:pt x="37" y="4"/>
                    <a:pt x="11" y="12"/>
                  </a:cubicBezTo>
                  <a:cubicBezTo>
                    <a:pt x="3" y="49"/>
                    <a:pt x="0" y="87"/>
                    <a:pt x="0" y="127"/>
                  </a:cubicBezTo>
                  <a:cubicBezTo>
                    <a:pt x="0" y="291"/>
                    <a:pt x="66" y="441"/>
                    <a:pt x="174" y="549"/>
                  </a:cubicBezTo>
                  <a:cubicBezTo>
                    <a:pt x="290" y="514"/>
                    <a:pt x="375" y="407"/>
                    <a:pt x="375" y="280"/>
                  </a:cubicBezTo>
                  <a:cubicBezTo>
                    <a:pt x="375" y="125"/>
                    <a:pt x="249" y="0"/>
                    <a:pt x="94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1088093" y="2231327"/>
              <a:ext cx="600234" cy="615077"/>
            </a:xfrm>
            <a:custGeom>
              <a:avLst/>
              <a:gdLst>
                <a:gd name="T0" fmla="*/ 158 w 323"/>
                <a:gd name="T1" fmla="*/ 0 h 331"/>
                <a:gd name="T2" fmla="*/ 51 w 323"/>
                <a:gd name="T3" fmla="*/ 38 h 331"/>
                <a:gd name="T4" fmla="*/ 0 w 323"/>
                <a:gd name="T5" fmla="*/ 216 h 331"/>
                <a:gd name="T6" fmla="*/ 158 w 323"/>
                <a:gd name="T7" fmla="*/ 331 h 331"/>
                <a:gd name="T8" fmla="*/ 323 w 323"/>
                <a:gd name="T9" fmla="*/ 166 h 331"/>
                <a:gd name="T10" fmla="*/ 158 w 323"/>
                <a:gd name="T11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331">
                  <a:moveTo>
                    <a:pt x="158" y="0"/>
                  </a:moveTo>
                  <a:cubicBezTo>
                    <a:pt x="117" y="0"/>
                    <a:pt x="80" y="14"/>
                    <a:pt x="51" y="38"/>
                  </a:cubicBezTo>
                  <a:cubicBezTo>
                    <a:pt x="25" y="94"/>
                    <a:pt x="8" y="153"/>
                    <a:pt x="0" y="216"/>
                  </a:cubicBezTo>
                  <a:cubicBezTo>
                    <a:pt x="21" y="283"/>
                    <a:pt x="84" y="331"/>
                    <a:pt x="158" y="331"/>
                  </a:cubicBezTo>
                  <a:cubicBezTo>
                    <a:pt x="249" y="331"/>
                    <a:pt x="323" y="257"/>
                    <a:pt x="323" y="166"/>
                  </a:cubicBezTo>
                  <a:cubicBezTo>
                    <a:pt x="323" y="74"/>
                    <a:pt x="249" y="0"/>
                    <a:pt x="158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Oval 9"/>
            <p:cNvSpPr>
              <a:spLocks noChangeArrowheads="1"/>
            </p:cNvSpPr>
            <p:nvPr/>
          </p:nvSpPr>
          <p:spPr bwMode="auto">
            <a:xfrm>
              <a:off x="1530616" y="2179723"/>
              <a:ext cx="506964" cy="507925"/>
            </a:xfrm>
            <a:prstGeom prst="ellipse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Oval 10"/>
            <p:cNvSpPr>
              <a:spLocks noChangeArrowheads="1"/>
            </p:cNvSpPr>
            <p:nvPr/>
          </p:nvSpPr>
          <p:spPr bwMode="auto">
            <a:xfrm>
              <a:off x="2050137" y="1993832"/>
              <a:ext cx="576113" cy="574257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Oval 11"/>
            <p:cNvSpPr>
              <a:spLocks noChangeArrowheads="1"/>
            </p:cNvSpPr>
            <p:nvPr/>
          </p:nvSpPr>
          <p:spPr bwMode="auto">
            <a:xfrm>
              <a:off x="1688327" y="1950229"/>
              <a:ext cx="413762" cy="41283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Oval 12"/>
            <p:cNvSpPr>
              <a:spLocks noChangeArrowheads="1"/>
            </p:cNvSpPr>
            <p:nvPr/>
          </p:nvSpPr>
          <p:spPr bwMode="auto">
            <a:xfrm>
              <a:off x="1955510" y="1555021"/>
              <a:ext cx="256050" cy="25605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Oval 13"/>
            <p:cNvSpPr>
              <a:spLocks noChangeArrowheads="1"/>
            </p:cNvSpPr>
            <p:nvPr/>
          </p:nvSpPr>
          <p:spPr bwMode="auto">
            <a:xfrm>
              <a:off x="2389682" y="1158887"/>
              <a:ext cx="86278" cy="87205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1532470" y="1755408"/>
              <a:ext cx="85350" cy="8535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2068691" y="1905698"/>
              <a:ext cx="87205" cy="88133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6"/>
            <p:cNvSpPr>
              <a:spLocks/>
            </p:cNvSpPr>
            <p:nvPr/>
          </p:nvSpPr>
          <p:spPr bwMode="auto">
            <a:xfrm>
              <a:off x="1673483" y="1653359"/>
              <a:ext cx="376653" cy="377581"/>
            </a:xfrm>
            <a:custGeom>
              <a:avLst/>
              <a:gdLst>
                <a:gd name="T0" fmla="*/ 201 w 203"/>
                <a:gd name="T1" fmla="*/ 98 h 203"/>
                <a:gd name="T2" fmla="*/ 105 w 203"/>
                <a:gd name="T3" fmla="*/ 201 h 203"/>
                <a:gd name="T4" fmla="*/ 1 w 203"/>
                <a:gd name="T5" fmla="*/ 105 h 203"/>
                <a:gd name="T6" fmla="*/ 98 w 203"/>
                <a:gd name="T7" fmla="*/ 1 h 203"/>
                <a:gd name="T8" fmla="*/ 201 w 203"/>
                <a:gd name="T9" fmla="*/ 9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201" y="98"/>
                  </a:moveTo>
                  <a:cubicBezTo>
                    <a:pt x="203" y="153"/>
                    <a:pt x="160" y="200"/>
                    <a:pt x="105" y="201"/>
                  </a:cubicBezTo>
                  <a:cubicBezTo>
                    <a:pt x="49" y="203"/>
                    <a:pt x="3" y="160"/>
                    <a:pt x="1" y="105"/>
                  </a:cubicBezTo>
                  <a:cubicBezTo>
                    <a:pt x="0" y="49"/>
                    <a:pt x="43" y="3"/>
                    <a:pt x="98" y="1"/>
                  </a:cubicBezTo>
                  <a:cubicBezTo>
                    <a:pt x="153" y="0"/>
                    <a:pt x="200" y="43"/>
                    <a:pt x="201" y="98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1504639" y="1901988"/>
              <a:ext cx="141013" cy="143796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Oval 18"/>
            <p:cNvSpPr>
              <a:spLocks noChangeArrowheads="1"/>
            </p:cNvSpPr>
            <p:nvPr/>
          </p:nvSpPr>
          <p:spPr bwMode="auto">
            <a:xfrm>
              <a:off x="2167029" y="964066"/>
              <a:ext cx="142869" cy="142868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Oval 19"/>
            <p:cNvSpPr>
              <a:spLocks noChangeArrowheads="1"/>
            </p:cNvSpPr>
            <p:nvPr/>
          </p:nvSpPr>
          <p:spPr bwMode="auto">
            <a:xfrm>
              <a:off x="2276500" y="1307321"/>
              <a:ext cx="312641" cy="312641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Oval 20"/>
            <p:cNvSpPr>
              <a:spLocks noChangeArrowheads="1"/>
            </p:cNvSpPr>
            <p:nvPr/>
          </p:nvSpPr>
          <p:spPr bwMode="auto">
            <a:xfrm>
              <a:off x="2276500" y="1816638"/>
              <a:ext cx="312641" cy="314496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Oval 21"/>
            <p:cNvSpPr>
              <a:spLocks noChangeArrowheads="1"/>
            </p:cNvSpPr>
            <p:nvPr/>
          </p:nvSpPr>
          <p:spPr bwMode="auto">
            <a:xfrm>
              <a:off x="2754274" y="1514202"/>
              <a:ext cx="141013" cy="141013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22"/>
            <p:cNvSpPr>
              <a:spLocks/>
            </p:cNvSpPr>
            <p:nvPr/>
          </p:nvSpPr>
          <p:spPr bwMode="auto">
            <a:xfrm>
              <a:off x="2947240" y="2064338"/>
              <a:ext cx="348822" cy="600233"/>
            </a:xfrm>
            <a:custGeom>
              <a:avLst/>
              <a:gdLst>
                <a:gd name="T0" fmla="*/ 0 w 188"/>
                <a:gd name="T1" fmla="*/ 132 h 323"/>
                <a:gd name="T2" fmla="*/ 188 w 188"/>
                <a:gd name="T3" fmla="*/ 323 h 323"/>
                <a:gd name="T4" fmla="*/ 53 w 188"/>
                <a:gd name="T5" fmla="*/ 0 h 323"/>
                <a:gd name="T6" fmla="*/ 0 w 188"/>
                <a:gd name="T7" fmla="*/ 13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323">
                  <a:moveTo>
                    <a:pt x="0" y="132"/>
                  </a:moveTo>
                  <a:cubicBezTo>
                    <a:pt x="0" y="237"/>
                    <a:pt x="84" y="321"/>
                    <a:pt x="188" y="323"/>
                  </a:cubicBezTo>
                  <a:cubicBezTo>
                    <a:pt x="176" y="201"/>
                    <a:pt x="127" y="89"/>
                    <a:pt x="53" y="0"/>
                  </a:cubicBezTo>
                  <a:cubicBezTo>
                    <a:pt x="20" y="34"/>
                    <a:pt x="0" y="81"/>
                    <a:pt x="0" y="132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23"/>
            <p:cNvSpPr>
              <a:spLocks/>
            </p:cNvSpPr>
            <p:nvPr/>
          </p:nvSpPr>
          <p:spPr bwMode="auto">
            <a:xfrm>
              <a:off x="2563165" y="2261014"/>
              <a:ext cx="738463" cy="894319"/>
            </a:xfrm>
            <a:custGeom>
              <a:avLst/>
              <a:gdLst>
                <a:gd name="T0" fmla="*/ 0 w 398"/>
                <a:gd name="T1" fmla="*/ 241 h 481"/>
                <a:gd name="T2" fmla="*/ 241 w 398"/>
                <a:gd name="T3" fmla="*/ 481 h 481"/>
                <a:gd name="T4" fmla="*/ 375 w 398"/>
                <a:gd name="T5" fmla="*/ 440 h 481"/>
                <a:gd name="T6" fmla="*/ 398 w 398"/>
                <a:gd name="T7" fmla="*/ 277 h 481"/>
                <a:gd name="T8" fmla="*/ 342 w 398"/>
                <a:gd name="T9" fmla="*/ 22 h 481"/>
                <a:gd name="T10" fmla="*/ 241 w 398"/>
                <a:gd name="T11" fmla="*/ 0 h 481"/>
                <a:gd name="T12" fmla="*/ 0 w 398"/>
                <a:gd name="T13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481">
                  <a:moveTo>
                    <a:pt x="0" y="241"/>
                  </a:moveTo>
                  <a:cubicBezTo>
                    <a:pt x="0" y="374"/>
                    <a:pt x="108" y="481"/>
                    <a:pt x="241" y="481"/>
                  </a:cubicBezTo>
                  <a:cubicBezTo>
                    <a:pt x="291" y="481"/>
                    <a:pt x="337" y="466"/>
                    <a:pt x="375" y="440"/>
                  </a:cubicBezTo>
                  <a:cubicBezTo>
                    <a:pt x="390" y="388"/>
                    <a:pt x="398" y="333"/>
                    <a:pt x="398" y="277"/>
                  </a:cubicBezTo>
                  <a:cubicBezTo>
                    <a:pt x="398" y="186"/>
                    <a:pt x="378" y="100"/>
                    <a:pt x="342" y="22"/>
                  </a:cubicBezTo>
                  <a:cubicBezTo>
                    <a:pt x="311" y="8"/>
                    <a:pt x="277" y="0"/>
                    <a:pt x="241" y="0"/>
                  </a:cubicBezTo>
                  <a:cubicBezTo>
                    <a:pt x="108" y="0"/>
                    <a:pt x="0" y="108"/>
                    <a:pt x="0" y="241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4"/>
            <p:cNvSpPr>
              <a:spLocks/>
            </p:cNvSpPr>
            <p:nvPr/>
          </p:nvSpPr>
          <p:spPr bwMode="auto">
            <a:xfrm>
              <a:off x="2574297" y="2261014"/>
              <a:ext cx="415618" cy="355316"/>
            </a:xfrm>
            <a:custGeom>
              <a:avLst/>
              <a:gdLst>
                <a:gd name="T0" fmla="*/ 0 w 224"/>
                <a:gd name="T1" fmla="*/ 188 h 191"/>
                <a:gd name="T2" fmla="*/ 33 w 224"/>
                <a:gd name="T3" fmla="*/ 191 h 191"/>
                <a:gd name="T4" fmla="*/ 224 w 224"/>
                <a:gd name="T5" fmla="*/ 0 h 191"/>
                <a:gd name="T6" fmla="*/ 0 w 224"/>
                <a:gd name="T7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91">
                  <a:moveTo>
                    <a:pt x="0" y="188"/>
                  </a:moveTo>
                  <a:cubicBezTo>
                    <a:pt x="11" y="190"/>
                    <a:pt x="22" y="191"/>
                    <a:pt x="33" y="191"/>
                  </a:cubicBezTo>
                  <a:cubicBezTo>
                    <a:pt x="138" y="191"/>
                    <a:pt x="224" y="106"/>
                    <a:pt x="224" y="0"/>
                  </a:cubicBezTo>
                  <a:cubicBezTo>
                    <a:pt x="114" y="5"/>
                    <a:pt x="23" y="84"/>
                    <a:pt x="0" y="188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5"/>
            <p:cNvSpPr>
              <a:spLocks/>
            </p:cNvSpPr>
            <p:nvPr/>
          </p:nvSpPr>
          <p:spPr bwMode="auto">
            <a:xfrm>
              <a:off x="2840364" y="3083913"/>
              <a:ext cx="420165" cy="581208"/>
            </a:xfrm>
            <a:custGeom>
              <a:avLst/>
              <a:gdLst>
                <a:gd name="T0" fmla="*/ 224 w 224"/>
                <a:gd name="T1" fmla="*/ 0 h 310"/>
                <a:gd name="T2" fmla="*/ 0 w 224"/>
                <a:gd name="T3" fmla="*/ 240 h 310"/>
                <a:gd name="T4" fmla="*/ 11 w 224"/>
                <a:gd name="T5" fmla="*/ 310 h 310"/>
                <a:gd name="T6" fmla="*/ 224 w 22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310">
                  <a:moveTo>
                    <a:pt x="224" y="0"/>
                  </a:moveTo>
                  <a:cubicBezTo>
                    <a:pt x="99" y="9"/>
                    <a:pt x="0" y="113"/>
                    <a:pt x="0" y="240"/>
                  </a:cubicBezTo>
                  <a:cubicBezTo>
                    <a:pt x="0" y="265"/>
                    <a:pt x="4" y="288"/>
                    <a:pt x="11" y="310"/>
                  </a:cubicBezTo>
                  <a:cubicBezTo>
                    <a:pt x="112" y="233"/>
                    <a:pt x="187" y="125"/>
                    <a:pt x="224" y="0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6"/>
            <p:cNvSpPr>
              <a:spLocks/>
            </p:cNvSpPr>
            <p:nvPr/>
          </p:nvSpPr>
          <p:spPr bwMode="auto">
            <a:xfrm>
              <a:off x="1104792" y="3017103"/>
              <a:ext cx="615077" cy="753306"/>
            </a:xfrm>
            <a:custGeom>
              <a:avLst/>
              <a:gdLst>
                <a:gd name="T0" fmla="*/ 22 w 331"/>
                <a:gd name="T1" fmla="*/ 0 h 405"/>
                <a:gd name="T2" fmla="*/ 0 w 331"/>
                <a:gd name="T3" fmla="*/ 0 h 405"/>
                <a:gd name="T4" fmla="*/ 316 w 331"/>
                <a:gd name="T5" fmla="*/ 405 h 405"/>
                <a:gd name="T6" fmla="*/ 331 w 331"/>
                <a:gd name="T7" fmla="*/ 309 h 405"/>
                <a:gd name="T8" fmla="*/ 22 w 331"/>
                <a:gd name="T9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405">
                  <a:moveTo>
                    <a:pt x="22" y="0"/>
                  </a:moveTo>
                  <a:cubicBezTo>
                    <a:pt x="14" y="0"/>
                    <a:pt x="7" y="0"/>
                    <a:pt x="0" y="0"/>
                  </a:cubicBezTo>
                  <a:cubicBezTo>
                    <a:pt x="40" y="178"/>
                    <a:pt x="158" y="325"/>
                    <a:pt x="316" y="405"/>
                  </a:cubicBezTo>
                  <a:cubicBezTo>
                    <a:pt x="326" y="375"/>
                    <a:pt x="331" y="343"/>
                    <a:pt x="331" y="309"/>
                  </a:cubicBezTo>
                  <a:cubicBezTo>
                    <a:pt x="331" y="138"/>
                    <a:pt x="193" y="0"/>
                    <a:pt x="22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27"/>
            <p:cNvSpPr>
              <a:spLocks/>
            </p:cNvSpPr>
            <p:nvPr/>
          </p:nvSpPr>
          <p:spPr bwMode="auto">
            <a:xfrm>
              <a:off x="1406301" y="2974428"/>
              <a:ext cx="1229226" cy="912874"/>
            </a:xfrm>
            <a:custGeom>
              <a:avLst/>
              <a:gdLst>
                <a:gd name="T0" fmla="*/ 331 w 662"/>
                <a:gd name="T1" fmla="*/ 0 h 491"/>
                <a:gd name="T2" fmla="*/ 0 w 662"/>
                <a:gd name="T3" fmla="*/ 317 h 491"/>
                <a:gd name="T4" fmla="*/ 422 w 662"/>
                <a:gd name="T5" fmla="*/ 491 h 491"/>
                <a:gd name="T6" fmla="*/ 639 w 662"/>
                <a:gd name="T7" fmla="*/ 451 h 491"/>
                <a:gd name="T8" fmla="*/ 662 w 662"/>
                <a:gd name="T9" fmla="*/ 331 h 491"/>
                <a:gd name="T10" fmla="*/ 331 w 662"/>
                <a:gd name="T1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2" h="491">
                  <a:moveTo>
                    <a:pt x="331" y="0"/>
                  </a:moveTo>
                  <a:cubicBezTo>
                    <a:pt x="153" y="0"/>
                    <a:pt x="7" y="141"/>
                    <a:pt x="0" y="317"/>
                  </a:cubicBezTo>
                  <a:cubicBezTo>
                    <a:pt x="108" y="425"/>
                    <a:pt x="258" y="491"/>
                    <a:pt x="422" y="491"/>
                  </a:cubicBezTo>
                  <a:cubicBezTo>
                    <a:pt x="499" y="491"/>
                    <a:pt x="572" y="477"/>
                    <a:pt x="639" y="451"/>
                  </a:cubicBezTo>
                  <a:cubicBezTo>
                    <a:pt x="654" y="414"/>
                    <a:pt x="662" y="373"/>
                    <a:pt x="662" y="331"/>
                  </a:cubicBezTo>
                  <a:cubicBezTo>
                    <a:pt x="662" y="148"/>
                    <a:pt x="514" y="0"/>
                    <a:pt x="331" y="0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28"/>
            <p:cNvSpPr>
              <a:spLocks/>
            </p:cNvSpPr>
            <p:nvPr/>
          </p:nvSpPr>
          <p:spPr bwMode="auto">
            <a:xfrm>
              <a:off x="2335874" y="2933609"/>
              <a:ext cx="874838" cy="872054"/>
            </a:xfrm>
            <a:custGeom>
              <a:avLst/>
              <a:gdLst>
                <a:gd name="T0" fmla="*/ 471 w 471"/>
                <a:gd name="T1" fmla="*/ 153 h 469"/>
                <a:gd name="T2" fmla="*/ 244 w 471"/>
                <a:gd name="T3" fmla="*/ 0 h 469"/>
                <a:gd name="T4" fmla="*/ 0 w 471"/>
                <a:gd name="T5" fmla="*/ 244 h 469"/>
                <a:gd name="T6" fmla="*/ 149 w 471"/>
                <a:gd name="T7" fmla="*/ 469 h 469"/>
                <a:gd name="T8" fmla="*/ 471 w 471"/>
                <a:gd name="T9" fmla="*/ 153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" h="469">
                  <a:moveTo>
                    <a:pt x="471" y="153"/>
                  </a:moveTo>
                  <a:cubicBezTo>
                    <a:pt x="435" y="63"/>
                    <a:pt x="347" y="0"/>
                    <a:pt x="244" y="0"/>
                  </a:cubicBezTo>
                  <a:cubicBezTo>
                    <a:pt x="109" y="0"/>
                    <a:pt x="0" y="109"/>
                    <a:pt x="0" y="244"/>
                  </a:cubicBezTo>
                  <a:cubicBezTo>
                    <a:pt x="0" y="345"/>
                    <a:pt x="61" y="432"/>
                    <a:pt x="149" y="469"/>
                  </a:cubicBezTo>
                  <a:cubicBezTo>
                    <a:pt x="293" y="410"/>
                    <a:pt x="409" y="296"/>
                    <a:pt x="471" y="153"/>
                  </a:cubicBezTo>
                  <a:close/>
                </a:path>
              </a:pathLst>
            </a:cu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Oval 30"/>
            <p:cNvSpPr>
              <a:spLocks noChangeArrowheads="1"/>
            </p:cNvSpPr>
            <p:nvPr/>
          </p:nvSpPr>
          <p:spPr bwMode="auto">
            <a:xfrm>
              <a:off x="2540899" y="1675625"/>
              <a:ext cx="493546" cy="49632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Oval 11"/>
            <p:cNvSpPr>
              <a:spLocks noChangeArrowheads="1"/>
            </p:cNvSpPr>
            <p:nvPr/>
          </p:nvSpPr>
          <p:spPr bwMode="auto">
            <a:xfrm>
              <a:off x="1833627" y="2696302"/>
              <a:ext cx="557332" cy="556080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Oval 11"/>
            <p:cNvSpPr>
              <a:spLocks noChangeArrowheads="1"/>
            </p:cNvSpPr>
            <p:nvPr/>
          </p:nvSpPr>
          <p:spPr bwMode="auto">
            <a:xfrm>
              <a:off x="2226489" y="2491874"/>
              <a:ext cx="249471" cy="248912"/>
            </a:xfrm>
            <a:prstGeom prst="ellipse">
              <a:avLst/>
            </a:prstGeom>
            <a:solidFill>
              <a:srgbClr val="00A0E9">
                <a:alpha val="7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4" name="椭圆 83"/>
          <p:cNvSpPr/>
          <p:nvPr/>
        </p:nvSpPr>
        <p:spPr>
          <a:xfrm>
            <a:off x="1259632" y="2426940"/>
            <a:ext cx="1845590" cy="1845588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TextBox 28"/>
          <p:cNvSpPr txBox="1"/>
          <p:nvPr/>
        </p:nvSpPr>
        <p:spPr>
          <a:xfrm>
            <a:off x="1763688" y="3075012"/>
            <a:ext cx="86409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2000" dirty="0">
                <a:ln w="6350">
                  <a:noFill/>
                </a:ln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en-US" altLang="zh-CN" sz="2000" dirty="0">
              <a:ln w="6350">
                <a:noFill/>
              </a:ln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CONTENTS</a:t>
            </a:r>
            <a:endParaRPr lang="zh-CN" altLang="en-US" sz="1200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7" name="Freeform 10"/>
          <p:cNvSpPr>
            <a:spLocks noEditPoints="1"/>
          </p:cNvSpPr>
          <p:nvPr/>
        </p:nvSpPr>
        <p:spPr bwMode="auto">
          <a:xfrm>
            <a:off x="4763523" y="2408308"/>
            <a:ext cx="188402" cy="188892"/>
          </a:xfrm>
          <a:custGeom>
            <a:avLst/>
            <a:gdLst>
              <a:gd name="T0" fmla="*/ 47 w 162"/>
              <a:gd name="T1" fmla="*/ 34 h 163"/>
              <a:gd name="T2" fmla="*/ 34 w 162"/>
              <a:gd name="T3" fmla="*/ 47 h 163"/>
              <a:gd name="T4" fmla="*/ 32 w 162"/>
              <a:gd name="T5" fmla="*/ 61 h 163"/>
              <a:gd name="T6" fmla="*/ 41 w 162"/>
              <a:gd name="T7" fmla="*/ 52 h 163"/>
              <a:gd name="T8" fmla="*/ 52 w 162"/>
              <a:gd name="T9" fmla="*/ 41 h 163"/>
              <a:gd name="T10" fmla="*/ 60 w 162"/>
              <a:gd name="T11" fmla="*/ 32 h 163"/>
              <a:gd name="T12" fmla="*/ 160 w 162"/>
              <a:gd name="T13" fmla="*/ 150 h 163"/>
              <a:gd name="T14" fmla="*/ 130 w 162"/>
              <a:gd name="T15" fmla="*/ 121 h 163"/>
              <a:gd name="T16" fmla="*/ 147 w 162"/>
              <a:gd name="T17" fmla="*/ 74 h 163"/>
              <a:gd name="T18" fmla="*/ 142 w 162"/>
              <a:gd name="T19" fmla="*/ 46 h 163"/>
              <a:gd name="T20" fmla="*/ 126 w 162"/>
              <a:gd name="T21" fmla="*/ 22 h 163"/>
              <a:gd name="T22" fmla="*/ 74 w 162"/>
              <a:gd name="T23" fmla="*/ 0 h 163"/>
              <a:gd name="T24" fmla="*/ 6 w 162"/>
              <a:gd name="T25" fmla="*/ 46 h 163"/>
              <a:gd name="T26" fmla="*/ 5 w 162"/>
              <a:gd name="T27" fmla="*/ 102 h 163"/>
              <a:gd name="T28" fmla="*/ 21 w 162"/>
              <a:gd name="T29" fmla="*/ 126 h 163"/>
              <a:gd name="T30" fmla="*/ 45 w 162"/>
              <a:gd name="T31" fmla="*/ 142 h 163"/>
              <a:gd name="T32" fmla="*/ 45 w 162"/>
              <a:gd name="T33" fmla="*/ 142 h 163"/>
              <a:gd name="T34" fmla="*/ 102 w 162"/>
              <a:gd name="T35" fmla="*/ 142 h 163"/>
              <a:gd name="T36" fmla="*/ 150 w 162"/>
              <a:gd name="T37" fmla="*/ 160 h 163"/>
              <a:gd name="T38" fmla="*/ 160 w 162"/>
              <a:gd name="T39" fmla="*/ 150 h 163"/>
              <a:gd name="T40" fmla="*/ 116 w 162"/>
              <a:gd name="T41" fmla="*/ 117 h 163"/>
              <a:gd name="T42" fmla="*/ 97 w 162"/>
              <a:gd name="T43" fmla="*/ 130 h 163"/>
              <a:gd name="T44" fmla="*/ 51 w 162"/>
              <a:gd name="T45" fmla="*/ 130 h 163"/>
              <a:gd name="T46" fmla="*/ 31 w 162"/>
              <a:gd name="T47" fmla="*/ 117 h 163"/>
              <a:gd name="T48" fmla="*/ 31 w 162"/>
              <a:gd name="T49" fmla="*/ 117 h 163"/>
              <a:gd name="T50" fmla="*/ 18 w 162"/>
              <a:gd name="T51" fmla="*/ 97 h 163"/>
              <a:gd name="T52" fmla="*/ 18 w 162"/>
              <a:gd name="T53" fmla="*/ 51 h 163"/>
              <a:gd name="T54" fmla="*/ 74 w 162"/>
              <a:gd name="T55" fmla="*/ 14 h 163"/>
              <a:gd name="T56" fmla="*/ 116 w 162"/>
              <a:gd name="T57" fmla="*/ 31 h 163"/>
              <a:gd name="T58" fmla="*/ 129 w 162"/>
              <a:gd name="T59" fmla="*/ 51 h 163"/>
              <a:gd name="T60" fmla="*/ 134 w 162"/>
              <a:gd name="T61" fmla="*/ 74 h 163"/>
              <a:gd name="T62" fmla="*/ 116 w 162"/>
              <a:gd name="T63" fmla="*/ 117 h 163"/>
              <a:gd name="T64" fmla="*/ 117 w 162"/>
              <a:gd name="T65" fmla="*/ 70 h 163"/>
              <a:gd name="T66" fmla="*/ 110 w 162"/>
              <a:gd name="T67" fmla="*/ 89 h 163"/>
              <a:gd name="T68" fmla="*/ 102 w 162"/>
              <a:gd name="T69" fmla="*/ 102 h 163"/>
              <a:gd name="T70" fmla="*/ 74 w 162"/>
              <a:gd name="T71" fmla="*/ 114 h 163"/>
              <a:gd name="T72" fmla="*/ 74 w 162"/>
              <a:gd name="T73" fmla="*/ 122 h 163"/>
              <a:gd name="T74" fmla="*/ 107 w 162"/>
              <a:gd name="T75" fmla="*/ 108 h 163"/>
              <a:gd name="T76" fmla="*/ 118 w 162"/>
              <a:gd name="T77" fmla="*/ 92 h 163"/>
              <a:gd name="T78" fmla="*/ 117 w 162"/>
              <a:gd name="T79" fmla="*/ 7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62" h="163">
                <a:moveTo>
                  <a:pt x="55" y="30"/>
                </a:moveTo>
                <a:cubicBezTo>
                  <a:pt x="52" y="31"/>
                  <a:pt x="50" y="33"/>
                  <a:pt x="47" y="34"/>
                </a:cubicBezTo>
                <a:cubicBezTo>
                  <a:pt x="44" y="36"/>
                  <a:pt x="42" y="38"/>
                  <a:pt x="40" y="40"/>
                </a:cubicBezTo>
                <a:cubicBezTo>
                  <a:pt x="38" y="42"/>
                  <a:pt x="36" y="45"/>
                  <a:pt x="34" y="47"/>
                </a:cubicBezTo>
                <a:cubicBezTo>
                  <a:pt x="32" y="50"/>
                  <a:pt x="31" y="53"/>
                  <a:pt x="30" y="55"/>
                </a:cubicBezTo>
                <a:cubicBezTo>
                  <a:pt x="29" y="57"/>
                  <a:pt x="30" y="60"/>
                  <a:pt x="32" y="61"/>
                </a:cubicBezTo>
                <a:cubicBezTo>
                  <a:pt x="34" y="62"/>
                  <a:pt x="36" y="61"/>
                  <a:pt x="37" y="59"/>
                </a:cubicBezTo>
                <a:cubicBezTo>
                  <a:pt x="38" y="56"/>
                  <a:pt x="39" y="54"/>
                  <a:pt x="41" y="52"/>
                </a:cubicBezTo>
                <a:cubicBezTo>
                  <a:pt x="42" y="50"/>
                  <a:pt x="44" y="48"/>
                  <a:pt x="46" y="46"/>
                </a:cubicBezTo>
                <a:cubicBezTo>
                  <a:pt x="48" y="44"/>
                  <a:pt x="49" y="43"/>
                  <a:pt x="52" y="41"/>
                </a:cubicBezTo>
                <a:cubicBezTo>
                  <a:pt x="54" y="40"/>
                  <a:pt x="56" y="38"/>
                  <a:pt x="58" y="37"/>
                </a:cubicBezTo>
                <a:cubicBezTo>
                  <a:pt x="60" y="37"/>
                  <a:pt x="61" y="34"/>
                  <a:pt x="60" y="32"/>
                </a:cubicBezTo>
                <a:cubicBezTo>
                  <a:pt x="59" y="30"/>
                  <a:pt x="57" y="29"/>
                  <a:pt x="55" y="30"/>
                </a:cubicBezTo>
                <a:close/>
                <a:moveTo>
                  <a:pt x="160" y="150"/>
                </a:moveTo>
                <a:cubicBezTo>
                  <a:pt x="160" y="150"/>
                  <a:pt x="160" y="150"/>
                  <a:pt x="160" y="150"/>
                </a:cubicBezTo>
                <a:cubicBezTo>
                  <a:pt x="130" y="121"/>
                  <a:pt x="130" y="121"/>
                  <a:pt x="130" y="121"/>
                </a:cubicBezTo>
                <a:cubicBezTo>
                  <a:pt x="135" y="115"/>
                  <a:pt x="139" y="109"/>
                  <a:pt x="142" y="102"/>
                </a:cubicBezTo>
                <a:cubicBezTo>
                  <a:pt x="145" y="93"/>
                  <a:pt x="147" y="84"/>
                  <a:pt x="147" y="74"/>
                </a:cubicBezTo>
                <a:cubicBezTo>
                  <a:pt x="147" y="64"/>
                  <a:pt x="145" y="55"/>
                  <a:pt x="142" y="46"/>
                </a:cubicBezTo>
                <a:cubicBezTo>
                  <a:pt x="142" y="46"/>
                  <a:pt x="142" y="46"/>
                  <a:pt x="142" y="46"/>
                </a:cubicBezTo>
                <a:cubicBezTo>
                  <a:pt x="138" y="37"/>
                  <a:pt x="133" y="29"/>
                  <a:pt x="126" y="22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19" y="15"/>
                  <a:pt x="111" y="10"/>
                  <a:pt x="102" y="6"/>
                </a:cubicBezTo>
                <a:cubicBezTo>
                  <a:pt x="93" y="2"/>
                  <a:pt x="84" y="0"/>
                  <a:pt x="74" y="0"/>
                </a:cubicBezTo>
                <a:cubicBezTo>
                  <a:pt x="53" y="0"/>
                  <a:pt x="35" y="8"/>
                  <a:pt x="21" y="22"/>
                </a:cubicBezTo>
                <a:cubicBezTo>
                  <a:pt x="15" y="29"/>
                  <a:pt x="9" y="37"/>
                  <a:pt x="6" y="46"/>
                </a:cubicBezTo>
                <a:cubicBezTo>
                  <a:pt x="2" y="55"/>
                  <a:pt x="0" y="64"/>
                  <a:pt x="0" y="74"/>
                </a:cubicBezTo>
                <a:cubicBezTo>
                  <a:pt x="0" y="84"/>
                  <a:pt x="2" y="93"/>
                  <a:pt x="5" y="102"/>
                </a:cubicBezTo>
                <a:cubicBezTo>
                  <a:pt x="6" y="102"/>
                  <a:pt x="6" y="102"/>
                  <a:pt x="6" y="102"/>
                </a:cubicBezTo>
                <a:cubicBezTo>
                  <a:pt x="9" y="111"/>
                  <a:pt x="15" y="119"/>
                  <a:pt x="21" y="126"/>
                </a:cubicBezTo>
                <a:cubicBezTo>
                  <a:pt x="22" y="126"/>
                  <a:pt x="22" y="126"/>
                  <a:pt x="22" y="126"/>
                </a:cubicBezTo>
                <a:cubicBezTo>
                  <a:pt x="28" y="133"/>
                  <a:pt x="36" y="138"/>
                  <a:pt x="45" y="142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54" y="146"/>
                  <a:pt x="64" y="148"/>
                  <a:pt x="74" y="148"/>
                </a:cubicBezTo>
                <a:cubicBezTo>
                  <a:pt x="84" y="148"/>
                  <a:pt x="93" y="146"/>
                  <a:pt x="102" y="142"/>
                </a:cubicBezTo>
                <a:cubicBezTo>
                  <a:pt x="109" y="139"/>
                  <a:pt x="115" y="135"/>
                  <a:pt x="121" y="131"/>
                </a:cubicBezTo>
                <a:cubicBezTo>
                  <a:pt x="150" y="160"/>
                  <a:pt x="150" y="160"/>
                  <a:pt x="150" y="160"/>
                </a:cubicBezTo>
                <a:cubicBezTo>
                  <a:pt x="153" y="163"/>
                  <a:pt x="157" y="163"/>
                  <a:pt x="160" y="160"/>
                </a:cubicBezTo>
                <a:cubicBezTo>
                  <a:pt x="162" y="157"/>
                  <a:pt x="162" y="153"/>
                  <a:pt x="160" y="150"/>
                </a:cubicBezTo>
                <a:close/>
                <a:moveTo>
                  <a:pt x="116" y="117"/>
                </a:moveTo>
                <a:cubicBezTo>
                  <a:pt x="116" y="117"/>
                  <a:pt x="116" y="117"/>
                  <a:pt x="116" y="117"/>
                </a:cubicBezTo>
                <a:cubicBezTo>
                  <a:pt x="116" y="117"/>
                  <a:pt x="116" y="117"/>
                  <a:pt x="116" y="117"/>
                </a:cubicBezTo>
                <a:cubicBezTo>
                  <a:pt x="111" y="122"/>
                  <a:pt x="104" y="127"/>
                  <a:pt x="97" y="130"/>
                </a:cubicBezTo>
                <a:cubicBezTo>
                  <a:pt x="90" y="133"/>
                  <a:pt x="82" y="134"/>
                  <a:pt x="74" y="134"/>
                </a:cubicBezTo>
                <a:cubicBezTo>
                  <a:pt x="65" y="134"/>
                  <a:pt x="58" y="133"/>
                  <a:pt x="51" y="130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43" y="127"/>
                  <a:pt x="37" y="122"/>
                  <a:pt x="31" y="117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26" y="111"/>
                  <a:pt x="21" y="104"/>
                  <a:pt x="18" y="97"/>
                </a:cubicBezTo>
                <a:cubicBezTo>
                  <a:pt x="18" y="97"/>
                  <a:pt x="18" y="97"/>
                  <a:pt x="18" y="97"/>
                </a:cubicBezTo>
                <a:cubicBezTo>
                  <a:pt x="15" y="90"/>
                  <a:pt x="13" y="82"/>
                  <a:pt x="13" y="74"/>
                </a:cubicBezTo>
                <a:cubicBezTo>
                  <a:pt x="13" y="66"/>
                  <a:pt x="15" y="58"/>
                  <a:pt x="18" y="51"/>
                </a:cubicBezTo>
                <a:cubicBezTo>
                  <a:pt x="21" y="44"/>
                  <a:pt x="26" y="37"/>
                  <a:pt x="31" y="31"/>
                </a:cubicBezTo>
                <a:cubicBezTo>
                  <a:pt x="42" y="21"/>
                  <a:pt x="57" y="14"/>
                  <a:pt x="74" y="14"/>
                </a:cubicBezTo>
                <a:cubicBezTo>
                  <a:pt x="82" y="14"/>
                  <a:pt x="90" y="15"/>
                  <a:pt x="97" y="18"/>
                </a:cubicBezTo>
                <a:cubicBezTo>
                  <a:pt x="104" y="21"/>
                  <a:pt x="111" y="26"/>
                  <a:pt x="116" y="31"/>
                </a:cubicBezTo>
                <a:cubicBezTo>
                  <a:pt x="117" y="32"/>
                  <a:pt x="117" y="32"/>
                  <a:pt x="117" y="32"/>
                </a:cubicBezTo>
                <a:cubicBezTo>
                  <a:pt x="122" y="37"/>
                  <a:pt x="126" y="44"/>
                  <a:pt x="129" y="51"/>
                </a:cubicBezTo>
                <a:cubicBezTo>
                  <a:pt x="129" y="51"/>
                  <a:pt x="129" y="51"/>
                  <a:pt x="129" y="51"/>
                </a:cubicBezTo>
                <a:cubicBezTo>
                  <a:pt x="132" y="58"/>
                  <a:pt x="134" y="66"/>
                  <a:pt x="134" y="74"/>
                </a:cubicBezTo>
                <a:cubicBezTo>
                  <a:pt x="134" y="82"/>
                  <a:pt x="132" y="90"/>
                  <a:pt x="129" y="97"/>
                </a:cubicBezTo>
                <a:cubicBezTo>
                  <a:pt x="126" y="104"/>
                  <a:pt x="122" y="111"/>
                  <a:pt x="116" y="117"/>
                </a:cubicBezTo>
                <a:close/>
                <a:moveTo>
                  <a:pt x="117" y="70"/>
                </a:moveTo>
                <a:cubicBezTo>
                  <a:pt x="117" y="70"/>
                  <a:pt x="117" y="70"/>
                  <a:pt x="117" y="70"/>
                </a:cubicBezTo>
                <a:cubicBezTo>
                  <a:pt x="115" y="70"/>
                  <a:pt x="113" y="72"/>
                  <a:pt x="113" y="74"/>
                </a:cubicBezTo>
                <a:cubicBezTo>
                  <a:pt x="113" y="79"/>
                  <a:pt x="112" y="84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08" y="94"/>
                  <a:pt x="105" y="98"/>
                  <a:pt x="102" y="102"/>
                </a:cubicBezTo>
                <a:cubicBezTo>
                  <a:pt x="98" y="106"/>
                  <a:pt x="94" y="109"/>
                  <a:pt x="89" y="111"/>
                </a:cubicBezTo>
                <a:cubicBezTo>
                  <a:pt x="84" y="113"/>
                  <a:pt x="79" y="114"/>
                  <a:pt x="74" y="114"/>
                </a:cubicBezTo>
                <a:cubicBezTo>
                  <a:pt x="71" y="114"/>
                  <a:pt x="70" y="115"/>
                  <a:pt x="70" y="118"/>
                </a:cubicBezTo>
                <a:cubicBezTo>
                  <a:pt x="70" y="120"/>
                  <a:pt x="71" y="122"/>
                  <a:pt x="74" y="122"/>
                </a:cubicBezTo>
                <a:cubicBezTo>
                  <a:pt x="80" y="122"/>
                  <a:pt x="86" y="120"/>
                  <a:pt x="92" y="118"/>
                </a:cubicBezTo>
                <a:cubicBezTo>
                  <a:pt x="98" y="116"/>
                  <a:pt x="103" y="112"/>
                  <a:pt x="107" y="108"/>
                </a:cubicBezTo>
                <a:cubicBezTo>
                  <a:pt x="112" y="103"/>
                  <a:pt x="115" y="98"/>
                  <a:pt x="118" y="92"/>
                </a:cubicBezTo>
                <a:cubicBezTo>
                  <a:pt x="118" y="92"/>
                  <a:pt x="118" y="92"/>
                  <a:pt x="118" y="92"/>
                </a:cubicBezTo>
                <a:cubicBezTo>
                  <a:pt x="120" y="86"/>
                  <a:pt x="121" y="80"/>
                  <a:pt x="121" y="74"/>
                </a:cubicBezTo>
                <a:cubicBezTo>
                  <a:pt x="121" y="72"/>
                  <a:pt x="120" y="70"/>
                  <a:pt x="117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11"/>
          <p:cNvSpPr>
            <a:spLocks noEditPoints="1"/>
          </p:cNvSpPr>
          <p:nvPr/>
        </p:nvSpPr>
        <p:spPr bwMode="auto">
          <a:xfrm>
            <a:off x="4776100" y="3918179"/>
            <a:ext cx="161842" cy="205620"/>
          </a:xfrm>
          <a:custGeom>
            <a:avLst/>
            <a:gdLst>
              <a:gd name="T0" fmla="*/ 104 w 139"/>
              <a:gd name="T1" fmla="*/ 99 h 177"/>
              <a:gd name="T2" fmla="*/ 91 w 139"/>
              <a:gd name="T3" fmla="*/ 160 h 177"/>
              <a:gd name="T4" fmla="*/ 133 w 139"/>
              <a:gd name="T5" fmla="*/ 164 h 177"/>
              <a:gd name="T6" fmla="*/ 133 w 139"/>
              <a:gd name="T7" fmla="*/ 177 h 177"/>
              <a:gd name="T8" fmla="*/ 0 w 139"/>
              <a:gd name="T9" fmla="*/ 170 h 177"/>
              <a:gd name="T10" fmla="*/ 51 w 139"/>
              <a:gd name="T11" fmla="*/ 164 h 177"/>
              <a:gd name="T12" fmla="*/ 81 w 139"/>
              <a:gd name="T13" fmla="*/ 151 h 177"/>
              <a:gd name="T14" fmla="*/ 10 w 139"/>
              <a:gd name="T15" fmla="*/ 147 h 177"/>
              <a:gd name="T16" fmla="*/ 10 w 139"/>
              <a:gd name="T17" fmla="*/ 139 h 177"/>
              <a:gd name="T18" fmla="*/ 94 w 139"/>
              <a:gd name="T19" fmla="*/ 120 h 177"/>
              <a:gd name="T20" fmla="*/ 84 w 139"/>
              <a:gd name="T21" fmla="*/ 92 h 177"/>
              <a:gd name="T22" fmla="*/ 69 w 139"/>
              <a:gd name="T23" fmla="*/ 94 h 177"/>
              <a:gd name="T24" fmla="*/ 53 w 139"/>
              <a:gd name="T25" fmla="*/ 113 h 177"/>
              <a:gd name="T26" fmla="*/ 46 w 139"/>
              <a:gd name="T27" fmla="*/ 117 h 177"/>
              <a:gd name="T28" fmla="*/ 24 w 139"/>
              <a:gd name="T29" fmla="*/ 109 h 177"/>
              <a:gd name="T30" fmla="*/ 26 w 139"/>
              <a:gd name="T31" fmla="*/ 97 h 177"/>
              <a:gd name="T32" fmla="*/ 21 w 139"/>
              <a:gd name="T33" fmla="*/ 89 h 177"/>
              <a:gd name="T34" fmla="*/ 63 w 139"/>
              <a:gd name="T35" fmla="*/ 24 h 177"/>
              <a:gd name="T36" fmla="*/ 67 w 139"/>
              <a:gd name="T37" fmla="*/ 26 h 177"/>
              <a:gd name="T38" fmla="*/ 69 w 139"/>
              <a:gd name="T39" fmla="*/ 14 h 177"/>
              <a:gd name="T40" fmla="*/ 76 w 139"/>
              <a:gd name="T41" fmla="*/ 2 h 177"/>
              <a:gd name="T42" fmla="*/ 109 w 139"/>
              <a:gd name="T43" fmla="*/ 29 h 177"/>
              <a:gd name="T44" fmla="*/ 96 w 139"/>
              <a:gd name="T45" fmla="*/ 30 h 177"/>
              <a:gd name="T46" fmla="*/ 94 w 139"/>
              <a:gd name="T47" fmla="*/ 42 h 177"/>
              <a:gd name="T48" fmla="*/ 87 w 139"/>
              <a:gd name="T49" fmla="*/ 63 h 177"/>
              <a:gd name="T50" fmla="*/ 92 w 139"/>
              <a:gd name="T51" fmla="*/ 81 h 177"/>
              <a:gd name="T52" fmla="*/ 89 w 139"/>
              <a:gd name="T53" fmla="*/ 26 h 177"/>
              <a:gd name="T54" fmla="*/ 74 w 139"/>
              <a:gd name="T55" fmla="*/ 30 h 177"/>
              <a:gd name="T56" fmla="*/ 89 w 139"/>
              <a:gd name="T57" fmla="*/ 26 h 177"/>
              <a:gd name="T58" fmla="*/ 80 w 139"/>
              <a:gd name="T59" fmla="*/ 59 h 177"/>
              <a:gd name="T60" fmla="*/ 62 w 139"/>
              <a:gd name="T61" fmla="*/ 33 h 177"/>
              <a:gd name="T62" fmla="*/ 54 w 139"/>
              <a:gd name="T63" fmla="*/ 104 h 177"/>
              <a:gd name="T64" fmla="*/ 56 w 139"/>
              <a:gd name="T65" fmla="*/ 76 h 177"/>
              <a:gd name="T66" fmla="*/ 62 w 139"/>
              <a:gd name="T67" fmla="*/ 63 h 177"/>
              <a:gd name="T68" fmla="*/ 82 w 139"/>
              <a:gd name="T69" fmla="*/ 69 h 177"/>
              <a:gd name="T70" fmla="*/ 67 w 139"/>
              <a:gd name="T71" fmla="*/ 69 h 177"/>
              <a:gd name="T72" fmla="*/ 67 w 139"/>
              <a:gd name="T73" fmla="*/ 69 h 177"/>
              <a:gd name="T74" fmla="*/ 75 w 139"/>
              <a:gd name="T75" fmla="*/ 86 h 177"/>
              <a:gd name="T76" fmla="*/ 82 w 139"/>
              <a:gd name="T77" fmla="*/ 83 h 177"/>
              <a:gd name="T78" fmla="*/ 82 w 139"/>
              <a:gd name="T79" fmla="*/ 69 h 177"/>
              <a:gd name="T80" fmla="*/ 33 w 139"/>
              <a:gd name="T81" fmla="*/ 101 h 177"/>
              <a:gd name="T82" fmla="*/ 31 w 139"/>
              <a:gd name="T83" fmla="*/ 104 h 177"/>
              <a:gd name="T84" fmla="*/ 42 w 139"/>
              <a:gd name="T85" fmla="*/ 10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9" h="177">
                <a:moveTo>
                  <a:pt x="92" y="81"/>
                </a:moveTo>
                <a:cubicBezTo>
                  <a:pt x="97" y="87"/>
                  <a:pt x="101" y="92"/>
                  <a:pt x="104" y="99"/>
                </a:cubicBezTo>
                <a:cubicBezTo>
                  <a:pt x="106" y="106"/>
                  <a:pt x="108" y="113"/>
                  <a:pt x="108" y="120"/>
                </a:cubicBezTo>
                <a:cubicBezTo>
                  <a:pt x="108" y="136"/>
                  <a:pt x="101" y="150"/>
                  <a:pt x="91" y="160"/>
                </a:cubicBezTo>
                <a:cubicBezTo>
                  <a:pt x="90" y="162"/>
                  <a:pt x="89" y="163"/>
                  <a:pt x="88" y="164"/>
                </a:cubicBezTo>
                <a:cubicBezTo>
                  <a:pt x="133" y="164"/>
                  <a:pt x="133" y="164"/>
                  <a:pt x="133" y="164"/>
                </a:cubicBezTo>
                <a:cubicBezTo>
                  <a:pt x="136" y="164"/>
                  <a:pt x="139" y="167"/>
                  <a:pt x="139" y="170"/>
                </a:cubicBezTo>
                <a:cubicBezTo>
                  <a:pt x="139" y="174"/>
                  <a:pt x="136" y="177"/>
                  <a:pt x="133" y="177"/>
                </a:cubicBezTo>
                <a:cubicBezTo>
                  <a:pt x="91" y="177"/>
                  <a:pt x="49" y="177"/>
                  <a:pt x="7" y="177"/>
                </a:cubicBezTo>
                <a:cubicBezTo>
                  <a:pt x="3" y="177"/>
                  <a:pt x="0" y="174"/>
                  <a:pt x="0" y="170"/>
                </a:cubicBezTo>
                <a:cubicBezTo>
                  <a:pt x="0" y="167"/>
                  <a:pt x="3" y="164"/>
                  <a:pt x="7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63" y="164"/>
                  <a:pt x="74" y="159"/>
                  <a:pt x="81" y="151"/>
                </a:cubicBezTo>
                <a:cubicBezTo>
                  <a:pt x="83" y="150"/>
                  <a:pt x="84" y="148"/>
                  <a:pt x="85" y="147"/>
                </a:cubicBezTo>
                <a:cubicBezTo>
                  <a:pt x="10" y="147"/>
                  <a:pt x="10" y="147"/>
                  <a:pt x="10" y="147"/>
                </a:cubicBezTo>
                <a:cubicBezTo>
                  <a:pt x="8" y="147"/>
                  <a:pt x="6" y="145"/>
                  <a:pt x="6" y="143"/>
                </a:cubicBezTo>
                <a:cubicBezTo>
                  <a:pt x="6" y="141"/>
                  <a:pt x="8" y="139"/>
                  <a:pt x="10" y="139"/>
                </a:cubicBezTo>
                <a:cubicBezTo>
                  <a:pt x="90" y="139"/>
                  <a:pt x="90" y="139"/>
                  <a:pt x="90" y="139"/>
                </a:cubicBezTo>
                <a:cubicBezTo>
                  <a:pt x="93" y="133"/>
                  <a:pt x="94" y="127"/>
                  <a:pt x="94" y="120"/>
                </a:cubicBezTo>
                <a:cubicBezTo>
                  <a:pt x="94" y="114"/>
                  <a:pt x="93" y="109"/>
                  <a:pt x="91" y="104"/>
                </a:cubicBezTo>
                <a:cubicBezTo>
                  <a:pt x="89" y="100"/>
                  <a:pt x="87" y="96"/>
                  <a:pt x="84" y="92"/>
                </a:cubicBezTo>
                <a:cubicBezTo>
                  <a:pt x="81" y="94"/>
                  <a:pt x="78" y="94"/>
                  <a:pt x="75" y="94"/>
                </a:cubicBezTo>
                <a:cubicBezTo>
                  <a:pt x="73" y="94"/>
                  <a:pt x="71" y="94"/>
                  <a:pt x="69" y="94"/>
                </a:cubicBezTo>
                <a:cubicBezTo>
                  <a:pt x="59" y="111"/>
                  <a:pt x="59" y="111"/>
                  <a:pt x="59" y="111"/>
                </a:cubicBezTo>
                <a:cubicBezTo>
                  <a:pt x="58" y="113"/>
                  <a:pt x="55" y="114"/>
                  <a:pt x="53" y="113"/>
                </a:cubicBezTo>
                <a:cubicBezTo>
                  <a:pt x="50" y="111"/>
                  <a:pt x="50" y="111"/>
                  <a:pt x="50" y="111"/>
                </a:cubicBezTo>
                <a:cubicBezTo>
                  <a:pt x="46" y="117"/>
                  <a:pt x="46" y="117"/>
                  <a:pt x="46" y="117"/>
                </a:cubicBezTo>
                <a:cubicBezTo>
                  <a:pt x="45" y="119"/>
                  <a:pt x="42" y="119"/>
                  <a:pt x="40" y="118"/>
                </a:cubicBezTo>
                <a:cubicBezTo>
                  <a:pt x="24" y="109"/>
                  <a:pt x="24" y="109"/>
                  <a:pt x="24" y="109"/>
                </a:cubicBezTo>
                <a:cubicBezTo>
                  <a:pt x="22" y="108"/>
                  <a:pt x="21" y="105"/>
                  <a:pt x="22" y="103"/>
                </a:cubicBezTo>
                <a:cubicBezTo>
                  <a:pt x="26" y="97"/>
                  <a:pt x="26" y="97"/>
                  <a:pt x="26" y="97"/>
                </a:cubicBezTo>
                <a:cubicBezTo>
                  <a:pt x="22" y="95"/>
                  <a:pt x="22" y="95"/>
                  <a:pt x="22" y="95"/>
                </a:cubicBezTo>
                <a:cubicBezTo>
                  <a:pt x="20" y="94"/>
                  <a:pt x="20" y="91"/>
                  <a:pt x="21" y="89"/>
                </a:cubicBezTo>
                <a:cubicBezTo>
                  <a:pt x="57" y="26"/>
                  <a:pt x="57" y="26"/>
                  <a:pt x="57" y="26"/>
                </a:cubicBezTo>
                <a:cubicBezTo>
                  <a:pt x="58" y="24"/>
                  <a:pt x="61" y="23"/>
                  <a:pt x="63" y="24"/>
                </a:cubicBezTo>
                <a:cubicBezTo>
                  <a:pt x="63" y="24"/>
                  <a:pt x="63" y="24"/>
                  <a:pt x="63" y="24"/>
                </a:cubicBezTo>
                <a:cubicBezTo>
                  <a:pt x="67" y="26"/>
                  <a:pt x="67" y="26"/>
                  <a:pt x="67" y="26"/>
                </a:cubicBezTo>
                <a:cubicBezTo>
                  <a:pt x="73" y="16"/>
                  <a:pt x="73" y="16"/>
                  <a:pt x="73" y="16"/>
                </a:cubicBezTo>
                <a:cubicBezTo>
                  <a:pt x="69" y="14"/>
                  <a:pt x="69" y="14"/>
                  <a:pt x="69" y="14"/>
                </a:cubicBezTo>
                <a:cubicBezTo>
                  <a:pt x="66" y="12"/>
                  <a:pt x="65" y="8"/>
                  <a:pt x="66" y="5"/>
                </a:cubicBezTo>
                <a:cubicBezTo>
                  <a:pt x="68" y="1"/>
                  <a:pt x="72" y="0"/>
                  <a:pt x="76" y="2"/>
                </a:cubicBezTo>
                <a:cubicBezTo>
                  <a:pt x="86" y="8"/>
                  <a:pt x="96" y="14"/>
                  <a:pt x="107" y="20"/>
                </a:cubicBezTo>
                <a:cubicBezTo>
                  <a:pt x="110" y="22"/>
                  <a:pt x="111" y="26"/>
                  <a:pt x="109" y="29"/>
                </a:cubicBezTo>
                <a:cubicBezTo>
                  <a:pt x="107" y="33"/>
                  <a:pt x="103" y="34"/>
                  <a:pt x="100" y="32"/>
                </a:cubicBezTo>
                <a:cubicBezTo>
                  <a:pt x="96" y="30"/>
                  <a:pt x="96" y="30"/>
                  <a:pt x="96" y="30"/>
                </a:cubicBezTo>
                <a:cubicBezTo>
                  <a:pt x="90" y="40"/>
                  <a:pt x="90" y="40"/>
                  <a:pt x="90" y="40"/>
                </a:cubicBezTo>
                <a:cubicBezTo>
                  <a:pt x="94" y="42"/>
                  <a:pt x="94" y="42"/>
                  <a:pt x="94" y="42"/>
                </a:cubicBezTo>
                <a:cubicBezTo>
                  <a:pt x="96" y="43"/>
                  <a:pt x="97" y="46"/>
                  <a:pt x="96" y="48"/>
                </a:cubicBezTo>
                <a:cubicBezTo>
                  <a:pt x="87" y="63"/>
                  <a:pt x="87" y="63"/>
                  <a:pt x="87" y="63"/>
                </a:cubicBezTo>
                <a:cubicBezTo>
                  <a:pt x="91" y="66"/>
                  <a:pt x="93" y="71"/>
                  <a:pt x="93" y="76"/>
                </a:cubicBezTo>
                <a:cubicBezTo>
                  <a:pt x="93" y="78"/>
                  <a:pt x="93" y="80"/>
                  <a:pt x="92" y="81"/>
                </a:cubicBezTo>
                <a:close/>
                <a:moveTo>
                  <a:pt x="89" y="26"/>
                </a:moveTo>
                <a:cubicBezTo>
                  <a:pt x="89" y="26"/>
                  <a:pt x="89" y="26"/>
                  <a:pt x="89" y="26"/>
                </a:cubicBezTo>
                <a:cubicBezTo>
                  <a:pt x="86" y="24"/>
                  <a:pt x="83" y="22"/>
                  <a:pt x="80" y="20"/>
                </a:cubicBezTo>
                <a:cubicBezTo>
                  <a:pt x="74" y="30"/>
                  <a:pt x="74" y="30"/>
                  <a:pt x="74" y="30"/>
                </a:cubicBezTo>
                <a:cubicBezTo>
                  <a:pt x="83" y="36"/>
                  <a:pt x="83" y="36"/>
                  <a:pt x="83" y="36"/>
                </a:cubicBezTo>
                <a:cubicBezTo>
                  <a:pt x="89" y="26"/>
                  <a:pt x="89" y="26"/>
                  <a:pt x="89" y="26"/>
                </a:cubicBezTo>
                <a:close/>
                <a:moveTo>
                  <a:pt x="80" y="59"/>
                </a:moveTo>
                <a:cubicBezTo>
                  <a:pt x="80" y="59"/>
                  <a:pt x="80" y="59"/>
                  <a:pt x="80" y="59"/>
                </a:cubicBezTo>
                <a:cubicBezTo>
                  <a:pt x="87" y="47"/>
                  <a:pt x="87" y="47"/>
                  <a:pt x="87" y="47"/>
                </a:cubicBezTo>
                <a:cubicBezTo>
                  <a:pt x="78" y="43"/>
                  <a:pt x="70" y="38"/>
                  <a:pt x="62" y="33"/>
                </a:cubicBezTo>
                <a:cubicBezTo>
                  <a:pt x="30" y="90"/>
                  <a:pt x="30" y="90"/>
                  <a:pt x="30" y="90"/>
                </a:cubicBezTo>
                <a:cubicBezTo>
                  <a:pt x="38" y="94"/>
                  <a:pt x="46" y="99"/>
                  <a:pt x="54" y="104"/>
                </a:cubicBezTo>
                <a:cubicBezTo>
                  <a:pt x="62" y="90"/>
                  <a:pt x="62" y="90"/>
                  <a:pt x="62" y="90"/>
                </a:cubicBezTo>
                <a:cubicBezTo>
                  <a:pt x="58" y="86"/>
                  <a:pt x="56" y="81"/>
                  <a:pt x="56" y="76"/>
                </a:cubicBezTo>
                <a:cubicBezTo>
                  <a:pt x="56" y="71"/>
                  <a:pt x="58" y="66"/>
                  <a:pt x="62" y="63"/>
                </a:cubicBezTo>
                <a:cubicBezTo>
                  <a:pt x="62" y="63"/>
                  <a:pt x="62" y="63"/>
                  <a:pt x="62" y="63"/>
                </a:cubicBezTo>
                <a:cubicBezTo>
                  <a:pt x="67" y="58"/>
                  <a:pt x="73" y="57"/>
                  <a:pt x="80" y="59"/>
                </a:cubicBezTo>
                <a:close/>
                <a:moveTo>
                  <a:pt x="82" y="69"/>
                </a:moveTo>
                <a:cubicBezTo>
                  <a:pt x="82" y="69"/>
                  <a:pt x="82" y="69"/>
                  <a:pt x="82" y="69"/>
                </a:cubicBezTo>
                <a:cubicBezTo>
                  <a:pt x="78" y="65"/>
                  <a:pt x="71" y="65"/>
                  <a:pt x="67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7" y="69"/>
                  <a:pt x="67" y="69"/>
                  <a:pt x="67" y="69"/>
                </a:cubicBezTo>
                <a:cubicBezTo>
                  <a:pt x="65" y="71"/>
                  <a:pt x="64" y="73"/>
                  <a:pt x="64" y="76"/>
                </a:cubicBezTo>
                <a:cubicBezTo>
                  <a:pt x="64" y="82"/>
                  <a:pt x="69" y="86"/>
                  <a:pt x="75" y="86"/>
                </a:cubicBezTo>
                <a:cubicBezTo>
                  <a:pt x="77" y="86"/>
                  <a:pt x="80" y="85"/>
                  <a:pt x="82" y="83"/>
                </a:cubicBezTo>
                <a:cubicBezTo>
                  <a:pt x="82" y="83"/>
                  <a:pt x="82" y="83"/>
                  <a:pt x="82" y="83"/>
                </a:cubicBezTo>
                <a:cubicBezTo>
                  <a:pt x="84" y="81"/>
                  <a:pt x="85" y="79"/>
                  <a:pt x="85" y="76"/>
                </a:cubicBezTo>
                <a:cubicBezTo>
                  <a:pt x="85" y="73"/>
                  <a:pt x="84" y="71"/>
                  <a:pt x="82" y="69"/>
                </a:cubicBezTo>
                <a:cubicBezTo>
                  <a:pt x="82" y="69"/>
                  <a:pt x="82" y="69"/>
                  <a:pt x="82" y="69"/>
                </a:cubicBezTo>
                <a:close/>
                <a:moveTo>
                  <a:pt x="33" y="101"/>
                </a:moveTo>
                <a:cubicBezTo>
                  <a:pt x="33" y="101"/>
                  <a:pt x="33" y="101"/>
                  <a:pt x="33" y="101"/>
                </a:cubicBezTo>
                <a:cubicBezTo>
                  <a:pt x="31" y="104"/>
                  <a:pt x="31" y="104"/>
                  <a:pt x="31" y="104"/>
                </a:cubicBezTo>
                <a:cubicBezTo>
                  <a:pt x="41" y="109"/>
                  <a:pt x="41" y="109"/>
                  <a:pt x="41" y="109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33" y="101"/>
                  <a:pt x="33" y="101"/>
                  <a:pt x="33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12"/>
          <p:cNvSpPr>
            <a:spLocks noEditPoints="1"/>
          </p:cNvSpPr>
          <p:nvPr/>
        </p:nvSpPr>
        <p:spPr bwMode="auto">
          <a:xfrm>
            <a:off x="4785465" y="3152369"/>
            <a:ext cx="140692" cy="202184"/>
          </a:xfrm>
          <a:custGeom>
            <a:avLst/>
            <a:gdLst>
              <a:gd name="T0" fmla="*/ 3 w 121"/>
              <a:gd name="T1" fmla="*/ 119 h 174"/>
              <a:gd name="T2" fmla="*/ 23 w 121"/>
              <a:gd name="T3" fmla="*/ 115 h 174"/>
              <a:gd name="T4" fmla="*/ 38 w 121"/>
              <a:gd name="T5" fmla="*/ 74 h 174"/>
              <a:gd name="T6" fmla="*/ 38 w 121"/>
              <a:gd name="T7" fmla="*/ 74 h 174"/>
              <a:gd name="T8" fmla="*/ 38 w 121"/>
              <a:gd name="T9" fmla="*/ 29 h 174"/>
              <a:gd name="T10" fmla="*/ 54 w 121"/>
              <a:gd name="T11" fmla="*/ 21 h 174"/>
              <a:gd name="T12" fmla="*/ 60 w 121"/>
              <a:gd name="T13" fmla="*/ 0 h 174"/>
              <a:gd name="T14" fmla="*/ 67 w 121"/>
              <a:gd name="T15" fmla="*/ 21 h 174"/>
              <a:gd name="T16" fmla="*/ 92 w 121"/>
              <a:gd name="T17" fmla="*/ 51 h 174"/>
              <a:gd name="T18" fmla="*/ 82 w 121"/>
              <a:gd name="T19" fmla="*/ 74 h 174"/>
              <a:gd name="T20" fmla="*/ 98 w 121"/>
              <a:gd name="T21" fmla="*/ 115 h 174"/>
              <a:gd name="T22" fmla="*/ 117 w 121"/>
              <a:gd name="T23" fmla="*/ 119 h 174"/>
              <a:gd name="T24" fmla="*/ 102 w 121"/>
              <a:gd name="T25" fmla="*/ 124 h 174"/>
              <a:gd name="T26" fmla="*/ 116 w 121"/>
              <a:gd name="T27" fmla="*/ 159 h 174"/>
              <a:gd name="T28" fmla="*/ 120 w 121"/>
              <a:gd name="T29" fmla="*/ 168 h 174"/>
              <a:gd name="T30" fmla="*/ 113 w 121"/>
              <a:gd name="T31" fmla="*/ 171 h 174"/>
              <a:gd name="T32" fmla="*/ 108 w 121"/>
              <a:gd name="T33" fmla="*/ 162 h 174"/>
              <a:gd name="T34" fmla="*/ 87 w 121"/>
              <a:gd name="T35" fmla="*/ 124 h 174"/>
              <a:gd name="T36" fmla="*/ 67 w 121"/>
              <a:gd name="T37" fmla="*/ 129 h 174"/>
              <a:gd name="T38" fmla="*/ 54 w 121"/>
              <a:gd name="T39" fmla="*/ 129 h 174"/>
              <a:gd name="T40" fmla="*/ 34 w 121"/>
              <a:gd name="T41" fmla="*/ 124 h 174"/>
              <a:gd name="T42" fmla="*/ 13 w 121"/>
              <a:gd name="T43" fmla="*/ 162 h 174"/>
              <a:gd name="T44" fmla="*/ 8 w 121"/>
              <a:gd name="T45" fmla="*/ 171 h 174"/>
              <a:gd name="T46" fmla="*/ 1 w 121"/>
              <a:gd name="T47" fmla="*/ 168 h 174"/>
              <a:gd name="T48" fmla="*/ 5 w 121"/>
              <a:gd name="T49" fmla="*/ 159 h 174"/>
              <a:gd name="T50" fmla="*/ 19 w 121"/>
              <a:gd name="T51" fmla="*/ 124 h 174"/>
              <a:gd name="T52" fmla="*/ 54 w 121"/>
              <a:gd name="T53" fmla="*/ 115 h 174"/>
              <a:gd name="T54" fmla="*/ 54 w 121"/>
              <a:gd name="T55" fmla="*/ 110 h 174"/>
              <a:gd name="T56" fmla="*/ 67 w 121"/>
              <a:gd name="T57" fmla="*/ 110 h 174"/>
              <a:gd name="T58" fmla="*/ 83 w 121"/>
              <a:gd name="T59" fmla="*/ 115 h 174"/>
              <a:gd name="T60" fmla="*/ 54 w 121"/>
              <a:gd name="T61" fmla="*/ 82 h 174"/>
              <a:gd name="T62" fmla="*/ 54 w 121"/>
              <a:gd name="T63" fmla="*/ 115 h 174"/>
              <a:gd name="T64" fmla="*/ 73 w 121"/>
              <a:gd name="T65" fmla="*/ 39 h 174"/>
              <a:gd name="T66" fmla="*/ 48 w 121"/>
              <a:gd name="T67" fmla="*/ 39 h 174"/>
              <a:gd name="T68" fmla="*/ 48 w 121"/>
              <a:gd name="T69" fmla="*/ 64 h 174"/>
              <a:gd name="T70" fmla="*/ 68 w 121"/>
              <a:gd name="T71" fmla="*/ 68 h 174"/>
              <a:gd name="T72" fmla="*/ 73 w 121"/>
              <a:gd name="T73" fmla="*/ 64 h 174"/>
              <a:gd name="T74" fmla="*/ 73 w 121"/>
              <a:gd name="T75" fmla="*/ 3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1" h="174">
                <a:moveTo>
                  <a:pt x="8" y="124"/>
                </a:moveTo>
                <a:cubicBezTo>
                  <a:pt x="5" y="124"/>
                  <a:pt x="3" y="122"/>
                  <a:pt x="3" y="119"/>
                </a:cubicBezTo>
                <a:cubicBezTo>
                  <a:pt x="3" y="117"/>
                  <a:pt x="5" y="115"/>
                  <a:pt x="8" y="115"/>
                </a:cubicBezTo>
                <a:cubicBezTo>
                  <a:pt x="23" y="115"/>
                  <a:pt x="23" y="115"/>
                  <a:pt x="23" y="115"/>
                </a:cubicBezTo>
                <a:cubicBezTo>
                  <a:pt x="42" y="77"/>
                  <a:pt x="42" y="77"/>
                  <a:pt x="42" y="77"/>
                </a:cubicBezTo>
                <a:cubicBezTo>
                  <a:pt x="41" y="76"/>
                  <a:pt x="40" y="75"/>
                  <a:pt x="38" y="74"/>
                </a:cubicBezTo>
                <a:cubicBezTo>
                  <a:pt x="38" y="74"/>
                  <a:pt x="38" y="74"/>
                  <a:pt x="38" y="74"/>
                </a:cubicBezTo>
                <a:cubicBezTo>
                  <a:pt x="38" y="74"/>
                  <a:pt x="38" y="74"/>
                  <a:pt x="38" y="74"/>
                </a:cubicBezTo>
                <a:cubicBezTo>
                  <a:pt x="33" y="68"/>
                  <a:pt x="29" y="60"/>
                  <a:pt x="29" y="51"/>
                </a:cubicBezTo>
                <a:cubicBezTo>
                  <a:pt x="29" y="43"/>
                  <a:pt x="33" y="35"/>
                  <a:pt x="38" y="29"/>
                </a:cubicBezTo>
                <a:cubicBezTo>
                  <a:pt x="39" y="29"/>
                  <a:pt x="39" y="29"/>
                  <a:pt x="39" y="29"/>
                </a:cubicBezTo>
                <a:cubicBezTo>
                  <a:pt x="43" y="25"/>
                  <a:pt x="48" y="22"/>
                  <a:pt x="54" y="21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3"/>
                  <a:pt x="57" y="0"/>
                  <a:pt x="60" y="0"/>
                </a:cubicBezTo>
                <a:cubicBezTo>
                  <a:pt x="64" y="0"/>
                  <a:pt x="67" y="3"/>
                  <a:pt x="67" y="7"/>
                </a:cubicBezTo>
                <a:cubicBezTo>
                  <a:pt x="67" y="21"/>
                  <a:pt x="67" y="21"/>
                  <a:pt x="67" y="21"/>
                </a:cubicBezTo>
                <a:cubicBezTo>
                  <a:pt x="73" y="22"/>
                  <a:pt x="78" y="25"/>
                  <a:pt x="82" y="29"/>
                </a:cubicBezTo>
                <a:cubicBezTo>
                  <a:pt x="88" y="35"/>
                  <a:pt x="92" y="43"/>
                  <a:pt x="92" y="51"/>
                </a:cubicBezTo>
                <a:cubicBezTo>
                  <a:pt x="92" y="60"/>
                  <a:pt x="88" y="68"/>
                  <a:pt x="82" y="74"/>
                </a:cubicBezTo>
                <a:cubicBezTo>
                  <a:pt x="82" y="74"/>
                  <a:pt x="82" y="74"/>
                  <a:pt x="82" y="74"/>
                </a:cubicBezTo>
                <a:cubicBezTo>
                  <a:pt x="81" y="75"/>
                  <a:pt x="80" y="76"/>
                  <a:pt x="79" y="77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13" y="115"/>
                  <a:pt x="113" y="115"/>
                  <a:pt x="113" y="115"/>
                </a:cubicBezTo>
                <a:cubicBezTo>
                  <a:pt x="116" y="115"/>
                  <a:pt x="117" y="117"/>
                  <a:pt x="117" y="119"/>
                </a:cubicBezTo>
                <a:cubicBezTo>
                  <a:pt x="117" y="122"/>
                  <a:pt x="116" y="124"/>
                  <a:pt x="113" y="124"/>
                </a:cubicBezTo>
                <a:cubicBezTo>
                  <a:pt x="102" y="124"/>
                  <a:pt x="102" y="124"/>
                  <a:pt x="102" y="124"/>
                </a:cubicBezTo>
                <a:cubicBezTo>
                  <a:pt x="116" y="153"/>
                  <a:pt x="116" y="153"/>
                  <a:pt x="116" y="153"/>
                </a:cubicBezTo>
                <a:cubicBezTo>
                  <a:pt x="117" y="155"/>
                  <a:pt x="117" y="157"/>
                  <a:pt x="116" y="159"/>
                </a:cubicBezTo>
                <a:cubicBezTo>
                  <a:pt x="117" y="162"/>
                  <a:pt x="117" y="162"/>
                  <a:pt x="117" y="162"/>
                </a:cubicBezTo>
                <a:cubicBezTo>
                  <a:pt x="120" y="168"/>
                  <a:pt x="120" y="168"/>
                  <a:pt x="120" y="168"/>
                </a:cubicBezTo>
                <a:cubicBezTo>
                  <a:pt x="121" y="170"/>
                  <a:pt x="120" y="172"/>
                  <a:pt x="118" y="173"/>
                </a:cubicBezTo>
                <a:cubicBezTo>
                  <a:pt x="116" y="174"/>
                  <a:pt x="114" y="173"/>
                  <a:pt x="113" y="171"/>
                </a:cubicBezTo>
                <a:cubicBezTo>
                  <a:pt x="110" y="165"/>
                  <a:pt x="110" y="165"/>
                  <a:pt x="110" y="165"/>
                </a:cubicBezTo>
                <a:cubicBezTo>
                  <a:pt x="108" y="162"/>
                  <a:pt x="108" y="162"/>
                  <a:pt x="108" y="162"/>
                </a:cubicBezTo>
                <a:cubicBezTo>
                  <a:pt x="106" y="162"/>
                  <a:pt x="104" y="160"/>
                  <a:pt x="103" y="158"/>
                </a:cubicBezTo>
                <a:cubicBezTo>
                  <a:pt x="87" y="124"/>
                  <a:pt x="87" y="124"/>
                  <a:pt x="87" y="124"/>
                </a:cubicBezTo>
                <a:cubicBezTo>
                  <a:pt x="67" y="124"/>
                  <a:pt x="67" y="124"/>
                  <a:pt x="67" y="124"/>
                </a:cubicBezTo>
                <a:cubicBezTo>
                  <a:pt x="67" y="129"/>
                  <a:pt x="67" y="129"/>
                  <a:pt x="67" y="129"/>
                </a:cubicBezTo>
                <a:cubicBezTo>
                  <a:pt x="67" y="132"/>
                  <a:pt x="64" y="136"/>
                  <a:pt x="60" y="136"/>
                </a:cubicBezTo>
                <a:cubicBezTo>
                  <a:pt x="57" y="136"/>
                  <a:pt x="54" y="132"/>
                  <a:pt x="54" y="129"/>
                </a:cubicBezTo>
                <a:cubicBezTo>
                  <a:pt x="54" y="124"/>
                  <a:pt x="54" y="124"/>
                  <a:pt x="54" y="124"/>
                </a:cubicBezTo>
                <a:cubicBezTo>
                  <a:pt x="34" y="124"/>
                  <a:pt x="34" y="124"/>
                  <a:pt x="34" y="124"/>
                </a:cubicBezTo>
                <a:cubicBezTo>
                  <a:pt x="17" y="158"/>
                  <a:pt x="17" y="158"/>
                  <a:pt x="17" y="158"/>
                </a:cubicBezTo>
                <a:cubicBezTo>
                  <a:pt x="16" y="160"/>
                  <a:pt x="15" y="162"/>
                  <a:pt x="13" y="162"/>
                </a:cubicBezTo>
                <a:cubicBezTo>
                  <a:pt x="11" y="165"/>
                  <a:pt x="11" y="165"/>
                  <a:pt x="11" y="165"/>
                </a:cubicBezTo>
                <a:cubicBezTo>
                  <a:pt x="8" y="171"/>
                  <a:pt x="8" y="171"/>
                  <a:pt x="8" y="171"/>
                </a:cubicBezTo>
                <a:cubicBezTo>
                  <a:pt x="7" y="173"/>
                  <a:pt x="5" y="174"/>
                  <a:pt x="3" y="173"/>
                </a:cubicBezTo>
                <a:cubicBezTo>
                  <a:pt x="1" y="172"/>
                  <a:pt x="0" y="170"/>
                  <a:pt x="1" y="168"/>
                </a:cubicBezTo>
                <a:cubicBezTo>
                  <a:pt x="4" y="162"/>
                  <a:pt x="4" y="162"/>
                  <a:pt x="4" y="162"/>
                </a:cubicBezTo>
                <a:cubicBezTo>
                  <a:pt x="5" y="159"/>
                  <a:pt x="5" y="159"/>
                  <a:pt x="5" y="159"/>
                </a:cubicBezTo>
                <a:cubicBezTo>
                  <a:pt x="4" y="157"/>
                  <a:pt x="4" y="155"/>
                  <a:pt x="5" y="153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8" y="124"/>
                  <a:pt x="8" y="124"/>
                  <a:pt x="8" y="124"/>
                </a:cubicBezTo>
                <a:close/>
                <a:moveTo>
                  <a:pt x="54" y="115"/>
                </a:moveTo>
                <a:cubicBezTo>
                  <a:pt x="54" y="115"/>
                  <a:pt x="54" y="115"/>
                  <a:pt x="54" y="115"/>
                </a:cubicBezTo>
                <a:cubicBezTo>
                  <a:pt x="54" y="110"/>
                  <a:pt x="54" y="110"/>
                  <a:pt x="54" y="110"/>
                </a:cubicBezTo>
                <a:cubicBezTo>
                  <a:pt x="54" y="107"/>
                  <a:pt x="57" y="103"/>
                  <a:pt x="60" y="103"/>
                </a:cubicBezTo>
                <a:cubicBezTo>
                  <a:pt x="64" y="103"/>
                  <a:pt x="67" y="107"/>
                  <a:pt x="67" y="110"/>
                </a:cubicBezTo>
                <a:cubicBezTo>
                  <a:pt x="67" y="115"/>
                  <a:pt x="67" y="115"/>
                  <a:pt x="67" y="115"/>
                </a:cubicBezTo>
                <a:cubicBezTo>
                  <a:pt x="83" y="115"/>
                  <a:pt x="83" y="115"/>
                  <a:pt x="83" y="115"/>
                </a:cubicBezTo>
                <a:cubicBezTo>
                  <a:pt x="67" y="82"/>
                  <a:pt x="67" y="82"/>
                  <a:pt x="67" y="82"/>
                </a:cubicBezTo>
                <a:cubicBezTo>
                  <a:pt x="63" y="83"/>
                  <a:pt x="58" y="83"/>
                  <a:pt x="54" y="82"/>
                </a:cubicBezTo>
                <a:cubicBezTo>
                  <a:pt x="38" y="115"/>
                  <a:pt x="38" y="115"/>
                  <a:pt x="38" y="115"/>
                </a:cubicBezTo>
                <a:cubicBezTo>
                  <a:pt x="54" y="115"/>
                  <a:pt x="54" y="115"/>
                  <a:pt x="54" y="115"/>
                </a:cubicBezTo>
                <a:close/>
                <a:moveTo>
                  <a:pt x="73" y="39"/>
                </a:moveTo>
                <a:cubicBezTo>
                  <a:pt x="73" y="39"/>
                  <a:pt x="73" y="39"/>
                  <a:pt x="73" y="39"/>
                </a:cubicBezTo>
                <a:cubicBezTo>
                  <a:pt x="66" y="32"/>
                  <a:pt x="55" y="32"/>
                  <a:pt x="48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5" y="42"/>
                  <a:pt x="43" y="47"/>
                  <a:pt x="43" y="51"/>
                </a:cubicBezTo>
                <a:cubicBezTo>
                  <a:pt x="43" y="56"/>
                  <a:pt x="45" y="61"/>
                  <a:pt x="48" y="64"/>
                </a:cubicBezTo>
                <a:cubicBezTo>
                  <a:pt x="53" y="69"/>
                  <a:pt x="61" y="71"/>
                  <a:pt x="67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9" y="67"/>
                  <a:pt x="71" y="66"/>
                  <a:pt x="73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6" y="61"/>
                  <a:pt x="78" y="56"/>
                  <a:pt x="78" y="51"/>
                </a:cubicBezTo>
                <a:cubicBezTo>
                  <a:pt x="78" y="47"/>
                  <a:pt x="76" y="42"/>
                  <a:pt x="73" y="39"/>
                </a:cubicBezTo>
                <a:cubicBezTo>
                  <a:pt x="73" y="39"/>
                  <a:pt x="73" y="39"/>
                  <a:pt x="73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13"/>
          <p:cNvSpPr>
            <a:spLocks noEditPoints="1"/>
          </p:cNvSpPr>
          <p:nvPr/>
        </p:nvSpPr>
        <p:spPr bwMode="auto">
          <a:xfrm>
            <a:off x="4744933" y="1654029"/>
            <a:ext cx="229234" cy="190370"/>
          </a:xfrm>
          <a:custGeom>
            <a:avLst/>
            <a:gdLst>
              <a:gd name="T0" fmla="*/ 111 w 197"/>
              <a:gd name="T1" fmla="*/ 11 h 164"/>
              <a:gd name="T2" fmla="*/ 0 w 197"/>
              <a:gd name="T3" fmla="*/ 15 h 164"/>
              <a:gd name="T4" fmla="*/ 105 w 197"/>
              <a:gd name="T5" fmla="*/ 164 h 164"/>
              <a:gd name="T6" fmla="*/ 136 w 197"/>
              <a:gd name="T7" fmla="*/ 159 h 164"/>
              <a:gd name="T8" fmla="*/ 196 w 197"/>
              <a:gd name="T9" fmla="*/ 142 h 164"/>
              <a:gd name="T10" fmla="*/ 52 w 197"/>
              <a:gd name="T11" fmla="*/ 150 h 164"/>
              <a:gd name="T12" fmla="*/ 52 w 197"/>
              <a:gd name="T13" fmla="*/ 22 h 164"/>
              <a:gd name="T14" fmla="*/ 99 w 197"/>
              <a:gd name="T15" fmla="*/ 150 h 164"/>
              <a:gd name="T16" fmla="*/ 99 w 197"/>
              <a:gd name="T17" fmla="*/ 22 h 164"/>
              <a:gd name="T18" fmla="*/ 147 w 197"/>
              <a:gd name="T19" fmla="*/ 149 h 164"/>
              <a:gd name="T20" fmla="*/ 181 w 197"/>
              <a:gd name="T21" fmla="*/ 139 h 164"/>
              <a:gd name="T22" fmla="*/ 23 w 197"/>
              <a:gd name="T23" fmla="*/ 133 h 164"/>
              <a:gd name="T24" fmla="*/ 42 w 197"/>
              <a:gd name="T25" fmla="*/ 134 h 164"/>
              <a:gd name="T26" fmla="*/ 43 w 197"/>
              <a:gd name="T27" fmla="*/ 114 h 164"/>
              <a:gd name="T28" fmla="*/ 23 w 197"/>
              <a:gd name="T29" fmla="*/ 114 h 164"/>
              <a:gd name="T30" fmla="*/ 29 w 197"/>
              <a:gd name="T31" fmla="*/ 120 h 164"/>
              <a:gd name="T32" fmla="*/ 37 w 197"/>
              <a:gd name="T33" fmla="*/ 120 h 164"/>
              <a:gd name="T34" fmla="*/ 37 w 197"/>
              <a:gd name="T35" fmla="*/ 128 h 164"/>
              <a:gd name="T36" fmla="*/ 29 w 197"/>
              <a:gd name="T37" fmla="*/ 127 h 164"/>
              <a:gd name="T38" fmla="*/ 32 w 197"/>
              <a:gd name="T39" fmla="*/ 91 h 164"/>
              <a:gd name="T40" fmla="*/ 36 w 197"/>
              <a:gd name="T41" fmla="*/ 38 h 164"/>
              <a:gd name="T42" fmla="*/ 28 w 197"/>
              <a:gd name="T43" fmla="*/ 87 h 164"/>
              <a:gd name="T44" fmla="*/ 134 w 197"/>
              <a:gd name="T45" fmla="*/ 31 h 164"/>
              <a:gd name="T46" fmla="*/ 149 w 197"/>
              <a:gd name="T47" fmla="*/ 86 h 164"/>
              <a:gd name="T48" fmla="*/ 134 w 197"/>
              <a:gd name="T49" fmla="*/ 31 h 164"/>
              <a:gd name="T50" fmla="*/ 69 w 197"/>
              <a:gd name="T51" fmla="*/ 133 h 164"/>
              <a:gd name="T52" fmla="*/ 88 w 197"/>
              <a:gd name="T53" fmla="*/ 133 h 164"/>
              <a:gd name="T54" fmla="*/ 79 w 197"/>
              <a:gd name="T55" fmla="*/ 110 h 164"/>
              <a:gd name="T56" fmla="*/ 65 w 197"/>
              <a:gd name="T57" fmla="*/ 124 h 164"/>
              <a:gd name="T58" fmla="*/ 75 w 197"/>
              <a:gd name="T59" fmla="*/ 120 h 164"/>
              <a:gd name="T60" fmla="*/ 82 w 197"/>
              <a:gd name="T61" fmla="*/ 120 h 164"/>
              <a:gd name="T62" fmla="*/ 82 w 197"/>
              <a:gd name="T63" fmla="*/ 128 h 164"/>
              <a:gd name="T64" fmla="*/ 74 w 197"/>
              <a:gd name="T65" fmla="*/ 127 h 164"/>
              <a:gd name="T66" fmla="*/ 81 w 197"/>
              <a:gd name="T67" fmla="*/ 91 h 164"/>
              <a:gd name="T68" fmla="*/ 85 w 197"/>
              <a:gd name="T69" fmla="*/ 38 h 164"/>
              <a:gd name="T70" fmla="*/ 77 w 197"/>
              <a:gd name="T71" fmla="*/ 87 h 164"/>
              <a:gd name="T72" fmla="*/ 148 w 197"/>
              <a:gd name="T73" fmla="*/ 109 h 164"/>
              <a:gd name="T74" fmla="*/ 148 w 197"/>
              <a:gd name="T75" fmla="*/ 128 h 164"/>
              <a:gd name="T76" fmla="*/ 167 w 197"/>
              <a:gd name="T77" fmla="*/ 128 h 164"/>
              <a:gd name="T78" fmla="*/ 168 w 197"/>
              <a:gd name="T79" fmla="*/ 109 h 164"/>
              <a:gd name="T80" fmla="*/ 158 w 197"/>
              <a:gd name="T81" fmla="*/ 105 h 164"/>
              <a:gd name="T82" fmla="*/ 154 w 197"/>
              <a:gd name="T83" fmla="*/ 114 h 164"/>
              <a:gd name="T84" fmla="*/ 163 w 197"/>
              <a:gd name="T85" fmla="*/ 118 h 164"/>
              <a:gd name="T86" fmla="*/ 154 w 197"/>
              <a:gd name="T87" fmla="*/ 122 h 164"/>
              <a:gd name="T88" fmla="*/ 154 w 197"/>
              <a:gd name="T89" fmla="*/ 11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7" h="164">
                <a:moveTo>
                  <a:pt x="159" y="6"/>
                </a:moveTo>
                <a:cubicBezTo>
                  <a:pt x="158" y="2"/>
                  <a:pt x="155" y="0"/>
                  <a:pt x="151" y="1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0" y="10"/>
                  <a:pt x="108" y="8"/>
                  <a:pt x="105" y="8"/>
                </a:cubicBezTo>
                <a:cubicBezTo>
                  <a:pt x="7" y="8"/>
                  <a:pt x="7" y="8"/>
                  <a:pt x="7" y="8"/>
                </a:cubicBezTo>
                <a:cubicBezTo>
                  <a:pt x="3" y="8"/>
                  <a:pt x="0" y="11"/>
                  <a:pt x="0" y="15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61"/>
                  <a:pt x="3" y="164"/>
                  <a:pt x="7" y="164"/>
                </a:cubicBezTo>
                <a:cubicBezTo>
                  <a:pt x="105" y="164"/>
                  <a:pt x="105" y="164"/>
                  <a:pt x="105" y="164"/>
                </a:cubicBezTo>
                <a:cubicBezTo>
                  <a:pt x="109" y="164"/>
                  <a:pt x="112" y="161"/>
                  <a:pt x="112" y="157"/>
                </a:cubicBezTo>
                <a:cubicBezTo>
                  <a:pt x="112" y="71"/>
                  <a:pt x="112" y="71"/>
                  <a:pt x="112" y="71"/>
                </a:cubicBezTo>
                <a:cubicBezTo>
                  <a:pt x="136" y="159"/>
                  <a:pt x="136" y="159"/>
                  <a:pt x="136" y="159"/>
                </a:cubicBezTo>
                <a:cubicBezTo>
                  <a:pt x="136" y="162"/>
                  <a:pt x="140" y="164"/>
                  <a:pt x="144" y="163"/>
                </a:cubicBezTo>
                <a:cubicBezTo>
                  <a:pt x="191" y="151"/>
                  <a:pt x="191" y="151"/>
                  <a:pt x="191" y="151"/>
                </a:cubicBezTo>
                <a:cubicBezTo>
                  <a:pt x="195" y="150"/>
                  <a:pt x="197" y="146"/>
                  <a:pt x="196" y="142"/>
                </a:cubicBezTo>
                <a:cubicBezTo>
                  <a:pt x="159" y="6"/>
                  <a:pt x="159" y="6"/>
                  <a:pt x="159" y="6"/>
                </a:cubicBezTo>
                <a:close/>
                <a:moveTo>
                  <a:pt x="52" y="150"/>
                </a:moveTo>
                <a:cubicBezTo>
                  <a:pt x="52" y="150"/>
                  <a:pt x="52" y="150"/>
                  <a:pt x="52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22"/>
                  <a:pt x="14" y="22"/>
                  <a:pt x="14" y="22"/>
                </a:cubicBezTo>
                <a:cubicBezTo>
                  <a:pt x="52" y="22"/>
                  <a:pt x="52" y="22"/>
                  <a:pt x="52" y="22"/>
                </a:cubicBezTo>
                <a:cubicBezTo>
                  <a:pt x="52" y="150"/>
                  <a:pt x="52" y="150"/>
                  <a:pt x="52" y="150"/>
                </a:cubicBezTo>
                <a:close/>
                <a:moveTo>
                  <a:pt x="99" y="150"/>
                </a:moveTo>
                <a:cubicBezTo>
                  <a:pt x="99" y="150"/>
                  <a:pt x="99" y="150"/>
                  <a:pt x="99" y="150"/>
                </a:cubicBezTo>
                <a:cubicBezTo>
                  <a:pt x="60" y="150"/>
                  <a:pt x="60" y="150"/>
                  <a:pt x="60" y="150"/>
                </a:cubicBezTo>
                <a:cubicBezTo>
                  <a:pt x="60" y="22"/>
                  <a:pt x="60" y="22"/>
                  <a:pt x="60" y="22"/>
                </a:cubicBezTo>
                <a:cubicBezTo>
                  <a:pt x="99" y="22"/>
                  <a:pt x="99" y="22"/>
                  <a:pt x="99" y="22"/>
                </a:cubicBezTo>
                <a:cubicBezTo>
                  <a:pt x="99" y="150"/>
                  <a:pt x="99" y="150"/>
                  <a:pt x="99" y="150"/>
                </a:cubicBezTo>
                <a:close/>
                <a:moveTo>
                  <a:pt x="147" y="149"/>
                </a:moveTo>
                <a:cubicBezTo>
                  <a:pt x="147" y="149"/>
                  <a:pt x="147" y="149"/>
                  <a:pt x="147" y="149"/>
                </a:cubicBezTo>
                <a:cubicBezTo>
                  <a:pt x="114" y="25"/>
                  <a:pt x="114" y="25"/>
                  <a:pt x="114" y="25"/>
                </a:cubicBezTo>
                <a:cubicBezTo>
                  <a:pt x="148" y="16"/>
                  <a:pt x="148" y="16"/>
                  <a:pt x="148" y="16"/>
                </a:cubicBezTo>
                <a:cubicBezTo>
                  <a:pt x="181" y="139"/>
                  <a:pt x="181" y="139"/>
                  <a:pt x="181" y="139"/>
                </a:cubicBezTo>
                <a:cubicBezTo>
                  <a:pt x="147" y="149"/>
                  <a:pt x="147" y="149"/>
                  <a:pt x="147" y="149"/>
                </a:cubicBezTo>
                <a:close/>
                <a:moveTo>
                  <a:pt x="23" y="133"/>
                </a:moveTo>
                <a:cubicBezTo>
                  <a:pt x="23" y="133"/>
                  <a:pt x="23" y="133"/>
                  <a:pt x="23" y="133"/>
                </a:cubicBezTo>
                <a:cubicBezTo>
                  <a:pt x="23" y="133"/>
                  <a:pt x="23" y="133"/>
                  <a:pt x="23" y="133"/>
                </a:cubicBezTo>
                <a:cubicBezTo>
                  <a:pt x="26" y="136"/>
                  <a:pt x="29" y="137"/>
                  <a:pt x="33" y="137"/>
                </a:cubicBezTo>
                <a:cubicBezTo>
                  <a:pt x="37" y="137"/>
                  <a:pt x="40" y="136"/>
                  <a:pt x="42" y="134"/>
                </a:cubicBezTo>
                <a:cubicBezTo>
                  <a:pt x="43" y="133"/>
                  <a:pt x="43" y="133"/>
                  <a:pt x="43" y="133"/>
                </a:cubicBezTo>
                <a:cubicBezTo>
                  <a:pt x="45" y="131"/>
                  <a:pt x="47" y="127"/>
                  <a:pt x="47" y="124"/>
                </a:cubicBezTo>
                <a:cubicBezTo>
                  <a:pt x="47" y="120"/>
                  <a:pt x="45" y="116"/>
                  <a:pt x="43" y="114"/>
                </a:cubicBezTo>
                <a:cubicBezTo>
                  <a:pt x="42" y="114"/>
                  <a:pt x="42" y="114"/>
                  <a:pt x="42" y="114"/>
                </a:cubicBezTo>
                <a:cubicBezTo>
                  <a:pt x="40" y="112"/>
                  <a:pt x="37" y="110"/>
                  <a:pt x="33" y="110"/>
                </a:cubicBezTo>
                <a:cubicBezTo>
                  <a:pt x="29" y="110"/>
                  <a:pt x="26" y="112"/>
                  <a:pt x="23" y="114"/>
                </a:cubicBezTo>
                <a:cubicBezTo>
                  <a:pt x="21" y="116"/>
                  <a:pt x="19" y="120"/>
                  <a:pt x="19" y="124"/>
                </a:cubicBezTo>
                <a:cubicBezTo>
                  <a:pt x="19" y="127"/>
                  <a:pt x="21" y="131"/>
                  <a:pt x="23" y="133"/>
                </a:cubicBezTo>
                <a:close/>
                <a:moveTo>
                  <a:pt x="29" y="120"/>
                </a:moveTo>
                <a:cubicBezTo>
                  <a:pt x="29" y="120"/>
                  <a:pt x="29" y="120"/>
                  <a:pt x="29" y="120"/>
                </a:cubicBezTo>
                <a:cubicBezTo>
                  <a:pt x="30" y="119"/>
                  <a:pt x="31" y="118"/>
                  <a:pt x="33" y="118"/>
                </a:cubicBezTo>
                <a:cubicBezTo>
                  <a:pt x="34" y="118"/>
                  <a:pt x="36" y="119"/>
                  <a:pt x="37" y="120"/>
                </a:cubicBezTo>
                <a:cubicBezTo>
                  <a:pt x="37" y="120"/>
                  <a:pt x="37" y="120"/>
                  <a:pt x="37" y="120"/>
                </a:cubicBezTo>
                <a:cubicBezTo>
                  <a:pt x="38" y="121"/>
                  <a:pt x="38" y="122"/>
                  <a:pt x="38" y="124"/>
                </a:cubicBezTo>
                <a:cubicBezTo>
                  <a:pt x="38" y="125"/>
                  <a:pt x="38" y="127"/>
                  <a:pt x="37" y="128"/>
                </a:cubicBezTo>
                <a:cubicBezTo>
                  <a:pt x="36" y="129"/>
                  <a:pt x="34" y="129"/>
                  <a:pt x="33" y="129"/>
                </a:cubicBezTo>
                <a:cubicBezTo>
                  <a:pt x="31" y="129"/>
                  <a:pt x="30" y="129"/>
                  <a:pt x="29" y="128"/>
                </a:cubicBezTo>
                <a:cubicBezTo>
                  <a:pt x="29" y="127"/>
                  <a:pt x="29" y="127"/>
                  <a:pt x="29" y="127"/>
                </a:cubicBezTo>
                <a:cubicBezTo>
                  <a:pt x="28" y="126"/>
                  <a:pt x="27" y="125"/>
                  <a:pt x="27" y="124"/>
                </a:cubicBezTo>
                <a:cubicBezTo>
                  <a:pt x="27" y="122"/>
                  <a:pt x="28" y="121"/>
                  <a:pt x="29" y="120"/>
                </a:cubicBezTo>
                <a:close/>
                <a:moveTo>
                  <a:pt x="32" y="91"/>
                </a:moveTo>
                <a:cubicBezTo>
                  <a:pt x="32" y="91"/>
                  <a:pt x="32" y="91"/>
                  <a:pt x="32" y="91"/>
                </a:cubicBezTo>
                <a:cubicBezTo>
                  <a:pt x="34" y="91"/>
                  <a:pt x="36" y="89"/>
                  <a:pt x="36" y="87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5"/>
                  <a:pt x="34" y="34"/>
                  <a:pt x="32" y="34"/>
                </a:cubicBezTo>
                <a:cubicBezTo>
                  <a:pt x="29" y="34"/>
                  <a:pt x="28" y="35"/>
                  <a:pt x="28" y="38"/>
                </a:cubicBezTo>
                <a:cubicBezTo>
                  <a:pt x="28" y="87"/>
                  <a:pt x="28" y="87"/>
                  <a:pt x="28" y="87"/>
                </a:cubicBezTo>
                <a:cubicBezTo>
                  <a:pt x="28" y="89"/>
                  <a:pt x="29" y="91"/>
                  <a:pt x="32" y="91"/>
                </a:cubicBezTo>
                <a:close/>
                <a:moveTo>
                  <a:pt x="134" y="31"/>
                </a:moveTo>
                <a:cubicBezTo>
                  <a:pt x="134" y="31"/>
                  <a:pt x="134" y="31"/>
                  <a:pt x="134" y="31"/>
                </a:cubicBezTo>
                <a:cubicBezTo>
                  <a:pt x="132" y="32"/>
                  <a:pt x="131" y="34"/>
                  <a:pt x="131" y="36"/>
                </a:cubicBezTo>
                <a:cubicBezTo>
                  <a:pt x="144" y="84"/>
                  <a:pt x="144" y="84"/>
                  <a:pt x="144" y="84"/>
                </a:cubicBezTo>
                <a:cubicBezTo>
                  <a:pt x="144" y="86"/>
                  <a:pt x="146" y="87"/>
                  <a:pt x="149" y="86"/>
                </a:cubicBezTo>
                <a:cubicBezTo>
                  <a:pt x="151" y="86"/>
                  <a:pt x="152" y="84"/>
                  <a:pt x="152" y="82"/>
                </a:cubicBezTo>
                <a:cubicBezTo>
                  <a:pt x="139" y="34"/>
                  <a:pt x="139" y="34"/>
                  <a:pt x="139" y="34"/>
                </a:cubicBezTo>
                <a:cubicBezTo>
                  <a:pt x="138" y="32"/>
                  <a:pt x="136" y="31"/>
                  <a:pt x="134" y="31"/>
                </a:cubicBezTo>
                <a:close/>
                <a:moveTo>
                  <a:pt x="69" y="133"/>
                </a:moveTo>
                <a:cubicBezTo>
                  <a:pt x="69" y="133"/>
                  <a:pt x="69" y="133"/>
                  <a:pt x="69" y="133"/>
                </a:cubicBezTo>
                <a:cubicBezTo>
                  <a:pt x="69" y="133"/>
                  <a:pt x="69" y="133"/>
                  <a:pt x="69" y="133"/>
                </a:cubicBezTo>
                <a:cubicBezTo>
                  <a:pt x="71" y="136"/>
                  <a:pt x="75" y="137"/>
                  <a:pt x="79" y="137"/>
                </a:cubicBezTo>
                <a:cubicBezTo>
                  <a:pt x="82" y="137"/>
                  <a:pt x="86" y="136"/>
                  <a:pt x="88" y="134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91" y="131"/>
                  <a:pt x="92" y="127"/>
                  <a:pt x="92" y="124"/>
                </a:cubicBezTo>
                <a:cubicBezTo>
                  <a:pt x="92" y="120"/>
                  <a:pt x="91" y="116"/>
                  <a:pt x="88" y="114"/>
                </a:cubicBezTo>
                <a:cubicBezTo>
                  <a:pt x="86" y="112"/>
                  <a:pt x="82" y="110"/>
                  <a:pt x="79" y="110"/>
                </a:cubicBezTo>
                <a:cubicBezTo>
                  <a:pt x="75" y="110"/>
                  <a:pt x="71" y="112"/>
                  <a:pt x="69" y="114"/>
                </a:cubicBezTo>
                <a:cubicBezTo>
                  <a:pt x="69" y="114"/>
                  <a:pt x="69" y="114"/>
                  <a:pt x="69" y="114"/>
                </a:cubicBezTo>
                <a:cubicBezTo>
                  <a:pt x="66" y="116"/>
                  <a:pt x="65" y="120"/>
                  <a:pt x="65" y="124"/>
                </a:cubicBezTo>
                <a:cubicBezTo>
                  <a:pt x="65" y="127"/>
                  <a:pt x="66" y="131"/>
                  <a:pt x="69" y="133"/>
                </a:cubicBezTo>
                <a:close/>
                <a:moveTo>
                  <a:pt x="75" y="120"/>
                </a:moveTo>
                <a:cubicBezTo>
                  <a:pt x="75" y="120"/>
                  <a:pt x="75" y="120"/>
                  <a:pt x="75" y="120"/>
                </a:cubicBezTo>
                <a:cubicBezTo>
                  <a:pt x="76" y="119"/>
                  <a:pt x="77" y="118"/>
                  <a:pt x="79" y="118"/>
                </a:cubicBezTo>
                <a:cubicBezTo>
                  <a:pt x="80" y="118"/>
                  <a:pt x="81" y="119"/>
                  <a:pt x="82" y="120"/>
                </a:cubicBezTo>
                <a:cubicBezTo>
                  <a:pt x="82" y="120"/>
                  <a:pt x="82" y="120"/>
                  <a:pt x="82" y="120"/>
                </a:cubicBezTo>
                <a:cubicBezTo>
                  <a:pt x="84" y="121"/>
                  <a:pt x="84" y="122"/>
                  <a:pt x="84" y="124"/>
                </a:cubicBezTo>
                <a:cubicBezTo>
                  <a:pt x="84" y="125"/>
                  <a:pt x="84" y="127"/>
                  <a:pt x="83" y="128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81" y="129"/>
                  <a:pt x="80" y="129"/>
                  <a:pt x="79" y="129"/>
                </a:cubicBezTo>
                <a:cubicBezTo>
                  <a:pt x="77" y="129"/>
                  <a:pt x="76" y="129"/>
                  <a:pt x="75" y="128"/>
                </a:cubicBezTo>
                <a:cubicBezTo>
                  <a:pt x="74" y="127"/>
                  <a:pt x="74" y="127"/>
                  <a:pt x="74" y="127"/>
                </a:cubicBezTo>
                <a:cubicBezTo>
                  <a:pt x="74" y="126"/>
                  <a:pt x="73" y="125"/>
                  <a:pt x="73" y="124"/>
                </a:cubicBezTo>
                <a:cubicBezTo>
                  <a:pt x="73" y="122"/>
                  <a:pt x="74" y="121"/>
                  <a:pt x="75" y="120"/>
                </a:cubicBezTo>
                <a:close/>
                <a:moveTo>
                  <a:pt x="81" y="91"/>
                </a:moveTo>
                <a:cubicBezTo>
                  <a:pt x="81" y="91"/>
                  <a:pt x="81" y="91"/>
                  <a:pt x="81" y="91"/>
                </a:cubicBezTo>
                <a:cubicBezTo>
                  <a:pt x="83" y="91"/>
                  <a:pt x="85" y="89"/>
                  <a:pt x="85" y="87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5"/>
                  <a:pt x="83" y="34"/>
                  <a:pt x="81" y="34"/>
                </a:cubicBezTo>
                <a:cubicBezTo>
                  <a:pt x="79" y="34"/>
                  <a:pt x="77" y="35"/>
                  <a:pt x="77" y="38"/>
                </a:cubicBezTo>
                <a:cubicBezTo>
                  <a:pt x="77" y="87"/>
                  <a:pt x="77" y="87"/>
                  <a:pt x="77" y="87"/>
                </a:cubicBezTo>
                <a:cubicBezTo>
                  <a:pt x="77" y="89"/>
                  <a:pt x="79" y="91"/>
                  <a:pt x="81" y="91"/>
                </a:cubicBezTo>
                <a:close/>
                <a:moveTo>
                  <a:pt x="148" y="109"/>
                </a:moveTo>
                <a:cubicBezTo>
                  <a:pt x="148" y="109"/>
                  <a:pt x="148" y="109"/>
                  <a:pt x="148" y="109"/>
                </a:cubicBezTo>
                <a:cubicBezTo>
                  <a:pt x="146" y="111"/>
                  <a:pt x="144" y="114"/>
                  <a:pt x="144" y="118"/>
                </a:cubicBezTo>
                <a:cubicBezTo>
                  <a:pt x="144" y="122"/>
                  <a:pt x="146" y="125"/>
                  <a:pt x="148" y="128"/>
                </a:cubicBezTo>
                <a:cubicBezTo>
                  <a:pt x="148" y="128"/>
                  <a:pt x="148" y="128"/>
                  <a:pt x="148" y="128"/>
                </a:cubicBezTo>
                <a:cubicBezTo>
                  <a:pt x="151" y="130"/>
                  <a:pt x="154" y="132"/>
                  <a:pt x="158" y="132"/>
                </a:cubicBezTo>
                <a:cubicBezTo>
                  <a:pt x="161" y="132"/>
                  <a:pt x="165" y="131"/>
                  <a:pt x="167" y="128"/>
                </a:cubicBezTo>
                <a:cubicBezTo>
                  <a:pt x="167" y="128"/>
                  <a:pt x="167" y="128"/>
                  <a:pt x="167" y="128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70" y="126"/>
                  <a:pt x="171" y="122"/>
                  <a:pt x="171" y="118"/>
                </a:cubicBezTo>
                <a:cubicBezTo>
                  <a:pt x="171" y="114"/>
                  <a:pt x="170" y="111"/>
                  <a:pt x="168" y="109"/>
                </a:cubicBezTo>
                <a:cubicBezTo>
                  <a:pt x="168" y="109"/>
                  <a:pt x="168" y="109"/>
                  <a:pt x="168" y="109"/>
                </a:cubicBezTo>
                <a:cubicBezTo>
                  <a:pt x="168" y="109"/>
                  <a:pt x="168" y="109"/>
                  <a:pt x="168" y="109"/>
                </a:cubicBezTo>
                <a:cubicBezTo>
                  <a:pt x="165" y="106"/>
                  <a:pt x="162" y="105"/>
                  <a:pt x="158" y="105"/>
                </a:cubicBezTo>
                <a:cubicBezTo>
                  <a:pt x="154" y="105"/>
                  <a:pt x="151" y="106"/>
                  <a:pt x="148" y="109"/>
                </a:cubicBezTo>
                <a:close/>
                <a:moveTo>
                  <a:pt x="154" y="114"/>
                </a:moveTo>
                <a:cubicBezTo>
                  <a:pt x="154" y="114"/>
                  <a:pt x="154" y="114"/>
                  <a:pt x="154" y="114"/>
                </a:cubicBezTo>
                <a:cubicBezTo>
                  <a:pt x="155" y="113"/>
                  <a:pt x="156" y="113"/>
                  <a:pt x="158" y="113"/>
                </a:cubicBezTo>
                <a:cubicBezTo>
                  <a:pt x="159" y="113"/>
                  <a:pt x="161" y="113"/>
                  <a:pt x="162" y="114"/>
                </a:cubicBezTo>
                <a:cubicBezTo>
                  <a:pt x="163" y="115"/>
                  <a:pt x="163" y="117"/>
                  <a:pt x="163" y="118"/>
                </a:cubicBezTo>
                <a:cubicBezTo>
                  <a:pt x="163" y="120"/>
                  <a:pt x="163" y="121"/>
                  <a:pt x="162" y="122"/>
                </a:cubicBezTo>
                <a:cubicBezTo>
                  <a:pt x="161" y="123"/>
                  <a:pt x="159" y="124"/>
                  <a:pt x="158" y="124"/>
                </a:cubicBezTo>
                <a:cubicBezTo>
                  <a:pt x="156" y="124"/>
                  <a:pt x="155" y="123"/>
                  <a:pt x="154" y="122"/>
                </a:cubicBezTo>
                <a:cubicBezTo>
                  <a:pt x="154" y="122"/>
                  <a:pt x="154" y="122"/>
                  <a:pt x="154" y="122"/>
                </a:cubicBezTo>
                <a:cubicBezTo>
                  <a:pt x="153" y="121"/>
                  <a:pt x="152" y="120"/>
                  <a:pt x="152" y="118"/>
                </a:cubicBezTo>
                <a:cubicBezTo>
                  <a:pt x="152" y="117"/>
                  <a:pt x="153" y="115"/>
                  <a:pt x="154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5300528" y="3114961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r>
              <a:rPr lang="zh-CN" altLang="en-US" sz="1200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对结果</a:t>
            </a:r>
            <a:endParaRPr lang="zh-CN" altLang="en-US" sz="1200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5293129" y="2364254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样品分布</a:t>
            </a:r>
            <a:endParaRPr lang="zh-CN" altLang="en-US" sz="1200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293129" y="3882489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消费指南</a:t>
            </a:r>
            <a:endParaRPr lang="zh-CN" altLang="en-US" sz="1200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5293129" y="1610715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</a:t>
            </a:r>
            <a:r>
              <a:rPr lang="zh-CN" altLang="en-US" sz="1200" dirty="0" smtClean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altLang="en-US" sz="1200" dirty="0">
              <a:ln w="6350">
                <a:noFill/>
              </a:ln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6" name="直接连接符 95"/>
          <p:cNvCxnSpPr/>
          <p:nvPr/>
        </p:nvCxnSpPr>
        <p:spPr>
          <a:xfrm flipV="1">
            <a:off x="5217250" y="1610715"/>
            <a:ext cx="0" cy="276999"/>
          </a:xfrm>
          <a:prstGeom prst="line">
            <a:avLst/>
          </a:prstGeom>
          <a:ln w="63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flipV="1">
            <a:off x="5217250" y="2364253"/>
            <a:ext cx="0" cy="276999"/>
          </a:xfrm>
          <a:prstGeom prst="line">
            <a:avLst/>
          </a:prstGeom>
          <a:ln w="63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V="1">
            <a:off x="5217250" y="3122754"/>
            <a:ext cx="0" cy="276999"/>
          </a:xfrm>
          <a:prstGeom prst="line">
            <a:avLst/>
          </a:prstGeom>
          <a:ln w="63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 flipV="1">
            <a:off x="5217250" y="3876292"/>
            <a:ext cx="0" cy="276999"/>
          </a:xfrm>
          <a:prstGeom prst="line">
            <a:avLst/>
          </a:prstGeom>
          <a:ln w="63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331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8"/>
          <p:cNvGrpSpPr/>
          <p:nvPr/>
        </p:nvGrpSpPr>
        <p:grpSpPr>
          <a:xfrm>
            <a:off x="500034" y="284940"/>
            <a:ext cx="1056394" cy="1389270"/>
            <a:chOff x="3995936" y="1676400"/>
            <a:chExt cx="1056394" cy="1389270"/>
          </a:xfrm>
        </p:grpSpPr>
        <p:grpSp>
          <p:nvGrpSpPr>
            <p:cNvPr id="3" name="组合 79"/>
            <p:cNvGrpSpPr/>
            <p:nvPr/>
          </p:nvGrpSpPr>
          <p:grpSpPr>
            <a:xfrm>
              <a:off x="3995936" y="1676400"/>
              <a:ext cx="1056394" cy="1389270"/>
              <a:chOff x="1078816" y="964066"/>
              <a:chExt cx="2222812" cy="2923236"/>
            </a:xfrm>
          </p:grpSpPr>
          <p:sp>
            <p:nvSpPr>
              <p:cNvPr id="82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椭圆 80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01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07" name="TextBox 49"/>
          <p:cNvSpPr txBox="1"/>
          <p:nvPr/>
        </p:nvSpPr>
        <p:spPr>
          <a:xfrm>
            <a:off x="1714480" y="499254"/>
            <a:ext cx="2377082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总体情况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785918" y="1416000"/>
            <a:ext cx="6143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    通过对</a:t>
            </a:r>
            <a:r>
              <a:rPr lang="en-US" altLang="zh-CN" sz="1600" dirty="0" smtClean="0">
                <a:latin typeface="仿宋_GB2312" pitchFamily="49" charset="-122"/>
                <a:ea typeface="仿宋_GB2312" pitchFamily="49" charset="-122"/>
              </a:rPr>
              <a:t>47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批次窗帘布的耐光色牢度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、甲醛含量、可分解致癌芳香胺染料、燃烧性能、纱线抗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滑移等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技术指标的测试比对，参加比对的杭产窗帘安全性技术指标全部满足强制性国标要求，耐光色牢度、纱线抗滑移和燃烧性能具有比较优势，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部分杭州企业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生产的窗帘布在耐光色牢度、纱线抗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滑移等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指标上达到或超过国际先进水平。</a:t>
            </a:r>
            <a:endParaRPr lang="zh-CN" altLang="en-US" sz="1600" dirty="0"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4348" y="3071022"/>
            <a:ext cx="1143008" cy="162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071022"/>
            <a:ext cx="2571768" cy="161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071022"/>
            <a:ext cx="1643074" cy="158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478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571472" y="284940"/>
            <a:ext cx="1056394" cy="1389270"/>
            <a:chOff x="3995936" y="1676400"/>
            <a:chExt cx="1056394" cy="1389270"/>
          </a:xfrm>
        </p:grpSpPr>
        <p:grpSp>
          <p:nvGrpSpPr>
            <p:cNvPr id="22" name="组合 21"/>
            <p:cNvGrpSpPr/>
            <p:nvPr/>
          </p:nvGrpSpPr>
          <p:grpSpPr>
            <a:xfrm>
              <a:off x="3995936" y="1676400"/>
              <a:ext cx="1056394" cy="1389270"/>
              <a:chOff x="1078816" y="964066"/>
              <a:chExt cx="2222812" cy="2923236"/>
            </a:xfrm>
          </p:grpSpPr>
          <p:sp>
            <p:nvSpPr>
              <p:cNvPr id="24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02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71604" y="642130"/>
            <a:ext cx="251831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样品分布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28596" y="1713700"/>
            <a:ext cx="77867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共采集窗帘布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47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批次，其中标称为杭产品的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29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批次，标称为非杭产品的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18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批次。通过监督抽查获得样品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17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批次均为杭产品，在流通领域购样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30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批次，其中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18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批次非杭产品，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12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批次杭产品。其中，非杭产品既包括了国内高端产品代表的摩力克窗帘，也涵盖了海宁许村的中低档窗帘，同时，还选取了国际家居品牌宜家的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Times New Roman" pitchFamily="18" charset="0"/>
              </a:rPr>
              <a:t>批次产品进行比较。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51" name="图片 5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856708"/>
            <a:ext cx="42291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4309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357158" y="213502"/>
            <a:ext cx="1056394" cy="1389270"/>
            <a:chOff x="3995936" y="1676400"/>
            <a:chExt cx="1056394" cy="1389270"/>
          </a:xfrm>
        </p:grpSpPr>
        <p:grpSp>
          <p:nvGrpSpPr>
            <p:cNvPr id="80" name="组合 79"/>
            <p:cNvGrpSpPr/>
            <p:nvPr/>
          </p:nvGrpSpPr>
          <p:grpSpPr>
            <a:xfrm>
              <a:off x="3995936" y="1676400"/>
              <a:ext cx="1056394" cy="1389270"/>
              <a:chOff x="1078816" y="964066"/>
              <a:chExt cx="2222812" cy="2923236"/>
            </a:xfrm>
          </p:grpSpPr>
          <p:sp>
            <p:nvSpPr>
              <p:cNvPr id="82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椭圆 80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07" name="TextBox 52"/>
          <p:cNvSpPr txBox="1"/>
          <p:nvPr/>
        </p:nvSpPr>
        <p:spPr>
          <a:xfrm>
            <a:off x="1500166" y="427816"/>
            <a:ext cx="2593106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比对结果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57290" y="1285072"/>
            <a:ext cx="7286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（一）耐光色牢度：不同产品水平差异明显，部分杭产品达到国际先进水平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14348" y="1785138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    美国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、欧盟等国对窗帘布耐光色牢度的最高要求是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6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级，也就是模拟日光照射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200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小时左右窗帘布颜色没有明显变化，这与我国国家标准中优等品要求一致。本次比对试验中，有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15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批次产品的耐光色牢度达到这一要求，占比为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31.9%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，其中杭产品为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9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批次。如杭州杰龙布艺有限公司、杭州金星绸厂等企业生产的产品。此外，达到中等水平（国标一等品）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5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级的杭产品有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15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批次，如安美西石贸易（浙江）有限公司等企业生产的产品，非杭产品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12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批次。达到基础水平（国标合格品）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4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级的杭产品有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26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批次，非杭产品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17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批次。</a:t>
            </a:r>
            <a:endParaRPr lang="zh-CN" altLang="en-US" sz="1600" dirty="0"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85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57224" y="1856576"/>
          <a:ext cx="7500990" cy="181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  <a:gridCol w="150019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耐光色牢度等级（级）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国际标准水平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国家标准水平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杭产品达标比例（</a:t>
                      </a:r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%</a:t>
                      </a:r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）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非杭产品达标比例（</a:t>
                      </a:r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%</a:t>
                      </a:r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）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</a:tr>
              <a:tr h="356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6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先进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优等品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31.0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22.2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</a:tr>
              <a:tr h="133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5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一般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一等品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51.7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66.7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</a:tr>
              <a:tr h="356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4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基础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仿宋_GB2312" pitchFamily="49" charset="-122"/>
                          <a:ea typeface="仿宋_GB2312" pitchFamily="49" charset="-122"/>
                        </a:rPr>
                        <a:t>合格品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89.7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仿宋_GB2312" pitchFamily="49" charset="-122"/>
                          <a:ea typeface="仿宋_GB2312" pitchFamily="49" charset="-122"/>
                        </a:rPr>
                        <a:t>94.4</a:t>
                      </a:r>
                      <a:endParaRPr lang="zh-CN" altLang="en-US" dirty="0"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57158" y="213502"/>
            <a:ext cx="1056394" cy="1389270"/>
            <a:chOff x="3995936" y="1676400"/>
            <a:chExt cx="1056394" cy="1389270"/>
          </a:xfrm>
        </p:grpSpPr>
        <p:grpSp>
          <p:nvGrpSpPr>
            <p:cNvPr id="4" name="组合 79"/>
            <p:cNvGrpSpPr/>
            <p:nvPr/>
          </p:nvGrpSpPr>
          <p:grpSpPr>
            <a:xfrm>
              <a:off x="3995936" y="1676398"/>
              <a:ext cx="1056394" cy="1389269"/>
              <a:chOff x="1078816" y="964066"/>
              <a:chExt cx="2222812" cy="2923236"/>
            </a:xfrm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" name="椭圆 4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1" name="TextBox 52"/>
          <p:cNvSpPr txBox="1"/>
          <p:nvPr/>
        </p:nvSpPr>
        <p:spPr>
          <a:xfrm>
            <a:off x="1500166" y="427816"/>
            <a:ext cx="2593106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比对结果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357290" y="1285072"/>
            <a:ext cx="73581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（一）耐光色牢度：不同产品水平差异明显，部分杭产品达到国际先进水平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8"/>
          <p:cNvGrpSpPr/>
          <p:nvPr/>
        </p:nvGrpSpPr>
        <p:grpSpPr>
          <a:xfrm>
            <a:off x="357158" y="213502"/>
            <a:ext cx="1056394" cy="1389270"/>
            <a:chOff x="3995936" y="1676400"/>
            <a:chExt cx="1056394" cy="1389270"/>
          </a:xfrm>
        </p:grpSpPr>
        <p:grpSp>
          <p:nvGrpSpPr>
            <p:cNvPr id="3" name="组合 79"/>
            <p:cNvGrpSpPr/>
            <p:nvPr/>
          </p:nvGrpSpPr>
          <p:grpSpPr>
            <a:xfrm>
              <a:off x="3995936" y="1676400"/>
              <a:ext cx="1056394" cy="1389270"/>
              <a:chOff x="1078816" y="964066"/>
              <a:chExt cx="2222812" cy="2923236"/>
            </a:xfrm>
          </p:grpSpPr>
          <p:sp>
            <p:nvSpPr>
              <p:cNvPr id="82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椭圆 80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43042" y="1213634"/>
            <a:ext cx="73581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1600" b="1" dirty="0" smtClean="0">
                <a:latin typeface="仿宋_GB2312" pitchFamily="49" charset="-122"/>
                <a:ea typeface="仿宋_GB2312" pitchFamily="49" charset="-122"/>
              </a:rPr>
              <a:t>（二）燃烧性能：杭产品具有比较优势</a:t>
            </a:r>
            <a:endParaRPr lang="zh-CN" altLang="en-US" sz="16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14348" y="1785138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    参考</a:t>
            </a:r>
            <a:r>
              <a:rPr lang="en-US" altLang="zh-CN" sz="1600" dirty="0" smtClean="0">
                <a:latin typeface="仿宋_GB2312" pitchFamily="49" charset="-122"/>
                <a:ea typeface="仿宋_GB2312" pitchFamily="49" charset="-122"/>
              </a:rPr>
              <a:t>《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建筑内部装修设计防火规范</a:t>
            </a:r>
            <a:r>
              <a:rPr lang="en-US" altLang="zh-CN" sz="1600" dirty="0" smtClean="0">
                <a:latin typeface="仿宋_GB2312" pitchFamily="49" charset="-122"/>
                <a:ea typeface="仿宋_GB2312" pitchFamily="49" charset="-122"/>
              </a:rPr>
              <a:t>》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标准要求，单层、多层民用建筑中窗帘的燃烧性能等级应达到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sz="1600" baseline="-25000" dirty="0" smtClean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级，高层民用建筑中窗帘的燃烧性能等级应达到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sz="1600" baseline="-25000" dirty="0" smtClean="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级。所谓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sz="1600" baseline="-25000" dirty="0" smtClean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级是指具有可燃性，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sz="1600" baseline="-25000" dirty="0" smtClean="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级具有难燃性，另外两个等级是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sz="1600" baseline="-25000" dirty="0" smtClean="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级：具有易燃性，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级：具有不燃性。</a:t>
            </a:r>
          </a:p>
          <a:p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    本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次比对试验燃烧性能（损毁长度、续燃时间、阴燃时间）达到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sz="1600" baseline="-25000" dirty="0" smtClean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级的样品有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14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批次，其中杭产品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10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批次，占比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71.4%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，如杭州华水布艺有限公司、杭州金星绸厂等企业的产品，非杭产品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4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批次，占比</a:t>
            </a:r>
            <a:r>
              <a:rPr lang="en-US" sz="1600" dirty="0" smtClean="0">
                <a:latin typeface="仿宋_GB2312" pitchFamily="49" charset="-122"/>
                <a:ea typeface="仿宋_GB2312" pitchFamily="49" charset="-122"/>
              </a:rPr>
              <a:t>28.6%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，如佛山市摩力克家居布业有限公司等。</a:t>
            </a:r>
          </a:p>
          <a:p>
            <a:endParaRPr lang="zh-CN" altLang="en-US" sz="16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1500166" y="427816"/>
            <a:ext cx="2593106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比对结果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85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8"/>
          <p:cNvGrpSpPr/>
          <p:nvPr/>
        </p:nvGrpSpPr>
        <p:grpSpPr>
          <a:xfrm>
            <a:off x="357158" y="213502"/>
            <a:ext cx="1056394" cy="1389270"/>
            <a:chOff x="3995936" y="1676400"/>
            <a:chExt cx="1056394" cy="1389270"/>
          </a:xfrm>
        </p:grpSpPr>
        <p:grpSp>
          <p:nvGrpSpPr>
            <p:cNvPr id="3" name="组合 79"/>
            <p:cNvGrpSpPr/>
            <p:nvPr/>
          </p:nvGrpSpPr>
          <p:grpSpPr>
            <a:xfrm>
              <a:off x="3995936" y="1676400"/>
              <a:ext cx="1056394" cy="1389270"/>
              <a:chOff x="1078816" y="964066"/>
              <a:chExt cx="2222812" cy="2923236"/>
            </a:xfrm>
          </p:grpSpPr>
          <p:sp>
            <p:nvSpPr>
              <p:cNvPr id="82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1" name="椭圆 80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85852" y="1213634"/>
            <a:ext cx="73581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（三</a:t>
            </a:r>
            <a:r>
              <a:rPr lang="zh-CN" altLang="en-US" sz="1600" b="1" dirty="0" smtClean="0"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）纱线抗滑移性能：杭产品在高品质产品比例中有</a:t>
            </a:r>
            <a:r>
              <a:rPr lang="zh-CN" altLang="en-US" sz="1600" b="1" dirty="0" smtClean="0"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优势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14348" y="1785138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    与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耐光色牢度类似，国家标准中优等品、一等品和合格品的指标设置与国际上的先进、一般和基础要求一致。本次比对中达到国标合格品水平的杭产品比例为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82.6%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。非杭产品比例为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72.2%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，杭产品略高于非杭产品。达到一般水平的杭产品比例是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65.2%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，非杭产品比例是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44.4%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。达到优秀水平的杭产品比例是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34.4%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，包括杭州金易得纺织布业有限公司、杭州金星绸厂等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10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家企业生产的产品。非杭产品比例是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16.6%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，包括绍兴市朗格家纺有限公司等</a:t>
            </a:r>
            <a:r>
              <a:rPr lang="en-US" altLang="en-US" sz="1600" dirty="0" smtClean="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1600" dirty="0" smtClean="0">
                <a:latin typeface="仿宋_GB2312" pitchFamily="49" charset="-122"/>
                <a:ea typeface="仿宋_GB2312" pitchFamily="49" charset="-122"/>
              </a:rPr>
              <a:t>家企业生产的产品。在一般水平和优秀水平的比例上，杭产品占据一定优势。</a:t>
            </a:r>
          </a:p>
          <a:p>
            <a:endParaRPr lang="zh-CN" altLang="en-US" sz="16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4" name="TextBox 52"/>
          <p:cNvSpPr txBox="1"/>
          <p:nvPr/>
        </p:nvSpPr>
        <p:spPr>
          <a:xfrm>
            <a:off x="1500166" y="427816"/>
            <a:ext cx="2593106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比对结果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85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85138"/>
            <a:ext cx="5148283" cy="248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78"/>
          <p:cNvGrpSpPr/>
          <p:nvPr/>
        </p:nvGrpSpPr>
        <p:grpSpPr>
          <a:xfrm>
            <a:off x="357158" y="213502"/>
            <a:ext cx="1056394" cy="1389270"/>
            <a:chOff x="3995936" y="1676400"/>
            <a:chExt cx="1056394" cy="1389270"/>
          </a:xfrm>
        </p:grpSpPr>
        <p:grpSp>
          <p:nvGrpSpPr>
            <p:cNvPr id="4" name="组合 79"/>
            <p:cNvGrpSpPr/>
            <p:nvPr/>
          </p:nvGrpSpPr>
          <p:grpSpPr>
            <a:xfrm>
              <a:off x="3995936" y="1676398"/>
              <a:ext cx="1056394" cy="1389269"/>
              <a:chOff x="1078816" y="964066"/>
              <a:chExt cx="2222812" cy="2923236"/>
            </a:xfrm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1078816" y="2540257"/>
                <a:ext cx="696716" cy="1019561"/>
              </a:xfrm>
              <a:custGeom>
                <a:avLst/>
                <a:gdLst>
                  <a:gd name="T0" fmla="*/ 94 w 375"/>
                  <a:gd name="T1" fmla="*/ 0 h 549"/>
                  <a:gd name="T2" fmla="*/ 11 w 375"/>
                  <a:gd name="T3" fmla="*/ 12 h 549"/>
                  <a:gd name="T4" fmla="*/ 0 w 375"/>
                  <a:gd name="T5" fmla="*/ 127 h 549"/>
                  <a:gd name="T6" fmla="*/ 174 w 375"/>
                  <a:gd name="T7" fmla="*/ 549 h 549"/>
                  <a:gd name="T8" fmla="*/ 375 w 375"/>
                  <a:gd name="T9" fmla="*/ 280 h 549"/>
                  <a:gd name="T10" fmla="*/ 94 w 375"/>
                  <a:gd name="T11" fmla="*/ 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549">
                    <a:moveTo>
                      <a:pt x="94" y="0"/>
                    </a:moveTo>
                    <a:cubicBezTo>
                      <a:pt x="65" y="0"/>
                      <a:pt x="37" y="4"/>
                      <a:pt x="11" y="12"/>
                    </a:cubicBezTo>
                    <a:cubicBezTo>
                      <a:pt x="3" y="49"/>
                      <a:pt x="0" y="87"/>
                      <a:pt x="0" y="127"/>
                    </a:cubicBezTo>
                    <a:cubicBezTo>
                      <a:pt x="0" y="291"/>
                      <a:pt x="66" y="441"/>
                      <a:pt x="174" y="549"/>
                    </a:cubicBezTo>
                    <a:cubicBezTo>
                      <a:pt x="290" y="514"/>
                      <a:pt x="375" y="407"/>
                      <a:pt x="375" y="280"/>
                    </a:cubicBezTo>
                    <a:cubicBezTo>
                      <a:pt x="375" y="125"/>
                      <a:pt x="249" y="0"/>
                      <a:pt x="94" y="0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1088093" y="2231327"/>
                <a:ext cx="600234" cy="615077"/>
              </a:xfrm>
              <a:custGeom>
                <a:avLst/>
                <a:gdLst>
                  <a:gd name="T0" fmla="*/ 158 w 323"/>
                  <a:gd name="T1" fmla="*/ 0 h 331"/>
                  <a:gd name="T2" fmla="*/ 51 w 323"/>
                  <a:gd name="T3" fmla="*/ 38 h 331"/>
                  <a:gd name="T4" fmla="*/ 0 w 323"/>
                  <a:gd name="T5" fmla="*/ 216 h 331"/>
                  <a:gd name="T6" fmla="*/ 158 w 323"/>
                  <a:gd name="T7" fmla="*/ 331 h 331"/>
                  <a:gd name="T8" fmla="*/ 323 w 323"/>
                  <a:gd name="T9" fmla="*/ 166 h 331"/>
                  <a:gd name="T10" fmla="*/ 158 w 323"/>
                  <a:gd name="T11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331">
                    <a:moveTo>
                      <a:pt x="158" y="0"/>
                    </a:moveTo>
                    <a:cubicBezTo>
                      <a:pt x="117" y="0"/>
                      <a:pt x="80" y="14"/>
                      <a:pt x="51" y="38"/>
                    </a:cubicBezTo>
                    <a:cubicBezTo>
                      <a:pt x="25" y="94"/>
                      <a:pt x="8" y="153"/>
                      <a:pt x="0" y="216"/>
                    </a:cubicBezTo>
                    <a:cubicBezTo>
                      <a:pt x="21" y="283"/>
                      <a:pt x="84" y="331"/>
                      <a:pt x="158" y="331"/>
                    </a:cubicBezTo>
                    <a:cubicBezTo>
                      <a:pt x="249" y="331"/>
                      <a:pt x="323" y="257"/>
                      <a:pt x="323" y="166"/>
                    </a:cubicBezTo>
                    <a:cubicBezTo>
                      <a:pt x="323" y="74"/>
                      <a:pt x="249" y="0"/>
                      <a:pt x="158" y="0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Oval 9"/>
              <p:cNvSpPr>
                <a:spLocks noChangeArrowheads="1"/>
              </p:cNvSpPr>
              <p:nvPr/>
            </p:nvSpPr>
            <p:spPr bwMode="auto">
              <a:xfrm>
                <a:off x="1530616" y="2179723"/>
                <a:ext cx="506964" cy="507925"/>
              </a:xfrm>
              <a:prstGeom prst="ellipse">
                <a:avLst/>
              </a:prstGeom>
              <a:solidFill>
                <a:schemeClr val="accent5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Oval 10"/>
              <p:cNvSpPr>
                <a:spLocks noChangeArrowheads="1"/>
              </p:cNvSpPr>
              <p:nvPr/>
            </p:nvSpPr>
            <p:spPr bwMode="auto">
              <a:xfrm>
                <a:off x="2050137" y="1993832"/>
                <a:ext cx="576113" cy="574257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Oval 11"/>
              <p:cNvSpPr>
                <a:spLocks noChangeArrowheads="1"/>
              </p:cNvSpPr>
              <p:nvPr/>
            </p:nvSpPr>
            <p:spPr bwMode="auto">
              <a:xfrm>
                <a:off x="1688327" y="1950229"/>
                <a:ext cx="413762" cy="412834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Oval 12"/>
              <p:cNvSpPr>
                <a:spLocks noChangeArrowheads="1"/>
              </p:cNvSpPr>
              <p:nvPr/>
            </p:nvSpPr>
            <p:spPr bwMode="auto">
              <a:xfrm>
                <a:off x="1955510" y="1555021"/>
                <a:ext cx="256050" cy="25605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Oval 13"/>
              <p:cNvSpPr>
                <a:spLocks noChangeArrowheads="1"/>
              </p:cNvSpPr>
              <p:nvPr/>
            </p:nvSpPr>
            <p:spPr bwMode="auto">
              <a:xfrm>
                <a:off x="2389682" y="1158887"/>
                <a:ext cx="86278" cy="87205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Oval 14"/>
              <p:cNvSpPr>
                <a:spLocks noChangeArrowheads="1"/>
              </p:cNvSpPr>
              <p:nvPr/>
            </p:nvSpPr>
            <p:spPr bwMode="auto">
              <a:xfrm>
                <a:off x="1532470" y="1755408"/>
                <a:ext cx="85350" cy="8535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Oval 15"/>
              <p:cNvSpPr>
                <a:spLocks noChangeArrowheads="1"/>
              </p:cNvSpPr>
              <p:nvPr/>
            </p:nvSpPr>
            <p:spPr bwMode="auto">
              <a:xfrm>
                <a:off x="2068691" y="1905698"/>
                <a:ext cx="87205" cy="88133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1673483" y="1653359"/>
                <a:ext cx="376653" cy="377581"/>
              </a:xfrm>
              <a:custGeom>
                <a:avLst/>
                <a:gdLst>
                  <a:gd name="T0" fmla="*/ 201 w 203"/>
                  <a:gd name="T1" fmla="*/ 98 h 203"/>
                  <a:gd name="T2" fmla="*/ 105 w 203"/>
                  <a:gd name="T3" fmla="*/ 201 h 203"/>
                  <a:gd name="T4" fmla="*/ 1 w 203"/>
                  <a:gd name="T5" fmla="*/ 105 h 203"/>
                  <a:gd name="T6" fmla="*/ 98 w 203"/>
                  <a:gd name="T7" fmla="*/ 1 h 203"/>
                  <a:gd name="T8" fmla="*/ 201 w 203"/>
                  <a:gd name="T9" fmla="*/ 9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201" y="98"/>
                    </a:moveTo>
                    <a:cubicBezTo>
                      <a:pt x="203" y="153"/>
                      <a:pt x="160" y="200"/>
                      <a:pt x="105" y="201"/>
                    </a:cubicBezTo>
                    <a:cubicBezTo>
                      <a:pt x="49" y="203"/>
                      <a:pt x="3" y="160"/>
                      <a:pt x="1" y="105"/>
                    </a:cubicBezTo>
                    <a:cubicBezTo>
                      <a:pt x="0" y="49"/>
                      <a:pt x="43" y="3"/>
                      <a:pt x="98" y="1"/>
                    </a:cubicBezTo>
                    <a:cubicBezTo>
                      <a:pt x="153" y="0"/>
                      <a:pt x="200" y="43"/>
                      <a:pt x="201" y="98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Oval 17"/>
              <p:cNvSpPr>
                <a:spLocks noChangeArrowheads="1"/>
              </p:cNvSpPr>
              <p:nvPr/>
            </p:nvSpPr>
            <p:spPr bwMode="auto">
              <a:xfrm>
                <a:off x="1504639" y="1901988"/>
                <a:ext cx="141013" cy="143796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Oval 18"/>
              <p:cNvSpPr>
                <a:spLocks noChangeArrowheads="1"/>
              </p:cNvSpPr>
              <p:nvPr/>
            </p:nvSpPr>
            <p:spPr bwMode="auto">
              <a:xfrm>
                <a:off x="2167029" y="964066"/>
                <a:ext cx="142869" cy="142868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Oval 19"/>
              <p:cNvSpPr>
                <a:spLocks noChangeArrowheads="1"/>
              </p:cNvSpPr>
              <p:nvPr/>
            </p:nvSpPr>
            <p:spPr bwMode="auto">
              <a:xfrm>
                <a:off x="2276500" y="1307321"/>
                <a:ext cx="312641" cy="312641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>
                <a:off x="2276500" y="1816638"/>
                <a:ext cx="312641" cy="314496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Oval 21"/>
              <p:cNvSpPr>
                <a:spLocks noChangeArrowheads="1"/>
              </p:cNvSpPr>
              <p:nvPr/>
            </p:nvSpPr>
            <p:spPr bwMode="auto">
              <a:xfrm>
                <a:off x="2754274" y="1514202"/>
                <a:ext cx="141013" cy="141013"/>
              </a:xfrm>
              <a:prstGeom prst="ellipse">
                <a:avLst/>
              </a:pr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947240" y="2064338"/>
                <a:ext cx="348822" cy="600233"/>
              </a:xfrm>
              <a:custGeom>
                <a:avLst/>
                <a:gdLst>
                  <a:gd name="T0" fmla="*/ 0 w 188"/>
                  <a:gd name="T1" fmla="*/ 132 h 323"/>
                  <a:gd name="T2" fmla="*/ 188 w 188"/>
                  <a:gd name="T3" fmla="*/ 323 h 323"/>
                  <a:gd name="T4" fmla="*/ 53 w 188"/>
                  <a:gd name="T5" fmla="*/ 0 h 323"/>
                  <a:gd name="T6" fmla="*/ 0 w 188"/>
                  <a:gd name="T7" fmla="*/ 132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" h="323">
                    <a:moveTo>
                      <a:pt x="0" y="132"/>
                    </a:moveTo>
                    <a:cubicBezTo>
                      <a:pt x="0" y="237"/>
                      <a:pt x="84" y="321"/>
                      <a:pt x="188" y="323"/>
                    </a:cubicBezTo>
                    <a:cubicBezTo>
                      <a:pt x="176" y="201"/>
                      <a:pt x="127" y="89"/>
                      <a:pt x="53" y="0"/>
                    </a:cubicBezTo>
                    <a:cubicBezTo>
                      <a:pt x="20" y="34"/>
                      <a:pt x="0" y="81"/>
                      <a:pt x="0" y="132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563165" y="2261014"/>
                <a:ext cx="738463" cy="894319"/>
              </a:xfrm>
              <a:custGeom>
                <a:avLst/>
                <a:gdLst>
                  <a:gd name="T0" fmla="*/ 0 w 398"/>
                  <a:gd name="T1" fmla="*/ 241 h 481"/>
                  <a:gd name="T2" fmla="*/ 241 w 398"/>
                  <a:gd name="T3" fmla="*/ 481 h 481"/>
                  <a:gd name="T4" fmla="*/ 375 w 398"/>
                  <a:gd name="T5" fmla="*/ 440 h 481"/>
                  <a:gd name="T6" fmla="*/ 398 w 398"/>
                  <a:gd name="T7" fmla="*/ 277 h 481"/>
                  <a:gd name="T8" fmla="*/ 342 w 398"/>
                  <a:gd name="T9" fmla="*/ 22 h 481"/>
                  <a:gd name="T10" fmla="*/ 241 w 398"/>
                  <a:gd name="T11" fmla="*/ 0 h 481"/>
                  <a:gd name="T12" fmla="*/ 0 w 398"/>
                  <a:gd name="T13" fmla="*/ 241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8" h="481">
                    <a:moveTo>
                      <a:pt x="0" y="241"/>
                    </a:moveTo>
                    <a:cubicBezTo>
                      <a:pt x="0" y="374"/>
                      <a:pt x="108" y="481"/>
                      <a:pt x="241" y="481"/>
                    </a:cubicBezTo>
                    <a:cubicBezTo>
                      <a:pt x="291" y="481"/>
                      <a:pt x="337" y="466"/>
                      <a:pt x="375" y="440"/>
                    </a:cubicBezTo>
                    <a:cubicBezTo>
                      <a:pt x="390" y="388"/>
                      <a:pt x="398" y="333"/>
                      <a:pt x="398" y="277"/>
                    </a:cubicBezTo>
                    <a:cubicBezTo>
                      <a:pt x="398" y="186"/>
                      <a:pt x="378" y="100"/>
                      <a:pt x="342" y="22"/>
                    </a:cubicBezTo>
                    <a:cubicBezTo>
                      <a:pt x="311" y="8"/>
                      <a:pt x="277" y="0"/>
                      <a:pt x="241" y="0"/>
                    </a:cubicBezTo>
                    <a:cubicBezTo>
                      <a:pt x="108" y="0"/>
                      <a:pt x="0" y="108"/>
                      <a:pt x="0" y="241"/>
                    </a:cubicBezTo>
                    <a:close/>
                  </a:path>
                </a:pathLst>
              </a:custGeom>
              <a:solidFill>
                <a:schemeClr val="accent1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2574297" y="2261014"/>
                <a:ext cx="415618" cy="355316"/>
              </a:xfrm>
              <a:custGeom>
                <a:avLst/>
                <a:gdLst>
                  <a:gd name="T0" fmla="*/ 0 w 224"/>
                  <a:gd name="T1" fmla="*/ 188 h 191"/>
                  <a:gd name="T2" fmla="*/ 33 w 224"/>
                  <a:gd name="T3" fmla="*/ 191 h 191"/>
                  <a:gd name="T4" fmla="*/ 224 w 224"/>
                  <a:gd name="T5" fmla="*/ 0 h 191"/>
                  <a:gd name="T6" fmla="*/ 0 w 224"/>
                  <a:gd name="T7" fmla="*/ 1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191">
                    <a:moveTo>
                      <a:pt x="0" y="188"/>
                    </a:moveTo>
                    <a:cubicBezTo>
                      <a:pt x="11" y="190"/>
                      <a:pt x="22" y="191"/>
                      <a:pt x="33" y="191"/>
                    </a:cubicBezTo>
                    <a:cubicBezTo>
                      <a:pt x="138" y="191"/>
                      <a:pt x="224" y="106"/>
                      <a:pt x="224" y="0"/>
                    </a:cubicBezTo>
                    <a:cubicBezTo>
                      <a:pt x="114" y="5"/>
                      <a:pt x="23" y="84"/>
                      <a:pt x="0" y="188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2840364" y="3083913"/>
                <a:ext cx="420165" cy="581208"/>
              </a:xfrm>
              <a:custGeom>
                <a:avLst/>
                <a:gdLst>
                  <a:gd name="T0" fmla="*/ 224 w 224"/>
                  <a:gd name="T1" fmla="*/ 0 h 310"/>
                  <a:gd name="T2" fmla="*/ 0 w 224"/>
                  <a:gd name="T3" fmla="*/ 240 h 310"/>
                  <a:gd name="T4" fmla="*/ 11 w 224"/>
                  <a:gd name="T5" fmla="*/ 310 h 310"/>
                  <a:gd name="T6" fmla="*/ 224 w 224"/>
                  <a:gd name="T7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310">
                    <a:moveTo>
                      <a:pt x="224" y="0"/>
                    </a:moveTo>
                    <a:cubicBezTo>
                      <a:pt x="99" y="9"/>
                      <a:pt x="0" y="113"/>
                      <a:pt x="0" y="240"/>
                    </a:cubicBezTo>
                    <a:cubicBezTo>
                      <a:pt x="0" y="265"/>
                      <a:pt x="4" y="288"/>
                      <a:pt x="11" y="310"/>
                    </a:cubicBezTo>
                    <a:cubicBezTo>
                      <a:pt x="112" y="233"/>
                      <a:pt x="187" y="125"/>
                      <a:pt x="224" y="0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1104792" y="3017103"/>
                <a:ext cx="615077" cy="753306"/>
              </a:xfrm>
              <a:custGeom>
                <a:avLst/>
                <a:gdLst>
                  <a:gd name="T0" fmla="*/ 22 w 331"/>
                  <a:gd name="T1" fmla="*/ 0 h 405"/>
                  <a:gd name="T2" fmla="*/ 0 w 331"/>
                  <a:gd name="T3" fmla="*/ 0 h 405"/>
                  <a:gd name="T4" fmla="*/ 316 w 331"/>
                  <a:gd name="T5" fmla="*/ 405 h 405"/>
                  <a:gd name="T6" fmla="*/ 331 w 331"/>
                  <a:gd name="T7" fmla="*/ 309 h 405"/>
                  <a:gd name="T8" fmla="*/ 22 w 331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405">
                    <a:moveTo>
                      <a:pt x="22" y="0"/>
                    </a:moveTo>
                    <a:cubicBezTo>
                      <a:pt x="14" y="0"/>
                      <a:pt x="7" y="0"/>
                      <a:pt x="0" y="0"/>
                    </a:cubicBezTo>
                    <a:cubicBezTo>
                      <a:pt x="40" y="178"/>
                      <a:pt x="158" y="325"/>
                      <a:pt x="316" y="405"/>
                    </a:cubicBezTo>
                    <a:cubicBezTo>
                      <a:pt x="326" y="375"/>
                      <a:pt x="331" y="343"/>
                      <a:pt x="331" y="309"/>
                    </a:cubicBezTo>
                    <a:cubicBezTo>
                      <a:pt x="331" y="138"/>
                      <a:pt x="193" y="0"/>
                      <a:pt x="22" y="0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1406301" y="2974428"/>
                <a:ext cx="1229226" cy="912874"/>
              </a:xfrm>
              <a:custGeom>
                <a:avLst/>
                <a:gdLst>
                  <a:gd name="T0" fmla="*/ 331 w 662"/>
                  <a:gd name="T1" fmla="*/ 0 h 491"/>
                  <a:gd name="T2" fmla="*/ 0 w 662"/>
                  <a:gd name="T3" fmla="*/ 317 h 491"/>
                  <a:gd name="T4" fmla="*/ 422 w 662"/>
                  <a:gd name="T5" fmla="*/ 491 h 491"/>
                  <a:gd name="T6" fmla="*/ 639 w 662"/>
                  <a:gd name="T7" fmla="*/ 451 h 491"/>
                  <a:gd name="T8" fmla="*/ 662 w 662"/>
                  <a:gd name="T9" fmla="*/ 331 h 491"/>
                  <a:gd name="T10" fmla="*/ 331 w 662"/>
                  <a:gd name="T1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2" h="491">
                    <a:moveTo>
                      <a:pt x="331" y="0"/>
                    </a:moveTo>
                    <a:cubicBezTo>
                      <a:pt x="153" y="0"/>
                      <a:pt x="7" y="141"/>
                      <a:pt x="0" y="317"/>
                    </a:cubicBezTo>
                    <a:cubicBezTo>
                      <a:pt x="108" y="425"/>
                      <a:pt x="258" y="491"/>
                      <a:pt x="422" y="491"/>
                    </a:cubicBezTo>
                    <a:cubicBezTo>
                      <a:pt x="499" y="491"/>
                      <a:pt x="572" y="477"/>
                      <a:pt x="639" y="451"/>
                    </a:cubicBezTo>
                    <a:cubicBezTo>
                      <a:pt x="654" y="414"/>
                      <a:pt x="662" y="373"/>
                      <a:pt x="662" y="331"/>
                    </a:cubicBezTo>
                    <a:cubicBezTo>
                      <a:pt x="662" y="148"/>
                      <a:pt x="514" y="0"/>
                      <a:pt x="331" y="0"/>
                    </a:cubicBezTo>
                    <a:close/>
                  </a:path>
                </a:pathLst>
              </a:custGeom>
              <a:solidFill>
                <a:schemeClr val="accent6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2335874" y="2933609"/>
                <a:ext cx="874838" cy="872054"/>
              </a:xfrm>
              <a:custGeom>
                <a:avLst/>
                <a:gdLst>
                  <a:gd name="T0" fmla="*/ 471 w 471"/>
                  <a:gd name="T1" fmla="*/ 153 h 469"/>
                  <a:gd name="T2" fmla="*/ 244 w 471"/>
                  <a:gd name="T3" fmla="*/ 0 h 469"/>
                  <a:gd name="T4" fmla="*/ 0 w 471"/>
                  <a:gd name="T5" fmla="*/ 244 h 469"/>
                  <a:gd name="T6" fmla="*/ 149 w 471"/>
                  <a:gd name="T7" fmla="*/ 469 h 469"/>
                  <a:gd name="T8" fmla="*/ 471 w 471"/>
                  <a:gd name="T9" fmla="*/ 15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469">
                    <a:moveTo>
                      <a:pt x="471" y="153"/>
                    </a:moveTo>
                    <a:cubicBezTo>
                      <a:pt x="435" y="63"/>
                      <a:pt x="347" y="0"/>
                      <a:pt x="244" y="0"/>
                    </a:cubicBezTo>
                    <a:cubicBezTo>
                      <a:pt x="109" y="0"/>
                      <a:pt x="0" y="109"/>
                      <a:pt x="0" y="244"/>
                    </a:cubicBezTo>
                    <a:cubicBezTo>
                      <a:pt x="0" y="345"/>
                      <a:pt x="61" y="432"/>
                      <a:pt x="149" y="469"/>
                    </a:cubicBezTo>
                    <a:cubicBezTo>
                      <a:pt x="293" y="410"/>
                      <a:pt x="409" y="296"/>
                      <a:pt x="471" y="153"/>
                    </a:cubicBezTo>
                    <a:close/>
                  </a:path>
                </a:pathLst>
              </a:cu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Oval 30"/>
              <p:cNvSpPr>
                <a:spLocks noChangeArrowheads="1"/>
              </p:cNvSpPr>
              <p:nvPr/>
            </p:nvSpPr>
            <p:spPr bwMode="auto">
              <a:xfrm>
                <a:off x="2540899" y="1675625"/>
                <a:ext cx="493546" cy="496329"/>
              </a:xfrm>
              <a:prstGeom prst="ellipse">
                <a:avLst/>
              </a:prstGeom>
              <a:solidFill>
                <a:schemeClr val="accent2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Oval 11"/>
              <p:cNvSpPr>
                <a:spLocks noChangeArrowheads="1"/>
              </p:cNvSpPr>
              <p:nvPr/>
            </p:nvSpPr>
            <p:spPr bwMode="auto">
              <a:xfrm>
                <a:off x="1833627" y="2696302"/>
                <a:ext cx="557332" cy="556080"/>
              </a:xfrm>
              <a:prstGeom prst="ellipse">
                <a:avLst/>
              </a:prstGeom>
              <a:solidFill>
                <a:schemeClr val="accent4">
                  <a:alpha val="7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Oval 11"/>
              <p:cNvSpPr>
                <a:spLocks noChangeArrowheads="1"/>
              </p:cNvSpPr>
              <p:nvPr/>
            </p:nvSpPr>
            <p:spPr bwMode="auto">
              <a:xfrm>
                <a:off x="2226489" y="2491874"/>
                <a:ext cx="249471" cy="248912"/>
              </a:xfrm>
              <a:prstGeom prst="ellipse">
                <a:avLst/>
              </a:prstGeom>
              <a:solidFill>
                <a:srgbClr val="00A0E9">
                  <a:alpha val="70000"/>
                </a:srgb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" name="椭圆 4"/>
            <p:cNvSpPr/>
            <p:nvPr/>
          </p:nvSpPr>
          <p:spPr>
            <a:xfrm>
              <a:off x="4251572" y="2232063"/>
              <a:ext cx="553478" cy="553476"/>
            </a:xfrm>
            <a:prstGeom prst="ellipse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accent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03</a:t>
              </a:r>
              <a:endParaRPr lang="zh-CN" altLang="en-US" sz="1400" dirty="0">
                <a:solidFill>
                  <a:schemeClr val="accent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357290" y="1213634"/>
            <a:ext cx="735811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（三</a:t>
            </a:r>
            <a:r>
              <a:rPr lang="zh-CN" altLang="en-US" sz="1600" b="1" dirty="0" smtClean="0">
                <a:latin typeface="Calibri" pitchFamily="34" charset="0"/>
                <a:ea typeface="仿宋_GB2312" pitchFamily="49" charset="-122"/>
                <a:cs typeface="仿宋_GB2312" pitchFamily="49" charset="-122"/>
              </a:rPr>
              <a:t>）纱线抗滑移性能：杭产品在高品质产品比例中有优势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1500166" y="427816"/>
            <a:ext cx="2593106" cy="82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比对结果</a:t>
            </a:r>
            <a:endParaRPr lang="zh-CN" altLang="en-US" sz="3600" b="1" spc="100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ULTRA_SCORM_COURSE_ID" val="F794246F-A95D-4489-AA10-5871F5D53A1C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GFk6k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YWTqSLORUx7mAwAA3BAAACcAAAB1bml2ZXJzYWwvZmxhc2hfcHVibGlzaGluZ19zZXR0aW5ncy54bWzVWO9u2kgQ/85TrHzqx2LSJpcUGaIoAQWVQAqOrtXpFC3eAe9lvet611D66Z7mHqxPcrNeIFBIa9rjlBOKwLMzv/k/401w/ikRZAqZ5ko2vKNqzSMgI8W4nDS8u7D98swj2lDJqFASGp5UHjlvVoI0Hwmu4yEYg6yaIIzU9dQ0vNiYtO77s9msynWa2VMlcoP4uhqpxE8z0CANZH4q6By/zDwF7S0QSgDgX6LkQqxZqRASOKQbxXIBhDO0XHLrFBVtQXXs+Y5tRKOHSaZyyS6VUBnJJqOG98vZhf0seRzUFU9A2pjoJhIt2dQpY9xaQcWQfwYSA5/EaO7psUdmnJm44b2uvbIwyO5vwxTgzndqYS4VBkGaBX4ChjJqqHt0Cg18MnpJcCQ2lzThUYgnxAag4V2F98Nu56p13+uHreH9dXjTdTbsIRS23od7CIWdsNvah78s/PWH29ag2+m9vQ/7/W7YuX2UwohuBCTwNyMWYGRVnkWwClhg4jwZScoFFulXYdRgsMwFzSYQqjbHLI6p0OCRP1OYvMup4GaO3VDDbngASC90CpEZ2LQ1PJPl4D3COUA0DHO5qomTN6uaOD3bcN132h/d2mllQI2hUYzFg7TCtMBfJy3ZxkpuuGafyUgJtnIIkhGwHk1grSeGD1y2kfPII2NMgkBXLzJOhUe4QdejlbDOR9pwU/Ree52TIBYOCSA3w61QRDHN9EbEV1G3hR81f+8pA/oPFwpHeor1N5ULRuYqJ4I/ADGKYJrzBH/FQNabiYwzlRRU7HdDtOBo3JTDDNh5GUUfUEWSoyQOl1SAcRo+5vwzGcFYZYgLdIqjCOlcO/zqXsAp1foRlC5tfOFapNO7ar1/YR2kbEpltCc41gYkqTkIPp0TqcxSDsMR0VxDkRTGWXFWxrfqj6dB8yQXLs3/djLWoA+YksNo2Scx37WgtNqYTotGtM1VQGMLckyJw8SDCCcLlzmUBYyoJEqKOaERTm9t23rKVa6R4hrYQesft9DJEy6LpwlOQdSYMchKQdaOXr0+Pvn19OxNvep/+evvl98UWuy1W0GtOrfYLp9cnOWkvlqf3xH6xhLdkm2rLLGFyraU7n4xWCyw7REf+Hb17N5ExcJ8joto2LoYXF6TQWt41w2H9TLF0FPYdyaKsZzG9j2yjEz/LsR0tErB26iXqvNybL1+KQPfluEauM17u7Z1S5mAk3riJg/OasETjuX2v+i7p1rg51v2P2m7n3oBdD17oLYDmkUxZvRgVfDsx9ohw/ucIuaeVle2jTta4O+8DduThEueYBzt3l5doZsnxzW89e08qlQQbfM/Es3KP1BLAwQUAAIACABhZOpIFvREU74CAABVCgAAIQAAAHVuaXZlcnNhbC9mbGFzaF9za2luX3NldHRpbmdzLnhtbJVWbW/aMBD+vl+B2HfSvdJJKVJLmVSJrdVa9buTHImFY0f2hY5/P1/iNDYkwDhVwnfP4zvfG43NlsvFh8kkTpVQ+hkQucwNaTrdhGc306RGVHKWKokgcSaVLpmYLj7+bD5x1CDPsdQO9KWcDUuhdzNvPpdQnI9vc5IxQqrKisn9WuVqlrB0m2tVy+xsaMW+Ai243Frk1Y/5cjXqQHCDDwhlENPqmuQySqXBGKCQvq9IzrIES0B0nq6az4Wc3tXp1x/QdtxwbGi3n0jGaBXLIUzy9S3JOF7a28OqzElOExD+ooV++UwyChVsDzq8/P4ryShDVXX1Pz1SaZVTQkPO6SK+c4RimR0/iuqK5CyBHkSOzlbBpad5670Hcl/9uY9pXLUST5TXg4VARU8ELFDXEEfdqbWZQr091mjnAxYbJowF+Koe9GSDfmK16a4JdT3uD7xxmfl3OU0PeVWiLmHZBuwjQ0NPWC7vmmXhuX5XeRFq2Dmld6en7aG/bWKPoZ62hz4LnsGjFPtj/KGpJXVlvmOuoKcrYK0gmT1mztqdOit5WtPwGu/5TtFhSpXBwlA4L7wEqlwcNbo2pOgopliyHc8ZciV/ES7ZPyNUJo4O9K7ZhlsrRo4ChjquCdHuaT9iOob96FIZNmT7s9A/rT1P0G7xmylDZGlR2p8lM504nh0T62QaDTNoT1o46Ae5URdySqa3oF+UEr6XJtoxilQIF4NVO1xj8DjychBHw0mO3SVD2Zd1mYBe2aJx6Jom1LW4gueFsH/4yuENss7oyjJibalY2Psk4+9N6SlcCwDTadE1QHtoLWUtkAvYgXBWT9G8eOxpsbENPtZut7iGDfrj6TQHHekBvJZ0m6JvlYMV4hkGCK82rmFGazm/hpElpnlZMPbdFu6nKNjL3TKj3gv2WKNwvRTcbO3HKbRK+nfyH1BLAwQUAAIACABhZOpIhFv6tL0DAADtDwAAJgAAAHVuaXZlcnNhbC9odG1sX3B1Ymxpc2hpbmdfc2V0dGluZ3MueG1s1Vfvbts2EP/upyA09GOtpH+W1JAdBImCGHXtzFawFsMQ0OLZ4kKRGknZdT/tafZgfZIeRduJ6ySVu6TbYASOjne/u/vdHc+Kjj7mgsxAG65kO9hv7gUEZKoYl9N2cJmcPT8MiLFUMiqUhHYgVUCOOo2oKMeCm2wE1qKqIQgjTauw7SCztmiF4Xw+b3JTaHeqRGkR3zRTlYeFBgPSgg4LQRf4ZRcFmGCJUAMA/3Ill2adRoOQyCO9U6wUQDjDyCV3SVFxbnMRhF5rTNPrqValZCdKKE30dNwOfjo8dp+Vjkc65TlIR4npoNCJbYsyxl0QVIz4JyAZ8GmG0R68CsicM5u1g5d7LxwMqofbMBW4T506mBOFHEi7xM/BUkYt9Y/eoYWP1qwEXsQWkuY8TfCEuPzbwWlyNep1T+Or/iCJR1fnybuej2EHoyR+n+xglHSTXryLfl348w8X8bDX7b+9SgaDXtK9uLFCRjcIicJNxiJkVpU6hTVhkc3KfCwpF9ijX9FowGKXC6qnkKgzjlWcUGEgIH8UMP2lpILbBQ7DHg7DNUBxbApI7dCVrR1YXUJwA+cBMTCs5bonXr9Z98TB4Ubqofd+k9adUUbUWppm2Dwoq0KLwtuildpEyY3U3DMZK8HWCU2QZYG5HGtORUC4xdzS9al1DNgzLpB/Z7vfnEi7lVyaUW02OFzz6Fo57fzWVxbM7z45L7pP9VdVCkYWqiSCXwOximDhyhz/y4DcHg8y0SqvpIIaS4zgDMiMwxzYUR1HH9BFXqIl3haFAOs9/FnyT2QME6URF+gM7xaUc+PxmzsBF9SYG1C6ivGZb/pu/zR+/8wlSNmMynRHcKw25IV9Eny6IFLZlR3SkdLSQFUUxll1Vie35veXwfC8FL7Mj12MW9BPWJKn8bJLYb4ZQW23GZ1Vg+iGq4LGEeRYEo+JByneDFyWUBcwpZIoKRaEpngfGzfWM65KgxI/wB7afH+E3p5wWT1NcdWjR81A14Lc23/x8tXrnw8O37Sa4ee//n7+oNFyU10I6tz5VXVy7yqsZ/XVQvyG0QNrccv2TOncNSrbcnr3ql+upO0rPgrdQrh7t1Qr8MesllF8PDw5J8N4dNlLRq065e0rnCSbZtggE/dbr47N4DJBguNa8I7HWp1bT60/qBXg2zpaQ79LL27t0Voh4N079XcJ3r6C5xwb6H8xSfc19T8fwh8ySA//SPNj9liDBFSnGdboyer67189j0rYf4kD/7R+9dl414nCO98qGyjffEXvNL4AUEsDBBQAAgAIAGFk6kjjgzzrngEAACEGAAAfAAAAdW5pdmVyc2FsL2h0bWxfc2tpbl9zZXR0aW5ncy5qc42Uy27CMBBF93xF5G4rRJ+h3aFCJSQWldpd1YUThhDh2JbtpKSIf2/s8IgfofVs4quTO+OxPLtB1CyUoug52plvs3+z90YDrSlRwrWtkx690DqSJF/CR14AySkgB6mOv57k/ZlojVeYyI4zosY1qd8VcNnxQyxEc782JEKgDIlV4O/vELgNgD8ncNA5WHuoTqeTUilGhymjCqgaUiYKbBh09WpW94wOzCoQf6ArnIJlGpvVR54dH2IdXS5lBce0XrCMDROcbjLBSrrsy7+uOYjmzjctMHqKX2aWHcmlmiso3MSzsY5+kguQEg55H2c6gjDBCZCO78isC6hl7B/Ioatc5upIT250dGmOM/C6NJ7osDHaeHndjHX4nIKtaom7Wx0WQXANwrOa3uuwQMZL/o8L5IJluiMe6vf8hBKGlznNDqlHOoKcLlbb9nXvfFBT/hRZT4g5T2gdepJF4EnSgCYDmrLG0jGtdNIuQmn7Z5YrskBifnEKWdUod47o/WeEsFI4XRfNeGimo245yOYbxJyumoxfbqlOAZUztAb7X1BLAwQUAAIACABhZOpI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BhZOpIsuC9bWQAAABlAAAAHAAAAHVuaXZlcnNhbC9sb2NhbF9zZXR0aW5ncy54bWyzsa/IzVEoSy0qzszPs1Uy1DNQUkjNS85PycxLt1UKDXHTtVBSKC5JzEtJzMnPS7VVystXUrC347LJyU9OzAlOLSkBKixWKMhJrEwtCknNBTJKUv0Sc4Eqn61Y+GzufiV9Oy4AUEsDBBQAAgAIAPeSU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GFk6kiIplZk2QgAAOk9AAApAAAAdW5pdmVyc2FsL3NraW5fY3VzdG9taXphdGlvbl9zZXR0aW5ncy54bWztW81u48gRvucpGgoW2AUC64f6c6BRQJEtmxiZ0oq0PZMgECixbREm2QrZ0owWOuRFcsglyFvkXXLY50h1k7RIWZJJexaLYGmOB8Pq+qqqu366m4XphU+Or6xDRj3nJ4s51DcIY47/GPZ/h1BvQV0aTAISEhZW95R7x7fpF81/oJwG1JBZvm0FtsJHw34NDcUP6nbkrtqFt+ag2UCdJm7gLlJxS4GxS0m9lBQYUxt1pVc9EBHJDciC+Oy41F41M/oSoPkhCZjm2+RrX8pyp4eyM7gKLNsBvrDfbvJnl2jdqU3+oGa91WnhXUOWJKmNlJZaV2u7TueyI9cRrjVbNWk36DakhoTqrVb9sr2rdxotCd6Gl22Q0sSXbdTsNJsNddfADUAjWR6oDWXXkS7rdRm04e6lshsOB51aDdXrdamp7lptaTioIeCWQIYsdfkCSqo0kNo7eSDXuxIaKsPBsLnDKm4rLdRt4HattmsOBlKttl/c/ezSy7Wn5p5OspyvCDzqgqOjPLaqR4Krt1gHATCbxFu5FiPItzzyofLzv//58z/+U4ljUsRvwpGYkqVGRCBzfD+C96riJRkR2tPhn6Yjx/5Qma8Zo/7FgvoMTLrwaeBZbqX/+yhCYvvzIOmGBEVwD9aC7NV1xE9eWKwLohaec6AF9VaWvx3RR3oxtxZPjwFd+3YuM5fbFQlcx38C7tplR8FnFblOyDRGvIx9uMuf/LAVVKWQcPPamD+5kK41J26isSZ+CuD2Kl9fkQPoxgkdJqBynT/noCvrkWQd0JX5cx7jg5as1zr8eR3EyFcG7BJP8sZZdtfakiCrJCqKZ1F0tV4VjadVQB/5Ymdxrzv6GedSqDH+I7ewxp9cID5BrjCXl+JlE/NXDxjj18Na0vNACzg3XVxikhA5GcyU8c1E1j/PRuOr8WygXVX6SpSViKfl941292u91f6hV41xOSUZN/JolJWFhLBWLZ8s3ZyORzMQiEczHX8yK33+d2Ho+NYcaTqu9ON/FBYwmeK7Sp//nQd6O51i3ZwZI03FM82Y6WNTrMsIm1it9D/TNVpaG4IYRRuHfEFsSRCUZycgKHQdWwzwku34a5JDnzq+kTV9NsWGOdUUUxvrlb5Bg2D7ByHZWrMlBM/SCpHthNbcJbZQCyEixnl5Ae3iFIbgD1s6wEk9y/Ev8mifyveafjUzx+ORMcO6mlAqfezbSA0srqm4oKls4CnICCzYrd8Gn4noExKQ7LqFhVxrV9cj+DW5IdfO49KFX/YGayYYXDIhfg4gBA6eQtQZxv14qvI1BIXIQisrDL/QwM4ETdp1OWRrujKG0FTMlHyTi0lkg+MdfwGhQxYsh7wbbBjyFZ4Nxp8gxiE3xwVB44+Qkh8Lgj5jA3IIGzlgunynXck8I3gaJgmS5ODC4vHubpG1WACOr+bGoesQKHyFIU1ENoYXhTUZ+MdbcKQmj05keyQYFlu8PTobAqYENmxzOXRBGVKwyqPrx1vtz7OhrI2wOoNwU8f3M1NUSa7Us7bIpwxZ9sbyFwTNycJaQyZsYcx2bDHGPS9M+Nva+QlZLK4/38WlS1fxp+/eYFKm4B2xDI7IoAyOKSv2mna+bPEM3mgIj/WTVuRZgDebYChYl6fa+Nu4KHS8tRtV6W/hqGfjijrrVTvev1753fYLGGNEJXigQUUbOLQQCMNOzLcc2DzdQkBNH4K6SVTPoeDze2ghAfo4lqFT9A4xd7ByGUPuYEWLibjHA0Mz4bB1T+b89pEDLHI18tpxf/M7okvgGv6cqnPyQOG85BJrEx1kYO8S7s/j5dRRKbO1mJo5AsN1kPkYBRVIdR2P36Hyib29wclSRLtBZj73dO3aIrtd50nsCLDOa4+8PIc9BNQTVNcKk7iONqU/vdOQaIrTSO+k2AHiOUFz+yqVn+/ymIHlqXI9U2RdwfxGwfPZzY+D7OBrMjKN2UgecAmQJp7FFkvYhR/4PS+/rOhGoOKhDPLiyRvEChbL//79X/nFHNgTUVFM/WNROZD8vGriZ3l/0Skj4V9zyDHlQRYqXnIC4wtVAs1/vzI1CNBvcmWxom3Jox7/xJVLNaRA7EbZNGXl+gayxBBJQdcBnAULCrmRpx+h8ImzfqV/YwVPUDhNSt2igsTK89hkhW3YX3HXzHV8UhD+7p2IT97UJjNZVcXdH3LUdRZP0fZrwwUm/syHXPpYRJ5yLetQnQ9EEtthxWWKzS2pWlASovd9Qdgc3eueCfsPKq4FNZxlvs/4LKDuhH/ZevkpFxj4hzgI4z4L+JU+eUtzhEv6JfZd/8FyQ2BLkw5ZJ2DDhB8WY5FZ2iH3lOeOnZYbUw4Z76gL+4ISTSfNnx04hCnKQHz6TRnzTHphOVyz4qGU/BT1EKCTr+wlIEU9BBh8VxnDze4l6nAoDU0+yA2sIE3P4z3gIb6oUzFP8pbl4RaM+IfZMLVQMSHL6VGb9MXuaDoeiROa09IGV09Y3POfDzA3HDPfGoysQt53yND38Vs9H8A95jCXnI5uMQ3IwfSs+OuxDIidcSwFovbB4VJEVMS2K/KhAhcRa7HklT6soFjGhwpXGzVlTuFWST3j5awQ0hPlXFTzFE7M4jzQ51W8GIRGyX4e1Ku+WKde9ZyDerHY0/7z196cBBhCwCFJaGZpae5l8iXsThxIE5bYsSdG0wLYEmT7cEVKdKUImbASp6okqKKX9DgcLZnjkg1xY54UIbU256ffCyHJzoe2zEbkgaXLSEw5mgMpthdJEFe6fSgelMDUwEmYuJEdxUUjxbYdZs1DMfsjpSrZe/ZZfWQ3Soo0j/ZMfabswO3VI7qA99Ty96rpbRZK1JHGao5uK/p+QVfbH8qma9l0LZuuZdO1bLqWTdey6Vo2Xcuma9l0LZuuZdO1bLqWTdey6Vo2Xcuma9l0LZuuZdO1bLqWTddft+m6F52z55pSkKfpmjI9V891z1+g5boH/VY7ruKyWbZcf9WW6+uqfnsd1xhUtlx/4ZbrmaT7f+65HtIACvJO/m/u/wFQSwMEFAACAAgAYmTqSO+PBMGnGAAAi0MAABcAAAB1bml2ZXJzYWwvdW5pdmVyc2FsLnBuZ+18C1RT19YuHnvE66lwentaqwbSXttaHy0ipohAose2VKtSq5Aihl0P1agIUcIz5EFrb+0DiFURBSX1WqQlkC1FEnkk0VKJEGJUDBsIEG1IImxCTEIeOzvJ/hM89XnOuOfef/xj/P+9MAYjydrrm48155pz7qzM/fWHm+Jmz5o3KyAgYPa699/5KCDgj0BAwHTazBm+kc6vaw75XqbRP4r7a4DgGm7E9+EZ6pqNawIC6rl/cu/4o+/zf9v/fhI9ICCozf8/TUb78dOAgLUvr3tnzda8FOMghX/OkSAzS14HCsNW3/368xfN7+g3vBq6Z/cL8Npv3nyj/t03Sl5cfGzrrc9/+v4vZ19g7r4SuvuNvzbuCe7v39b9l43PV2zrEzRGYHmK0kaovGlh7i59MwlwLiuwSxxtKxqgy2BuztCBxhEVGRC7RslShq0qjDXSbyBh+QH+v4zzwlsDCXRg0N7udNEwO00XPd0/vp+WSaVQuGCYeOIjZPXk1PH48TpIC6eB4kTi5EBh9/C4q8Sd9Ixq/jT/55UbxwUm5y9zJB9Knnt4fXT25OSYl7RL/K+X5r4ETM6+dsk5a5LTjHby5OyIZZI/+N+c+sz8gu/ldkkY2/wt2SfATVWuxHp6ybrO5MORr9DWZke8PokovKfE3EoyKLb3n+5494hX2jo7f0GN+kb4JJkvfNew1oiG929WyOdvHiwpmST68vs3t2ZHr7qPf3ndFpXx7n1xPn91Y4LobCrTb6+ZR1Yk/G8Bvxy0F9OY2lHEwJMeD6MVILoyEMB++VPYQL4CNgI8qYC7uUMGKhswnLpHS0Y1YAZjexXKvFm19QHtU/0NSmKBTZArhkdPm5gGSoZGwjI8B3LLkeZcKTqYm2JloJABVHPry7gc/UmqALgG0PbGshvZ2ABdOejjNDhxcb0D+eGDn5pDQiYXePXKKlwK/USXmSDr2FlcnzbWCpkJeCmxvS5ZJNDYJ7rjpeZmpn2PtxxUArTFmspE2IFk6xqo5MjYDJakzr2t6gPwAbGLmsyZlAUwlWg9GQ2yxG6WhBh4ayxFBqXDSefRGxGHrjNZXsYWxH5hmzReTR0emli5LvvhGnmElbbmGT0s+CQfNlzUy4MLmBSg24XURca+RTJUvjrJ5NK6cRHh88S2PcKQ+C223ooU3ulUJkV5lcIznZMlvDp3ktSmTGlsiTbNfmtLPEXa+mXv6AE4bejIp5P2WtnhEbbLPZxfF8s1IC+wIsyQdzKMNEsLu5Ia4bg/D/hkogkeWR/CJ0TPRLd/cRGU6cnZSmnb5X22V8XYTvihMo2p6JGdCF04Mv7Qk7Z0vpId22b7emHlxdANVsi3COzoC4Jwgk6u1pCxbdgKSaKF9bMNVXkdfa5VfFlCj+z4W02jOVlFoN+f79yyyGbtO3SLsHWc85c1QvwmekDdl9CY3aiG8NTo27uUsY4BG7wEIfa5PHsxdCnJtJHLr+W+Scn8v/fO/6qA6zaxiWUaVWu8dtUHYeIsmwnzmi5dHnbksLkGB4P8yEQ8ZsaTwVZLp8oXkXIMhCMlW9k0gyOPDeY+5ENBulauk9FcKWBGnGwy3vy5uQi8ufPvjnPwLS0/a+59D7v2vdy5mPLeffIRd5dL1pd9dz8QPfskZOKuY9DEdkzufddREnI0kjm6hdfs8oW+/Ybn6L+TYPDbIZBlTKPlndAZlGfWr1qP2QAs23aDy54Y9Zm/iuQ6S2q2XiXe3wZzs2KvOssXGDSeQQ0leHVUkG7mMak+YiL0vaiPdNAR6fq4N6QyC7oYS+GM03ktMPbxVakBGYOY6mqSZyQaFEc9RiethKTOfLkz/O6OmOl2OeC12JxLQqpsnqzui80h1GrTY7NJuct5SHMYIPUkHYuapfvqmJ10djlPLBo6Lpz+keRNvHSII34zsBrHduDDODweemUOsJRUOXHR1hWh3I7hZ6mpreNyqdZhGSM/IHs3AqBPdAC0eYcyTymm7Sk+gzhxcWSkVnyMlsyl6GSKNYtk1bgEepHizCIODwTwYTxzuS7VklqnLJPG39Ru83okZdI2h2Xlo5Kmc/Qw+wvF5hUaoWduLeK0nZ1lSeKj+OTDbSMM4d6gWgS1eZF6q7W2niDn1leyKmjJYVR47mc3teX3zfkcZPtemyZkP7s6qArp6rZ19RgbPizDfSVcsDnoB7XI8NWFdoiJGbkvXC2zZidEXdejGbyECrwvGH3AXYs4IrGUXFLOJx4eTo1pz3ROOtX+GZTqEjBqXwbvRvM20n9/Wb5mtyevsM4YkUzf3gnpCi+wi9YcT+1mZ3XKNCuW6VDD9ZY344b2HD4SqrMUpLLwCTqHbN5uESZbW/q7y20KAehjHfVZQNCatDf6sa8Kcd9kbui8IZz3gdUXe+v9YtHkIl1qInLAkg1rxwNr3PNEPICBS9aOuloknfUE6SFL+iK8iIU+8K/TqyT66ye1u71vFOLWdzP0o4xdad4YiDCzyrisgqtwAMoeOWBlQT4H+RsZWdpD6BXcyWa1epa1EIdyijrBRtcJtUMuM6Seoz63nkZGcpdLy3qu9o/M+PhRDpcaZvQa7zVwzsE5K/pLTiVJMEZyyfdRVwXUbn2qiGQiJLfdZfDcvWm7O8uguxU6qP7LvgR2lwe2aNOlevdL6GeJjL90SquRXHqHVI7E/uwJ3RA5+/zvu2pVNrN0Yvcx5c2hoPNq6jFaxGSQPrWmzJzAcCdPH9vYlrbr37W7/wmEMVJVJkjJ15VGS49m/WopiJFCLQ9zhMAXtgrIGrc+EuS9EIjb8kS4+k8em3+5xQclDNscjnkOWYq2SAtssNQLk6X3/iQNiNFbCqKk1daCaKms+hGF5wBM82jHQl4r47evFxYe7DSZ3Smmmodhlmiv55amzt6/FBEPPZQgK79nyfYvH59Z892MlecED/LlGf683YWpo49O+Ox1z71gbFkg2UM39DY/IsTe79dFXWPByZrfviciHfHHsYEo4eOUjphtvUVg2U/8BwXA3ZoZ5Z8yY9/WwjufYDIX4CqcjJNPMGiHUiMkKeemyE6RnSI7SbbgsNmWikd7G0fTCzBLGGZ5needqNbkqb3mo8Gsu2t1MO0ID56Od16yySNZEhSxLo0nIsPz8bmoVzrxgTQrHXPFvftIMZcwe0WHk7HPl0N5zl8XCrAh9wjPuwexi5cGdtcRtg2ZDpf/PGqL7LiczaqsIALepHGbsmGfhhp9MYOkWYR3DDwtY/ROpqea46rmg0zdEkg6BP/Y6wlRl5Qhz97QIKc1TaFvQQ3robyTUqVMl/rzKN2QajEiQvdK2IaGZ4mJJKqEjeb3qC3ZiNDWWAuFIRLkACQbYpivzAGJaJ8yhbQLOyDiqtmtoi3/QJMiEJ7LRzfXH02Pk12YoVjKUUC63Sczr3fdsZSSU5q8OCR1ukXHpLC9S/FSD25RoJIwy7C61XNjBmxO8pbzOMU/LErmVDJ30dgSJmar7+EVdDgAU0tIklXHZLKLmF0MliSenY5EQbBFt7c3VvS0nUOHqZKMuCvrhJWvNdeGR8gBOk7R89JJ7c6SUjh160FjStA5WCs48zYgaIfc/SLSt4S4WzZDx+YsTHiBLd2HRfZKWj1M2IbYPkVgBuYx5LdkPVJaq1YfLQJl9pwSUAV3+1J8adQ2AQRSj+u/Lwc1Jcdglt0SN3u4YRMUsQ26nlQMqqEqI696L9qYYGpg5aP1EGx1JMCsoU2UB3nor2TC9Ve1cH1spxZOlLwZpyJcEjia1pUIkK4+3A6rQ+Us147ZDb9kYDFw+FEjug+Q7GGKR5SOHPgp1zXW4QD6vQEvm49GC4eE+IU+7S9ne4icZ9YE1SCZwnbFTk+aJ+1DBT7qsLJcUcY3Z3s+Pmgb68XthSApO2PMFR6IZNfy8C2l3CTleUUZhBoMfLY+jR0Lw3LRTvU0p/HmI4ktYfrG5ZJQ9cEiEFl6y8j9w9V66zlqTo7SuZ0md2iCTkVt0t9t6pTVha+Q3TCaytyMxKgsARhGGrcbpAKZAYZS6e9QuEpuBS81YTa46FC3Oy/qQgbmuFpPAHg0jYQo/dJG7WezaP/I0p8ydWbVU8JUmG3Ls5+y2C6meMPTSz4XCPsHftwOyW9NkZ0iO0X2n5DtNJdqXfV4tN7Ci5b1PHItFhk+qnt/Ou6Dx7+P8GVNWeeZGSuPP14CpzDN7yrZ//Og/Ikq+pzEUgpu96VU/OK4+bfNxzVqJJb4H3EDsMijAjwvBC5M5z/gvWmRrInmq61xtxaSkI5o7Icq6JGLk8tBNk6NTI38iyO+mkjjbI8UVBaMN/Gplfn6/j+Fte43vBnpOKlk6kd/qq5sZjhaNCyj3ajOHbLc6wRRtqTEqLVCFd4BxFBw6ml6oozB5lCAx/EisNmW0t6+sDLvN8b5Lsc6JLOkPrjBvWqc+sYgkXgIKgPYiEvHMjEN0abWibzEh1/B+9PneC5TMc0yUs2TWFugivZ25rl9xNc5g8IQIv3q9rYx79wqhB0pThez0Xr6n1NMDSkp6aT45j1MhbKhsq/lvR6jls4cYg/YzJZ6NRYrBFC7mZv5yN7yVyNrOPq0ksMOy9gNpj6N+BbHfUmCW2rtu4DYcdEi5TcUmvxypMbuPwoonkYAUkClLAYda4BMR7VUXwXIYp9iqheT4nwlXwkTG01TfrdCI5QcZ+YX/wibkTQvUS6rU5bx0orBqNt6OZzW5UgCtGe3P9jr+9ffL9sJsiu4+Q7le3Wdl7OKj0W9r0frzMsDB4yry9dSfSorHB0iMLNVoSw7qLfb0ooUFpbVWtfzUjm3w5E8uAJnWN3s+W4mwk67V9cO+aSw0I0kje8+f+8Tyt4yZ8/+2rG8NVEXsZ7+Q9e0iMAeZj6t+HTa8ECimKihovBeD5EUv62OKw071IPbCEWkQldbWG6XWyX7mBcG8MJMsaMPI1i17/5EuKUdwi2ApN9wwnRaPnaxx0W2Oc7eFRIyBRadOw9xGbnLrl7OQrugdNiBFPXgWGTV/uYw/FGAyr5m1EJQKTZ/WC2qU4qwfnzZI1/u+4s2TwkIA3zlKxGHruwU183bDC1rrlxTrtvfPGPAww3rlaR7ZhYyo+RrIkgyrw3ZoCLUDq2QCJQNQws10nmANTU9UMUccFnHZdBSaQ/hGQPvQLQ9Q9rudtnXGs9+/LgVWjRmQuAVXKjjZ1wkJEczC7vuhB/qOHZ22B73Yu1lgkaIHZgR9aXAoSbSs1GXOw82tI5LvzSafOUrV0rssWvrLNp90h4m5rt52OgzPuyaZ4Vs4Y6DGUFXUK71R/Ljvh06TLpYlfqEwxeB/eT/85HQLCYFu4KxIsUpXPYTFj9mzkYBq3RE5wZR2Fz78LTlNV8yPb1cMrSiNgOgMVnMJzaxI1oyJGGhjI8pykzKAngjqKxk2ftgqLq6ktHJfTXv1yfmB7u6oBHdnJS8Oy4d4aLepLEJcinS2riGh8ctx3xJPWfcbDtJrWxqzoZ7bKA8p0h1lvzEZoj23fQcmK42E1ja+ZqL7JZQ8RNO0SSDDL5YNeqPC+wo/wFfMcjNe8rTG13BaQmgsn7yfMgbnK67W07TlNQzJmqeClcIXtHJ6ytvG7VTRUMTrrE+Kk8cClhPnmdceDq2rcp5nJXCWcOaGpka+Q8b0Tk7D3jaSO6205ybN+H/P84bpwBTgCnAFGAKMAWYAkwBpgBTgCnAFGAKMAWYAkwBpgBTgCnAFGAKMAWYAvy/CtAg13LHu5YcmdBb3tv6YBRw/zYHlGAek+Zk0qsjmFx9OPJ//X6ueSkEcP4yR5DCsqmi6d++SqFovmidrVKc+Bd7GwNuP3v/sDKA+skks4CV0//l9sjL0V5UiqGTVwtFx//9BB/ItGkeIPUYaYCnj+fpUx0iue/wAbQRaGFYOhbio5BsHVQGUNliFW+yRfT29vECpscFSdm2IYdEhIvBJyA2PUTx3O8svXZHIoO4HLdWdwn5UQ62uKwxP8Yzf3seqhEZPW4l5laVSSaqIsVef9cpyIZFbLg/juS6ESk+bc33IgaNU+PdwnPdotDUXnqHLF0jLMW6erQSREEbsgltrgKPgdGt+U70G30DtwBDNRpvFP5WsqcoX5kR6GMfmu2IlRAzlAyKBRZ4Y4L/R1wt3vkZ/mLohRqRabA5G94Iyu+8DfDWAq4zeNcZGHBwtTEWDoqjWDlWHnKSl59aqPiM7ml439+lxdDurzSVSfWoXtujtpjeDSpHhDaLnbVENSlBFldOSmO73S2naBqJJlk3oDzhGMvxr9HmLI02jcCMeauGpPwps7bzuaUcRTif0ZUYlKtadlyZNRCUgtSP67Tm2xaOw3j4pNLVdZkADAUfi7pgIPGZUYFWm3JfsQg+gDh2xD6/StZlbNjKuRfIOY/bX1bhLTnlirIoz6eMh5Zx9DYHsl0Lq81FCD22JcTPfGs79HwdJxZNkd3EmYTT+zfGWG3Go9gGOzaW+UMX4DibJ2mtLC2fPjKPRP91O3cdbFobVIFS6/WmFo4w0hMSZaMPyxFHFmNg3g4RWMAXhyhPkGQNar8/hX5htk2re6WWoU4kNuxHu9rWB7HhvtJTgE2ZUQyiryz3KXFiTyw7Cd/AcK/IGJrIHV5DkomJGS5X6Ds2T16QyuDvn877uAgM3j17h0ottGuhxKAMJKcNVvNdVMcyGTSqXaiFxXxipN+P2/7GZK1Om8kfEg5L17O7UzPzFLzGJE9t/LUlnKxLOfeGvF2Qzx1v/GEPGgGILGYYUMfDhno93CPb1sxD+j0h+deVB0Du/X6h1sbQfmezKUVjf9lnmYPNZWbCIZUt4m+OzOvJ2JmzO0nfHAhFpPSSwzBvo7fh4+lpJRWI8jWZmXAYDH+bQ1mgs7Ms2n1xClyMyNSAXy06J11QzSxxF+STgG/v9xXV7fTJG/Vp3Wb4dZSjK0giZXxCc+W1Zls4sBtydc9LhtSZ97bT5NQKAUTDDiannaBw1d6G5LV7JESO8UuF25AiJp722TdVsMaRIjmeEcD+UOXQWiCOByKHtd77ZT7R0aSkeOy+/TOfpgSXACLWBkm8hI0e+MjWNGmiF7VL9ueoHKmdr9jODaFDjpQCm4psatWPpzBGqiJZraN0/0aOWdpOvj1WY5KRnAdJF60hXtfh5kpVOcuYBrSwNxC12aWgXGQAk4hoNhbOV/rbue+dfwn4rIEvwUNflXv0NK9+PoiJNagYxkcf9u04XQMgMlW0pUtYaPNWVoY/2By64px1imLzXOwP5n8QdJ5PwqykMHwD+cHVfqdfMb5aRAOwQyyh/3f3o6zCSB8PMnL2mRoRTQYZOYX8LQ8A267uIMT1+H/xNervNFAFkpyXW1pNLFOL6yee6ydY9tKOHYkskl6ZT0nnfLGaDehMVkhlIGFIy1CkRujxfPSAVLO1jsaCR6kcOxUM7HH3HY1ErsYRMz0nmPsk8bb6QihBw/UJkYhYAatjUVyfOzhdl9rDKVwin/a2phI7U7eUMw57UxN58/2G3xEuGR+OSNZYKx3HDqa9hq8wbWEtvZ3tswOxJRvFD/YfJwX6Ya8ImE01rgN/fLgR5itJmNvGff7H93quxbt/jd/uMeMxs4rk1ZIsJxD/0TyMD7usyAyokwDjcb7FrKX+LMjcOuh96XNmPvps71INFQ0//sCqULE7eI9OmTfI5SPgKkyhcSsamfmYHfCoALFLB3h1mQPaG+TZJQN1LnYT3udcUVv/rkL+bi3c9qEnX8h2VXNcLmmNJCSRhHTES/bUyqF0vPVOMMc5KuO4ZZqJlaHBqt6rgzWmMnQzi1S59oHvwf6W8/F5CVsIPVUeLXs4jv0DE8eV7N03nKFyyD0/SvDKM64Bf6oI/tac3eZknKyp/64lQRPmOOtixxx6RI1RWdCwX41slIf63scM/T4xFcVfX1Xmxj2yhHj37UA5drvHpx0gCb+lk6MiA2c/HGvKV1IOhnK5v7N3OmWkFHa8pNRC/13pJpPZZsyboY4akDf8NtnjEbwRPZBt8Xf4kn0ZVwoEFcT0e70mzLtx7YJctImHNllQHZvpgQESbLzKPc07+3eF5CwuSJNF9F67k8J7wfGt1Pkt2VSgQTu/azzCVTh+Ir54D5O4dWEA9lXJKGpdMyzr4lJYmybdccSXNumkg0bcuCHpAOAZJYMcOwy6O8FjqbDlOy5z2BWO9DJ5o6mTWb0M9k3PElDPn25bpPxGHk7geNO8cA8Cs/M8xRpnMcwJidbsypssCRYvLAbLfuvmeSdUqAbz8pNFGYOvAWU0/pA/YQa8PPefFQp5Mv/TCCz3H+Rw6vVcKJfp02aJZuZkgbEnM5clw3yrcpz2zGRdsKKpRaJdbBm7jxa9N17XZ3OWe3wpP/73R0lsHK/lR7ZDY345/P3biZLnJy80+p9F4cEEAm/w63hZSFLAOM0/vO7dTe8I/vrJ5/8GUEsDBBQAAgAIAGJk6kgrC8BtSgAAAGsAAAAbAAAAdW5pdmVyc2FsL3VuaXZlcnNhbC5wbmcueG1ss7GvyM1RKEstKs7Mz7NVMtQzULK34+WyKShKLctMLVeoAIoZ6RlAgJJCJSq3PDOlJAMoZGBujBDMSM1MzyixVbIwMIUL6gPNBABQSwECAAAUAAIACABhZOpIDmokTmIEAAAFEQAAHQAAAAAAAAABAAAAAAAAAAAAdW5pdmVyc2FsL2NvbW1vbl9tZXNzYWdlcy5sbmdQSwECAAAUAAIACABhZOpIs5FTHuYDAADcEAAAJwAAAAAAAAABAAAAAACdBAAAdW5pdmVyc2FsL2ZsYXNoX3B1Ymxpc2hpbmdfc2V0dGluZ3MueG1sUEsBAgAAFAACAAgAYWTqSBb0RFO+AgAAVQoAACEAAAAAAAAAAQAAAAAAyAgAAHVuaXZlcnNhbC9mbGFzaF9za2luX3NldHRpbmdzLnhtbFBLAQIAABQAAgAIAGFk6kiEW/q0vQMAAO0PAAAmAAAAAAAAAAEAAAAAAMULAAB1bml2ZXJzYWwvaHRtbF9wdWJsaXNoaW5nX3NldHRpbmdzLnhtbFBLAQIAABQAAgAIAGFk6kjjgzzrngEAACEGAAAfAAAAAAAAAAEAAAAAAMYPAAB1bml2ZXJzYWwvaHRtbF9za2luX3NldHRpbmdzLmpzUEsBAgAAFAACAAgAYWTqSD08L9HBAAAA5QEAABoAAAAAAAAAAQAAAAAAoREAAHVuaXZlcnNhbC9pMThuX3ByZXNldHMueG1sUEsBAgAAFAACAAgAYWTqSLLgvW1kAAAAZQAAABwAAAAAAAAAAQAAAAAAmhIAAHVuaXZlcnNhbC9sb2NhbF9zZXR0aW5ncy54bWxQSwECAAAUAAIACAD3klNHI7RO+/sCAACwCAAAFAAAAAAAAAABAAAAAAA4EwAAdW5pdmVyc2FsL3BsYXllci54bWxQSwECAAAUAAIACABhZOpIiKZWZNkIAADpPQAAKQAAAAAAAAABAAAAAABlFgAAdW5pdmVyc2FsL3NraW5fY3VzdG9taXphdGlvbl9zZXR0aW5ncy54bWxQSwECAAAUAAIACABiZOpI748EwacYAACLQwAAFwAAAAAAAAAAAAAAAACFHwAAdW5pdmVyc2FsL3VuaXZlcnNhbC5wbmdQSwECAAAUAAIACABiZOpIKwvAbUoAAABrAAAAGwAAAAAAAAABAAAAAABhOAAAdW5pdmVyc2FsL3VuaXZlcnNhbC5wbmcueG1sUEsFBgAAAAALAAsASQMAAOQ4AAAAAA=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绿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900"/>
      </a:accent1>
      <a:accent2>
        <a:srgbClr val="7BC043"/>
      </a:accent2>
      <a:accent3>
        <a:srgbClr val="009900"/>
      </a:accent3>
      <a:accent4>
        <a:srgbClr val="7BC043"/>
      </a:accent4>
      <a:accent5>
        <a:srgbClr val="009900"/>
      </a:accent5>
      <a:accent6>
        <a:srgbClr val="7BC043"/>
      </a:accent6>
      <a:hlink>
        <a:srgbClr val="0563C1"/>
      </a:hlink>
      <a:folHlink>
        <a:srgbClr val="954F72"/>
      </a:folHlink>
    </a:clrScheme>
    <a:fontScheme name="模板">
      <a:majorFont>
        <a:latin typeface="华文细黑"/>
        <a:ea typeface="华文细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892</Words>
  <Application>Microsoft Office PowerPoint</Application>
  <PresentationFormat>自定义</PresentationFormat>
  <Paragraphs>70</Paragraphs>
  <Slides>11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第一PPT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绿色简洁扁平化</dc:title>
  <dc:creator>第一PPT</dc:creator>
  <cp:keywords>www.1ppt.com</cp:keywords>
  <dc:description>www.1ppt.com</dc:description>
  <cp:lastModifiedBy>顾虎</cp:lastModifiedBy>
  <cp:revision>83</cp:revision>
  <dcterms:created xsi:type="dcterms:W3CDTF">2015-11-13T02:17:51Z</dcterms:created>
  <dcterms:modified xsi:type="dcterms:W3CDTF">2019-12-16T03:16:16Z</dcterms:modified>
</cp:coreProperties>
</file>