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2" r:id="rId3"/>
    <p:sldId id="257" r:id="rId4"/>
    <p:sldId id="259" r:id="rId5"/>
    <p:sldId id="263" r:id="rId6"/>
    <p:sldId id="266" r:id="rId7"/>
    <p:sldId id="260" r:id="rId8"/>
    <p:sldId id="258" r:id="rId9"/>
    <p:sldId id="264" r:id="rId10"/>
    <p:sldId id="261" r:id="rId11"/>
    <p:sldId id="265" r:id="rId12"/>
  </p:sldIdLst>
  <p:sldSz cx="12190413" cy="6859588"/>
  <p:notesSz cx="6858000" cy="9144000"/>
  <p:defaultText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E2C3"/>
    <a:srgbClr val="82B2E6"/>
    <a:srgbClr val="B1F7F9"/>
    <a:srgbClr val="B9DEFD"/>
    <a:srgbClr val="DDECFF"/>
    <a:srgbClr val="CDDDF7"/>
    <a:srgbClr val="D9959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5655" autoAdjust="0"/>
  </p:normalViewPr>
  <p:slideViewPr>
    <p:cSldViewPr>
      <p:cViewPr varScale="1">
        <p:scale>
          <a:sx n="85" d="100"/>
          <a:sy n="85" d="100"/>
        </p:scale>
        <p:origin x="-1518" y="-90"/>
      </p:cViewPr>
      <p:guideLst>
        <p:guide orient="horz" pos="2161"/>
        <p:guide pos="384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___2.xlsx"/></Relationships>
</file>

<file path=ppt/charts/chart1.xml><?xml version="1.0" encoding="utf-8"?>
<c:chartSpace xmlns:c="http://schemas.openxmlformats.org/drawingml/2006/chart" xmlns:a="http://schemas.openxmlformats.org/drawingml/2006/main" xmlns:r="http://schemas.openxmlformats.org/officeDocument/2006/relationships">
  <c:lang val="zh-CN"/>
  <c:chart>
    <c:plotArea>
      <c:layout>
        <c:manualLayout>
          <c:layoutTarget val="inner"/>
          <c:xMode val="edge"/>
          <c:yMode val="edge"/>
          <c:x val="0.1307109566701094"/>
          <c:y val="3.7613266188188416E-2"/>
          <c:w val="0.88241321274348961"/>
          <c:h val="0.9250489252322045"/>
        </c:manualLayout>
      </c:layout>
      <c:lineChart>
        <c:grouping val="standard"/>
        <c:ser>
          <c:idx val="0"/>
          <c:order val="0"/>
          <c:tx>
            <c:strRef>
              <c:f>Sheet1!$B$1</c:f>
              <c:strCache>
                <c:ptCount val="1"/>
                <c:pt idx="0">
                  <c:v>系列 1</c:v>
                </c:pt>
              </c:strCache>
            </c:strRef>
          </c:tx>
          <c:spPr>
            <a:ln w="38100">
              <a:solidFill>
                <a:schemeClr val="tx2">
                  <a:lumMod val="60000"/>
                  <a:lumOff val="40000"/>
                </a:schemeClr>
              </a:solidFill>
            </a:ln>
          </c:spPr>
          <c:marker>
            <c:symbol val="none"/>
          </c:marker>
          <c:cat>
            <c:strRef>
              <c:f>Sheet1!$A$2:$A$5</c:f>
              <c:strCache>
                <c:ptCount val="4"/>
                <c:pt idx="0">
                  <c:v>类别 1</c:v>
                </c:pt>
                <c:pt idx="1">
                  <c:v>类别 2</c:v>
                </c:pt>
                <c:pt idx="2">
                  <c:v>类别 3</c:v>
                </c:pt>
                <c:pt idx="3">
                  <c:v>类别 4</c:v>
                </c:pt>
              </c:strCache>
            </c:strRef>
          </c:cat>
          <c:val>
            <c:numRef>
              <c:f>Sheet1!$B$2:$B$5</c:f>
              <c:numCache>
                <c:formatCode>General</c:formatCode>
                <c:ptCount val="4"/>
                <c:pt idx="0">
                  <c:v>6.2000000000000034E-2</c:v>
                </c:pt>
                <c:pt idx="1">
                  <c:v>6.2000000000000034E-2</c:v>
                </c:pt>
                <c:pt idx="2">
                  <c:v>6.2000000000000034E-2</c:v>
                </c:pt>
                <c:pt idx="3">
                  <c:v>6.2000000000000034E-2</c:v>
                </c:pt>
              </c:numCache>
            </c:numRef>
          </c:val>
          <c:extLst xmlns:c16r2="http://schemas.microsoft.com/office/drawing/2015/06/chart">
            <c:ext xmlns:c16="http://schemas.microsoft.com/office/drawing/2014/chart" uri="{C3380CC4-5D6E-409C-BE32-E72D297353CC}">
              <c16:uniqueId val="{00000000-5268-42A3-9162-4F77AE97E9A4}"/>
            </c:ext>
          </c:extLst>
        </c:ser>
        <c:ser>
          <c:idx val="1"/>
          <c:order val="1"/>
          <c:tx>
            <c:strRef>
              <c:f>Sheet1!$C$1</c:f>
              <c:strCache>
                <c:ptCount val="1"/>
                <c:pt idx="0">
                  <c:v>系列 3</c:v>
                </c:pt>
              </c:strCache>
            </c:strRef>
          </c:tx>
          <c:spPr>
            <a:ln w="38100">
              <a:solidFill>
                <a:schemeClr val="tx2">
                  <a:lumMod val="40000"/>
                  <a:lumOff val="60000"/>
                </a:schemeClr>
              </a:solidFill>
            </a:ln>
          </c:spPr>
          <c:marker>
            <c:symbol val="none"/>
          </c:marker>
          <c:cat>
            <c:strRef>
              <c:f>Sheet1!$A$2:$A$5</c:f>
              <c:strCache>
                <c:ptCount val="4"/>
                <c:pt idx="0">
                  <c:v>类别 1</c:v>
                </c:pt>
                <c:pt idx="1">
                  <c:v>类别 2</c:v>
                </c:pt>
                <c:pt idx="2">
                  <c:v>类别 3</c:v>
                </c:pt>
                <c:pt idx="3">
                  <c:v>类别 4</c:v>
                </c:pt>
              </c:strCache>
            </c:strRef>
          </c:cat>
          <c:val>
            <c:numRef>
              <c:f>Sheet1!$C$2:$C$5</c:f>
              <c:numCache>
                <c:formatCode>General</c:formatCode>
                <c:ptCount val="4"/>
                <c:pt idx="0">
                  <c:v>1.0000000000000005E-2</c:v>
                </c:pt>
                <c:pt idx="1">
                  <c:v>2.0000000000000011E-2</c:v>
                </c:pt>
                <c:pt idx="2">
                  <c:v>3.0000000000000002E-2</c:v>
                </c:pt>
                <c:pt idx="3">
                  <c:v>4.0000000000000022E-2</c:v>
                </c:pt>
              </c:numCache>
            </c:numRef>
          </c:val>
          <c:extLst xmlns:c16r2="http://schemas.microsoft.com/office/drawing/2015/06/chart">
            <c:ext xmlns:c16="http://schemas.microsoft.com/office/drawing/2014/chart" uri="{C3380CC4-5D6E-409C-BE32-E72D297353CC}">
              <c16:uniqueId val="{00000001-5268-42A3-9162-4F77AE97E9A4}"/>
            </c:ext>
          </c:extLst>
        </c:ser>
        <c:marker val="1"/>
        <c:axId val="229267712"/>
        <c:axId val="229285248"/>
      </c:lineChart>
      <c:catAx>
        <c:axId val="229267712"/>
        <c:scaling>
          <c:orientation val="minMax"/>
        </c:scaling>
        <c:delete val="1"/>
        <c:axPos val="b"/>
        <c:numFmt formatCode="General" sourceLinked="0"/>
        <c:tickLblPos val="none"/>
        <c:crossAx val="229285248"/>
        <c:crossesAt val="0"/>
        <c:auto val="1"/>
        <c:lblAlgn val="ctr"/>
        <c:lblOffset val="100"/>
      </c:catAx>
      <c:valAx>
        <c:axId val="229285248"/>
        <c:scaling>
          <c:orientation val="minMax"/>
          <c:max val="8.0000000000000043E-2"/>
          <c:min val="0"/>
        </c:scaling>
        <c:axPos val="l"/>
        <c:majorGridlines>
          <c:spPr>
            <a:ln w="38100">
              <a:gradFill>
                <a:gsLst>
                  <a:gs pos="18000">
                    <a:schemeClr val="accent2">
                      <a:lumMod val="60000"/>
                      <a:lumOff val="40000"/>
                    </a:schemeClr>
                  </a:gs>
                  <a:gs pos="50000">
                    <a:schemeClr val="accent2">
                      <a:lumMod val="40000"/>
                      <a:lumOff val="60000"/>
                    </a:schemeClr>
                  </a:gs>
                  <a:gs pos="100000">
                    <a:schemeClr val="accent2">
                      <a:lumMod val="20000"/>
                      <a:lumOff val="80000"/>
                    </a:schemeClr>
                  </a:gs>
                </a:gsLst>
                <a:lin ang="5400000" scaled="0"/>
              </a:gradFill>
            </a:ln>
          </c:spPr>
        </c:majorGridlines>
        <c:numFmt formatCode="#,##0.00;\-#,##0.00" sourceLinked="0"/>
        <c:tickLblPos val="nextTo"/>
        <c:spPr>
          <a:ln w="34925">
            <a:gradFill>
              <a:gsLst>
                <a:gs pos="0">
                  <a:srgbClr val="4F81BD">
                    <a:tint val="66000"/>
                    <a:satMod val="160000"/>
                  </a:srgbClr>
                </a:gs>
                <a:gs pos="50000">
                  <a:srgbClr val="4F81BD">
                    <a:tint val="44500"/>
                    <a:satMod val="160000"/>
                  </a:srgbClr>
                </a:gs>
                <a:gs pos="100000">
                  <a:srgbClr val="4F81BD">
                    <a:tint val="23500"/>
                    <a:satMod val="160000"/>
                  </a:srgbClr>
                </a:gs>
              </a:gsLst>
              <a:lin ang="5400000" scaled="0"/>
            </a:gradFill>
          </a:ln>
        </c:spPr>
        <c:txPr>
          <a:bodyPr/>
          <a:lstStyle/>
          <a:p>
            <a:pPr>
              <a:defRPr sz="2000"/>
            </a:pPr>
            <a:endParaRPr lang="zh-CN"/>
          </a:p>
        </c:txPr>
        <c:crossAx val="229267712"/>
        <c:crosses val="autoZero"/>
        <c:crossBetween val="between"/>
      </c:valAx>
    </c:plotArea>
    <c:plotVisOnly val="1"/>
    <c:dispBlanksAs val="gap"/>
  </c:chart>
  <c:txPr>
    <a:bodyPr/>
    <a:lstStyle/>
    <a:p>
      <a:pPr>
        <a:defRPr sz="1800"/>
      </a:pPr>
      <a:endParaRPr lang="zh-CN"/>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zh-CN"/>
  <c:chart>
    <c:plotArea>
      <c:layout>
        <c:manualLayout>
          <c:layoutTarget val="inner"/>
          <c:xMode val="edge"/>
          <c:yMode val="edge"/>
          <c:x val="8.6137442595259447E-2"/>
          <c:y val="3.7475537383897826E-2"/>
          <c:w val="0.88048934991158856"/>
          <c:h val="0.9250489252322045"/>
        </c:manualLayout>
      </c:layout>
      <c:barChart>
        <c:barDir val="col"/>
        <c:grouping val="stacked"/>
        <c:ser>
          <c:idx val="0"/>
          <c:order val="0"/>
          <c:tx>
            <c:strRef>
              <c:f>Sheet1!$B$1</c:f>
              <c:strCache>
                <c:ptCount val="1"/>
                <c:pt idx="0">
                  <c:v>系列 1</c:v>
                </c:pt>
              </c:strCache>
            </c:strRef>
          </c:tx>
          <c:spPr>
            <a:solidFill>
              <a:schemeClr val="accent5">
                <a:lumMod val="60000"/>
                <a:lumOff val="40000"/>
              </a:schemeClr>
            </a:solidFill>
          </c:spPr>
          <c:cat>
            <c:strRef>
              <c:f>Sheet1!$A$2:$A$5</c:f>
              <c:strCache>
                <c:ptCount val="1"/>
                <c:pt idx="0">
                  <c:v>类别 1</c:v>
                </c:pt>
              </c:strCache>
            </c:strRef>
          </c:cat>
          <c:val>
            <c:numRef>
              <c:f>Sheet1!$B$2:$B$5</c:f>
              <c:numCache>
                <c:formatCode>General</c:formatCode>
                <c:ptCount val="1"/>
                <c:pt idx="0">
                  <c:v>0.15000000000000024</c:v>
                </c:pt>
              </c:numCache>
            </c:numRef>
          </c:val>
          <c:extLst xmlns:c16r2="http://schemas.microsoft.com/office/drawing/2015/06/chart">
            <c:ext xmlns:c16="http://schemas.microsoft.com/office/drawing/2014/chart" uri="{C3380CC4-5D6E-409C-BE32-E72D297353CC}">
              <c16:uniqueId val="{00000000-F3D5-4C32-B4CC-AE37E4B7D90B}"/>
            </c:ext>
          </c:extLst>
        </c:ser>
        <c:ser>
          <c:idx val="1"/>
          <c:order val="1"/>
          <c:tx>
            <c:strRef>
              <c:f>Sheet1!$C$1</c:f>
              <c:strCache>
                <c:ptCount val="1"/>
                <c:pt idx="0">
                  <c:v>系列 2</c:v>
                </c:pt>
              </c:strCache>
            </c:strRef>
          </c:tx>
          <c:spPr>
            <a:solidFill>
              <a:schemeClr val="tx2">
                <a:lumMod val="40000"/>
                <a:lumOff val="60000"/>
              </a:schemeClr>
            </a:solidFill>
          </c:spPr>
          <c:cat>
            <c:strRef>
              <c:f>Sheet1!$A$2:$A$5</c:f>
              <c:strCache>
                <c:ptCount val="1"/>
                <c:pt idx="0">
                  <c:v>类别 1</c:v>
                </c:pt>
              </c:strCache>
            </c:strRef>
          </c:cat>
          <c:val>
            <c:numRef>
              <c:f>Sheet1!$C$2:$C$5</c:f>
              <c:numCache>
                <c:formatCode>General</c:formatCode>
                <c:ptCount val="1"/>
                <c:pt idx="0">
                  <c:v>0.1</c:v>
                </c:pt>
              </c:numCache>
            </c:numRef>
          </c:val>
          <c:extLst xmlns:c16r2="http://schemas.microsoft.com/office/drawing/2015/06/chart">
            <c:ext xmlns:c16="http://schemas.microsoft.com/office/drawing/2014/chart" uri="{C3380CC4-5D6E-409C-BE32-E72D297353CC}">
              <c16:uniqueId val="{00000001-F3D5-4C32-B4CC-AE37E4B7D90B}"/>
            </c:ext>
          </c:extLst>
        </c:ser>
        <c:ser>
          <c:idx val="2"/>
          <c:order val="2"/>
          <c:tx>
            <c:strRef>
              <c:f>Sheet1!$D$1</c:f>
              <c:strCache>
                <c:ptCount val="1"/>
                <c:pt idx="0">
                  <c:v>系列 3</c:v>
                </c:pt>
              </c:strCache>
            </c:strRef>
          </c:tx>
          <c:cat>
            <c:strRef>
              <c:f>Sheet1!$A$2:$A$5</c:f>
              <c:strCache>
                <c:ptCount val="1"/>
                <c:pt idx="0">
                  <c:v>类别 1</c:v>
                </c:pt>
              </c:strCache>
            </c:strRef>
          </c:cat>
          <c:val>
            <c:numRef>
              <c:f>Sheet1!$D$2:$D$5</c:f>
            </c:numRef>
          </c:val>
          <c:extLst xmlns:c16r2="http://schemas.microsoft.com/office/drawing/2015/06/chart">
            <c:ext xmlns:c16="http://schemas.microsoft.com/office/drawing/2014/chart" uri="{C3380CC4-5D6E-409C-BE32-E72D297353CC}">
              <c16:uniqueId val="{00000002-F3D5-4C32-B4CC-AE37E4B7D90B}"/>
            </c:ext>
          </c:extLst>
        </c:ser>
        <c:overlap val="100"/>
        <c:axId val="227932032"/>
        <c:axId val="227434496"/>
      </c:barChart>
      <c:catAx>
        <c:axId val="227932032"/>
        <c:scaling>
          <c:orientation val="minMax"/>
        </c:scaling>
        <c:delete val="1"/>
        <c:axPos val="b"/>
        <c:numFmt formatCode="General" sourceLinked="0"/>
        <c:tickLblPos val="none"/>
        <c:crossAx val="227434496"/>
        <c:crosses val="autoZero"/>
        <c:auto val="1"/>
        <c:lblAlgn val="ctr"/>
        <c:lblOffset val="100"/>
      </c:catAx>
      <c:valAx>
        <c:axId val="227434496"/>
        <c:scaling>
          <c:orientation val="minMax"/>
        </c:scaling>
        <c:delete val="1"/>
        <c:axPos val="l"/>
        <c:majorGridlines>
          <c:spPr>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spPr>
        </c:majorGridlines>
        <c:numFmt formatCode="General" sourceLinked="1"/>
        <c:tickLblPos val="none"/>
        <c:crossAx val="227932032"/>
        <c:crosses val="autoZero"/>
        <c:crossBetween val="between"/>
      </c:valAx>
    </c:plotArea>
    <c:plotVisOnly val="1"/>
    <c:dispBlanksAs val="gap"/>
  </c:chart>
  <c:txPr>
    <a:bodyPr/>
    <a:lstStyle/>
    <a:p>
      <a:pPr>
        <a:defRPr sz="1800"/>
      </a:pPr>
      <a:endParaRPr lang="zh-CN"/>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3C299C-B2C2-44BD-8536-DB3ECEED72F7}" type="datetimeFigureOut">
              <a:rPr lang="zh-CN" altLang="en-US" smtClean="0"/>
              <a:pPr/>
              <a:t>2019/12/17</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BCC889-1931-4BE0-8886-8FA909D4D0E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mn-lt"/>
        <a:ea typeface="+mn-ea"/>
        <a:cs typeface="+mn-cs"/>
      </a:defRPr>
    </a:lvl1pPr>
    <a:lvl2pPr marL="609585" algn="l" defTabSz="1219170" rtl="0" eaLnBrk="1" latinLnBrk="0" hangingPunct="1">
      <a:defRPr sz="1600" kern="1200">
        <a:solidFill>
          <a:schemeClr val="tx1"/>
        </a:solidFill>
        <a:latin typeface="+mn-lt"/>
        <a:ea typeface="+mn-ea"/>
        <a:cs typeface="+mn-cs"/>
      </a:defRPr>
    </a:lvl2pPr>
    <a:lvl3pPr marL="1219170" algn="l" defTabSz="1219170" rtl="0" eaLnBrk="1" latinLnBrk="0" hangingPunct="1">
      <a:defRPr sz="1600" kern="1200">
        <a:solidFill>
          <a:schemeClr val="tx1"/>
        </a:solidFill>
        <a:latin typeface="+mn-lt"/>
        <a:ea typeface="+mn-ea"/>
        <a:cs typeface="+mn-cs"/>
      </a:defRPr>
    </a:lvl3pPr>
    <a:lvl4pPr marL="1828754" algn="l" defTabSz="1219170" rtl="0" eaLnBrk="1" latinLnBrk="0" hangingPunct="1">
      <a:defRPr sz="1600" kern="1200">
        <a:solidFill>
          <a:schemeClr val="tx1"/>
        </a:solidFill>
        <a:latin typeface="+mn-lt"/>
        <a:ea typeface="+mn-ea"/>
        <a:cs typeface="+mn-cs"/>
      </a:defRPr>
    </a:lvl4pPr>
    <a:lvl5pPr marL="2438339" algn="l" defTabSz="1219170" rtl="0" eaLnBrk="1" latinLnBrk="0" hangingPunct="1">
      <a:defRPr sz="1600" kern="1200">
        <a:solidFill>
          <a:schemeClr val="tx1"/>
        </a:solidFill>
        <a:latin typeface="+mn-lt"/>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normAutofit/>
          </a:bodyPr>
          <a:lstStyle/>
          <a:p>
            <a:pPr marL="0" marR="0" lvl="0" indent="355600" algn="l" defTabSz="914400" rtl="0" eaLnBrk="1" fontAlgn="base" latinLnBrk="0" hangingPunct="1">
              <a:lnSpc>
                <a:spcPct val="100000"/>
              </a:lnSpc>
              <a:spcBef>
                <a:spcPct val="0"/>
              </a:spcBef>
              <a:spcAft>
                <a:spcPct val="0"/>
              </a:spcAft>
              <a:buClrTx/>
              <a:buSzTx/>
              <a:buFontTx/>
              <a:buNone/>
              <a:tabLst/>
            </a:pPr>
            <a:r>
              <a:rPr kumimoji="0" lang="zh-CN" altLang="zh-CN" sz="1200" b="1" i="0" u="none" strike="noStrike" cap="none" normalizeH="0" baseline="0" dirty="0">
                <a:ln>
                  <a:noFill/>
                </a:ln>
                <a:solidFill>
                  <a:schemeClr val="tx1"/>
                </a:solidFill>
                <a:effectLst/>
                <a:latin typeface="黑体" pitchFamily="49" charset="-122"/>
                <a:ea typeface="黑体" pitchFamily="49" charset="-122"/>
                <a:cs typeface="Calibri" pitchFamily="34" charset="0"/>
              </a:rPr>
              <a:t>一、产品特点</a:t>
            </a:r>
            <a:endParaRPr kumimoji="0" lang="zh-CN" altLang="zh-CN"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dirty="0">
                <a:ln>
                  <a:noFill/>
                </a:ln>
                <a:solidFill>
                  <a:schemeClr val="tx1"/>
                </a:solidFill>
                <a:effectLst/>
                <a:latin typeface="Calibri" pitchFamily="34" charset="0"/>
                <a:ea typeface="宋体" pitchFamily="2" charset="-122"/>
                <a:cs typeface="Calibri" pitchFamily="34" charset="0"/>
              </a:rPr>
              <a:t>人造板是以木材及其剩余物或其他非木材植物为原料，</a:t>
            </a:r>
            <a:r>
              <a:rPr kumimoji="0" lang="zh-CN"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 </a:t>
            </a:r>
            <a:r>
              <a:rPr kumimoji="0" lang="zh-CN" altLang="zh-CN" sz="1200" b="0" i="0" u="none" strike="noStrike" cap="none" normalizeH="0" baseline="0" dirty="0">
                <a:ln>
                  <a:noFill/>
                </a:ln>
                <a:solidFill>
                  <a:schemeClr val="tx1"/>
                </a:solidFill>
                <a:effectLst/>
                <a:latin typeface="Calibri" pitchFamily="34" charset="0"/>
                <a:ea typeface="宋体" pitchFamily="2" charset="-122"/>
                <a:cs typeface="Calibri" pitchFamily="34" charset="0"/>
              </a:rPr>
              <a:t>经一定机械加工分离成各种单元材料后，施加胶粘剂和其他添加剂胶合而成的板材或模压制品，主要包括细木工板、胶合板、刨花板、纤维板、饰面人造板以及除实木地板外的各类地板，广泛应用于家具、厨具、地板、木门、工艺品、装饰装修等领域。那么，这类产品的品质又与室内空气中有害物质的释放息息相关，直接影响到人民的生活质量和生命安全，因此也一直备受消费领域关注。</a:t>
            </a:r>
            <a:endParaRPr kumimoji="0" lang="zh-CN" altLang="zh-CN"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endParaRPr lang="zh-CN" altLang="en-US" dirty="0"/>
          </a:p>
        </p:txBody>
      </p:sp>
      <p:sp>
        <p:nvSpPr>
          <p:cNvPr id="4" name="灯片编号占位符 3"/>
          <p:cNvSpPr>
            <a:spLocks noGrp="1"/>
          </p:cNvSpPr>
          <p:nvPr>
            <p:ph type="sldNum" sz="quarter" idx="10"/>
          </p:nvPr>
        </p:nvSpPr>
        <p:spPr/>
        <p:txBody>
          <a:bodyPr/>
          <a:lstStyle/>
          <a:p>
            <a:fld id="{F5BCC889-1931-4BE0-8886-8FA909D4D0E3}" type="slidenum">
              <a:rPr lang="zh-CN" altLang="en-US" smtClean="0"/>
              <a:pPr/>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normAutofit/>
          </a:bodyPr>
          <a:lstStyle/>
          <a:p>
            <a:pPr marL="0" marR="0" lvl="0" indent="355600" algn="l" defTabSz="914400" rtl="0" eaLnBrk="1" fontAlgn="base" latinLnBrk="0" hangingPunct="1">
              <a:lnSpc>
                <a:spcPct val="100000"/>
              </a:lnSpc>
              <a:spcBef>
                <a:spcPct val="0"/>
              </a:spcBef>
              <a:spcAft>
                <a:spcPct val="0"/>
              </a:spcAft>
              <a:buClrTx/>
              <a:buSzTx/>
              <a:buFontTx/>
              <a:buNone/>
              <a:tabLst/>
            </a:pPr>
            <a:r>
              <a:rPr kumimoji="0" lang="zh-CN" altLang="zh-CN" sz="12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二、质量比对必要性</a:t>
            </a:r>
            <a:endParaRPr kumimoji="0" lang="zh-CN" altLang="zh-CN"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dirty="0">
                <a:ln>
                  <a:noFill/>
                </a:ln>
                <a:solidFill>
                  <a:schemeClr val="tx1"/>
                </a:solidFill>
                <a:effectLst/>
                <a:latin typeface="Calibri" pitchFamily="34" charset="0"/>
                <a:ea typeface="宋体" pitchFamily="2" charset="-122"/>
                <a:cs typeface="Calibri" pitchFamily="34" charset="0"/>
              </a:rPr>
              <a:t>杭州市人造板生产企业的质量水平究竟处于什么样阶段，与国内外知名品牌相比是否存在差距？百姓到底该如何选择人造板或用人造板制造的家具呢？带着一系列问题，杭州市市场监督管理局委托浙江方圆检测集团股份有限公司承担</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2019</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年杭州市人造板产品的质量比对检测工作。检测与百姓身体健康、关注焦点的两个项目，分别是</a:t>
            </a:r>
            <a:r>
              <a:rPr kumimoji="0" lang="zh-CN" altLang="en-US" sz="12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rPr>
              <a:t>甲醛释放量和总挥发性有机化合物（</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Times New Roman" pitchFamily="18" charset="0"/>
              </a:rPr>
              <a:t>TVOC</a:t>
            </a:r>
            <a:r>
              <a:rPr kumimoji="0" lang="zh-CN" altLang="en-US" sz="12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rPr>
              <a:t>）释放率。</a:t>
            </a:r>
            <a:endParaRPr kumimoji="0" lang="zh-CN" altLang="en-US"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1.</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甲醛释放量，检测依据为</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GB 18580-2017《</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室内装饰装修材料 人造板及其制品中甲醛释放限量</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，限量要求为≤</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0.124 mg/m³</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甲醛是一种无色有刺激气味的化学气体，世界卫生组织将其列为一类致癌物。板材中残留的和未参与反应的甲醛会逐渐向周围环境释放，是形成甲醛污染的主要来源。当甲醛在空气中的含量达一定浓度时，会对人的眼、鼻、呼吸系统造成伤害。</a:t>
            </a:r>
            <a:endParaRPr kumimoji="0" lang="zh-CN" altLang="en-US"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2.</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总挥发性有机化合物（</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）释放率，检测依据为</a:t>
            </a: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HJ 571-2010《</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环境标志产品技术要求 人造板及其制品</a:t>
            </a: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限量要求为≤</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0.50 mg/(m2·h)</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。在室内装饰过程中，</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主要来自油漆、涂料和胶粘剂。</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有刺激性气味，过高浓度的</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同样也会对人体造成影响或伤害。</a:t>
            </a:r>
            <a:endParaRPr kumimoji="0" lang="zh-CN" altLang="en-US"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endParaRPr lang="zh-CN" altLang="en-US" dirty="0"/>
          </a:p>
        </p:txBody>
      </p:sp>
      <p:sp>
        <p:nvSpPr>
          <p:cNvPr id="4" name="灯片编号占位符 3"/>
          <p:cNvSpPr>
            <a:spLocks noGrp="1"/>
          </p:cNvSpPr>
          <p:nvPr>
            <p:ph type="sldNum" sz="quarter" idx="10"/>
          </p:nvPr>
        </p:nvSpPr>
        <p:spPr/>
        <p:txBody>
          <a:bodyPr/>
          <a:lstStyle/>
          <a:p>
            <a:fld id="{F5BCC889-1931-4BE0-8886-8FA909D4D0E3}" type="slidenum">
              <a:rPr lang="zh-CN" altLang="en-US" smtClean="0"/>
              <a:pPr/>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normAutofit/>
          </a:bodyPr>
          <a:lstStyle/>
          <a:p>
            <a:pPr marL="0" marR="0" lvl="0" indent="355600" algn="l" defTabSz="914400" rtl="0" eaLnBrk="1" fontAlgn="base" latinLnBrk="0" hangingPunct="1">
              <a:lnSpc>
                <a:spcPct val="100000"/>
              </a:lnSpc>
              <a:spcBef>
                <a:spcPct val="0"/>
              </a:spcBef>
              <a:spcAft>
                <a:spcPct val="0"/>
              </a:spcAft>
              <a:buClrTx/>
              <a:buSzTx/>
              <a:buFontTx/>
              <a:buNone/>
              <a:tabLst/>
            </a:pPr>
            <a:r>
              <a:rPr kumimoji="0" lang="zh-CN" altLang="zh-CN" sz="12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二、质量比对必要性</a:t>
            </a:r>
            <a:endParaRPr kumimoji="0" lang="zh-CN" altLang="zh-CN"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dirty="0">
                <a:ln>
                  <a:noFill/>
                </a:ln>
                <a:solidFill>
                  <a:schemeClr val="tx1"/>
                </a:solidFill>
                <a:effectLst/>
                <a:latin typeface="Calibri" pitchFamily="34" charset="0"/>
                <a:ea typeface="宋体" pitchFamily="2" charset="-122"/>
                <a:cs typeface="Calibri" pitchFamily="34" charset="0"/>
              </a:rPr>
              <a:t>带着一系列问题，杭州市市场监督管理局委托浙江方圆检测集团股份有限公司承担</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2019</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年杭州市人造板产品的质量比对检测工作。检测与百姓身体健康、关注焦点的两个项目，分别是</a:t>
            </a:r>
            <a:r>
              <a:rPr kumimoji="0" lang="zh-CN" altLang="en-US" sz="12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rPr>
              <a:t>甲醛释放量和总挥发性有机化合物（</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Times New Roman" pitchFamily="18" charset="0"/>
              </a:rPr>
              <a:t>TVOC</a:t>
            </a:r>
            <a:r>
              <a:rPr kumimoji="0" lang="zh-CN" altLang="en-US" sz="12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rPr>
              <a:t>）释放率。</a:t>
            </a:r>
            <a:endParaRPr kumimoji="0" lang="en-US" altLang="zh-CN" sz="12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a:ln>
                  <a:noFill/>
                </a:ln>
                <a:solidFill>
                  <a:schemeClr val="tx1"/>
                </a:solidFill>
                <a:effectLst/>
                <a:latin typeface="Arial" pitchFamily="34" charset="0"/>
                <a:ea typeface="宋体" pitchFamily="2" charset="-122"/>
                <a:cs typeface="宋体" pitchFamily="2" charset="-122"/>
              </a:rPr>
              <a:t>1.</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甲醛释放量，检测依据为</a:t>
            </a:r>
            <a:r>
              <a:rPr kumimoji="0" lang="en-US" altLang="zh-CN" sz="800" b="0" i="0" u="none" strike="noStrike" cap="none" normalizeH="0" baseline="0" dirty="0">
                <a:ln>
                  <a:noFill/>
                </a:ln>
                <a:solidFill>
                  <a:schemeClr val="tx1"/>
                </a:solidFill>
                <a:effectLst/>
                <a:latin typeface="Arial" pitchFamily="34" charset="0"/>
                <a:ea typeface="宋体" pitchFamily="2" charset="-122"/>
                <a:cs typeface="宋体" pitchFamily="2" charset="-122"/>
              </a:rPr>
              <a:t>GB 18580-2017《</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室内装饰装修材料 人造板及其制品中甲醛释放限量</a:t>
            </a:r>
            <a:r>
              <a:rPr kumimoji="0" lang="en-US" altLang="zh-CN" sz="800" b="0" i="0" u="none" strike="noStrike" cap="none" normalizeH="0" baseline="0" dirty="0">
                <a:ln>
                  <a:noFill/>
                </a:ln>
                <a:solidFill>
                  <a:schemeClr val="tx1"/>
                </a:solidFill>
                <a:effectLst/>
                <a:latin typeface="Arial" pitchFamily="34" charset="0"/>
                <a:ea typeface="宋体" pitchFamily="2" charset="-122"/>
                <a:cs typeface="宋体" pitchFamily="2" charset="-122"/>
              </a:rPr>
              <a:t>》</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，限量要求为≤</a:t>
            </a:r>
            <a:r>
              <a:rPr kumimoji="0" lang="en-US" altLang="zh-CN" sz="800" b="0" i="0" u="none" strike="noStrike" cap="none" normalizeH="0" baseline="0" dirty="0">
                <a:ln>
                  <a:noFill/>
                </a:ln>
                <a:solidFill>
                  <a:schemeClr val="tx1"/>
                </a:solidFill>
                <a:effectLst/>
                <a:latin typeface="Arial" pitchFamily="34" charset="0"/>
                <a:ea typeface="宋体" pitchFamily="2" charset="-122"/>
                <a:cs typeface="宋体" pitchFamily="2" charset="-122"/>
              </a:rPr>
              <a:t>0.124 mg/m³</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甲醛是一种无色有刺激气味的化学气体，世界卫生组织将其列为一类致癌物。板材中残留的和未参与反应的甲醛会逐渐向周围环境释放，是形成甲醛污染的主要来源。当甲醛在空气中的含量达一定浓度时，会对人的眼、鼻、呼吸系统造成伤害。</a:t>
            </a:r>
            <a:endParaRPr kumimoji="0" lang="zh-CN" altLang="en-US" sz="2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a:ln>
                  <a:noFill/>
                </a:ln>
                <a:solidFill>
                  <a:schemeClr val="tx1"/>
                </a:solidFill>
                <a:effectLst/>
                <a:latin typeface="Arial" pitchFamily="34" charset="0"/>
                <a:ea typeface="宋体" pitchFamily="2" charset="-122"/>
                <a:cs typeface="宋体" pitchFamily="2" charset="-122"/>
              </a:rPr>
              <a:t>2.</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总挥发性有机化合物（</a:t>
            </a:r>
            <a:r>
              <a:rPr kumimoji="0" lang="en-US" altLang="zh-CN" sz="8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）释放率，检测依据为</a:t>
            </a:r>
            <a:r>
              <a:rPr kumimoji="0" lang="en-US" altLang="zh-CN" sz="8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HJ 571-2010《</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环境标志产品技术要求 人造板及其制品</a:t>
            </a:r>
            <a:r>
              <a:rPr kumimoji="0" lang="en-US" altLang="zh-CN" sz="8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a:t>
            </a:r>
            <a:r>
              <a:rPr kumimoji="0" lang="zh-CN" altLang="en-US" sz="8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限量要求为≤</a:t>
            </a:r>
            <a:r>
              <a:rPr kumimoji="0" lang="en-US" altLang="zh-CN" sz="800" b="0" i="0" u="none" strike="noStrike" cap="none" normalizeH="0" baseline="0" dirty="0">
                <a:ln>
                  <a:noFill/>
                </a:ln>
                <a:solidFill>
                  <a:schemeClr val="tx1"/>
                </a:solidFill>
                <a:effectLst/>
                <a:latin typeface="Arial" pitchFamily="34" charset="0"/>
                <a:ea typeface="宋体" pitchFamily="2" charset="-122"/>
                <a:cs typeface="宋体" pitchFamily="2" charset="-122"/>
              </a:rPr>
              <a:t>0.50 mg/(m2·h)</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。在室内装饰过程中，</a:t>
            </a:r>
            <a:r>
              <a:rPr kumimoji="0" lang="en-US" altLang="zh-CN" sz="8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主要来自油漆、涂料和胶粘剂。</a:t>
            </a:r>
            <a:r>
              <a:rPr kumimoji="0" lang="en-US" altLang="zh-CN" sz="8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有刺激性气味，过高浓度的</a:t>
            </a:r>
            <a:r>
              <a:rPr kumimoji="0" lang="en-US" altLang="zh-CN" sz="8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800" b="0" i="0" u="none" strike="noStrike" cap="none" normalizeH="0" baseline="0" dirty="0">
                <a:ln>
                  <a:noFill/>
                </a:ln>
                <a:solidFill>
                  <a:schemeClr val="tx1"/>
                </a:solidFill>
                <a:effectLst/>
                <a:latin typeface="Arial" pitchFamily="34" charset="0"/>
                <a:ea typeface="宋体" pitchFamily="2" charset="-122"/>
                <a:cs typeface="宋体" pitchFamily="2" charset="-122"/>
              </a:rPr>
              <a:t>同样也会对人体造成影响或伤害。</a:t>
            </a:r>
            <a:endParaRPr kumimoji="0" lang="zh-CN" altLang="en-US" sz="10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endParaRPr lang="zh-CN" altLang="en-US" sz="800" dirty="0"/>
          </a:p>
          <a:p>
            <a:pPr marL="0" marR="0" lvl="0" indent="355600" algn="l" defTabSz="914400" rtl="0" eaLnBrk="0" fontAlgn="base" latinLnBrk="0" hangingPunct="0">
              <a:lnSpc>
                <a:spcPct val="100000"/>
              </a:lnSpc>
              <a:spcBef>
                <a:spcPct val="0"/>
              </a:spcBef>
              <a:spcAft>
                <a:spcPct val="0"/>
              </a:spcAft>
              <a:buClrTx/>
              <a:buSzTx/>
              <a:buFontTx/>
              <a:buNone/>
              <a:tabLst/>
            </a:pPr>
            <a:endParaRPr kumimoji="0" lang="zh-CN" altLang="en-US"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4" name="灯片编号占位符 3"/>
          <p:cNvSpPr>
            <a:spLocks noGrp="1"/>
          </p:cNvSpPr>
          <p:nvPr>
            <p:ph type="sldNum" sz="quarter" idx="10"/>
          </p:nvPr>
        </p:nvSpPr>
        <p:spPr/>
        <p:txBody>
          <a:bodyPr/>
          <a:lstStyle/>
          <a:p>
            <a:fld id="{F5BCC889-1931-4BE0-8886-8FA909D4D0E3}" type="slidenum">
              <a:rPr lang="zh-CN" altLang="en-US" smtClean="0"/>
              <a:pPr/>
              <a:t>5</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normAutofit/>
          </a:bodyPr>
          <a:lstStyle/>
          <a:p>
            <a:pPr marL="0" marR="0" lvl="0" indent="355600" algn="l" defTabSz="914400" rtl="0" eaLnBrk="1" fontAlgn="base" latinLnBrk="0" hangingPunct="1">
              <a:lnSpc>
                <a:spcPct val="100000"/>
              </a:lnSpc>
              <a:spcBef>
                <a:spcPct val="0"/>
              </a:spcBef>
              <a:spcAft>
                <a:spcPct val="0"/>
              </a:spcAft>
              <a:buClrTx/>
              <a:buSzTx/>
              <a:buFontTx/>
              <a:buNone/>
              <a:tabLst/>
            </a:pPr>
            <a:r>
              <a:rPr kumimoji="0" lang="zh-CN" altLang="zh-CN" sz="12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二、质量比对必要性</a:t>
            </a:r>
            <a:endParaRPr kumimoji="0" lang="zh-CN" altLang="zh-CN"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dirty="0">
                <a:ln>
                  <a:noFill/>
                </a:ln>
                <a:solidFill>
                  <a:schemeClr val="tx1"/>
                </a:solidFill>
                <a:effectLst/>
                <a:latin typeface="Calibri" pitchFamily="34" charset="0"/>
                <a:ea typeface="宋体" pitchFamily="2" charset="-122"/>
                <a:cs typeface="Calibri" pitchFamily="34" charset="0"/>
              </a:rPr>
              <a:t>杭州市人造板生产企业的质量水平究竟处于什么样阶段，与国内外知名品牌相比是否存在差距？百姓到底该如何选择人造板或用人造板制造的家具呢？带着一系列问题，杭州市市场监督管理局委托浙江方圆检测集团股份有限公司承担</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2019</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年杭州市人造板产品的质量比对检测工作。检测与百姓身体健康、关注焦点的两个项目，分别是</a:t>
            </a:r>
            <a:r>
              <a:rPr kumimoji="0" lang="zh-CN" altLang="en-US" sz="12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rPr>
              <a:t>甲醛释放量和总挥发性有机化合物（</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Times New Roman" pitchFamily="18" charset="0"/>
              </a:rPr>
              <a:t>TVOC</a:t>
            </a:r>
            <a:r>
              <a:rPr kumimoji="0" lang="zh-CN" altLang="en-US" sz="1200" b="0" i="0" u="none" strike="noStrike" cap="none" normalizeH="0" baseline="0" dirty="0">
                <a:ln>
                  <a:noFill/>
                </a:ln>
                <a:solidFill>
                  <a:schemeClr val="tx1"/>
                </a:solidFill>
                <a:effectLst/>
                <a:latin typeface="Times New Roman" pitchFamily="18" charset="0"/>
                <a:ea typeface="宋体" pitchFamily="2" charset="-122"/>
                <a:cs typeface="Times New Roman" pitchFamily="18" charset="0"/>
              </a:rPr>
              <a:t>）释放率。</a:t>
            </a:r>
            <a:endParaRPr kumimoji="0" lang="zh-CN" altLang="en-US"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1.</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甲醛释放量，检测依据为</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GB 18580-2017《</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室内装饰装修材料 人造板及其制品中甲醛释放限量</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，限量要求为≤</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0.124 mg/m³</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甲醛是一种无色有刺激气味的化学气体，世界卫生组织将其列为一类致癌物。板材中残留的和未参与反应的甲醛会逐渐向周围环境释放，是形成甲醛污染的主要来源。当甲醛在空气中的含量达一定浓度时，会对人的眼、鼻、呼吸系统造成伤害。</a:t>
            </a:r>
            <a:endParaRPr kumimoji="0" lang="zh-CN" altLang="en-US"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2.</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总挥发性有机化合物（</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）释放率，检测依据为</a:t>
            </a: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HJ 571-2010《</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环境标志产品技术要求 人造板及其制品</a:t>
            </a:r>
            <a:r>
              <a:rPr kumimoji="0" lang="en-US" altLang="zh-CN"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a:ln>
                  <a:noFill/>
                </a:ln>
                <a:solidFill>
                  <a:schemeClr val="tx1"/>
                </a:solidFill>
                <a:effectLst/>
                <a:latin typeface="宋体" pitchFamily="2" charset="-122"/>
                <a:ea typeface="宋体" pitchFamily="2" charset="-122"/>
                <a:cs typeface="Times New Roman" pitchFamily="18" charset="0"/>
              </a:rPr>
              <a:t>，</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限量要求为≤</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0.50 mg/(m2·h)</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。在室内装饰过程中，</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主要来自油漆、涂料和胶粘剂。</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有刺激性气味，过高浓度的</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TVOC</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同样也会对人体造成影响或伤害。</a:t>
            </a:r>
            <a:endParaRPr kumimoji="0" lang="zh-CN" altLang="en-US"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endParaRPr lang="zh-CN" altLang="en-US" dirty="0"/>
          </a:p>
        </p:txBody>
      </p:sp>
      <p:sp>
        <p:nvSpPr>
          <p:cNvPr id="4" name="灯片编号占位符 3"/>
          <p:cNvSpPr>
            <a:spLocks noGrp="1"/>
          </p:cNvSpPr>
          <p:nvPr>
            <p:ph type="sldNum" sz="quarter" idx="10"/>
          </p:nvPr>
        </p:nvSpPr>
        <p:spPr/>
        <p:txBody>
          <a:bodyPr/>
          <a:lstStyle/>
          <a:p>
            <a:fld id="{F5BCC889-1931-4BE0-8886-8FA909D4D0E3}" type="slidenum">
              <a:rPr lang="zh-CN" altLang="en-US" smtClean="0"/>
              <a:pPr/>
              <a:t>6</a:t>
            </a:fld>
            <a:endParaRPr lang="zh-CN" altLang="en-US"/>
          </a:p>
        </p:txBody>
      </p:sp>
    </p:spTree>
    <p:extLst>
      <p:ext uri="{BB962C8B-B14F-4D97-AF65-F5344CB8AC3E}">
        <p14:creationId xmlns:p14="http://schemas.microsoft.com/office/powerpoint/2010/main" xmlns="" val="4213028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normAutofit/>
          </a:bodyPr>
          <a:lstStyle/>
          <a:p>
            <a:pPr marL="0" marR="0" lvl="0" indent="355600" algn="l" defTabSz="914400" rtl="0" eaLnBrk="1" fontAlgn="base" latinLnBrk="0" hangingPunct="1">
              <a:lnSpc>
                <a:spcPct val="100000"/>
              </a:lnSpc>
              <a:spcBef>
                <a:spcPct val="0"/>
              </a:spcBef>
              <a:spcAft>
                <a:spcPct val="0"/>
              </a:spcAft>
              <a:buClrTx/>
              <a:buSzTx/>
              <a:buFontTx/>
              <a:buNone/>
              <a:tabLst/>
            </a:pPr>
            <a:r>
              <a:rPr kumimoji="0" lang="zh-CN"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三、</a:t>
            </a:r>
            <a:r>
              <a:rPr kumimoji="0" lang="zh-CN" altLang="zh-CN" sz="1200" b="1" i="0" u="none" strike="noStrike" cap="none" normalizeH="0" baseline="0" dirty="0">
                <a:ln>
                  <a:noFill/>
                </a:ln>
                <a:solidFill>
                  <a:schemeClr val="tx1"/>
                </a:solidFill>
                <a:effectLst/>
                <a:latin typeface="黑体" pitchFamily="49" charset="-122"/>
                <a:ea typeface="黑体" pitchFamily="49" charset="-122"/>
                <a:cs typeface="Calibri" pitchFamily="34" charset="0"/>
              </a:rPr>
              <a:t>质量比对情况</a:t>
            </a:r>
            <a:endParaRPr kumimoji="0" lang="zh-CN" altLang="zh-CN"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dirty="0">
                <a:ln>
                  <a:noFill/>
                </a:ln>
                <a:solidFill>
                  <a:schemeClr val="tx1"/>
                </a:solidFill>
                <a:effectLst/>
                <a:latin typeface="Calibri" pitchFamily="34" charset="0"/>
                <a:ea typeface="宋体" pitchFamily="2" charset="-122"/>
                <a:cs typeface="Calibri" pitchFamily="34" charset="0"/>
              </a:rPr>
              <a:t>本次质量比对是在专项监督抽查的基础上，即借助监督抽查平台，对本次监督抽查合格的产品进行质量比对。千年舟、大王椰、瑞格森工、明成等</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14</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批次杭州本地品牌产品以及比纳等的</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3</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批次外地品牌产品参与了本次质量比对。</a:t>
            </a:r>
            <a:endParaRPr kumimoji="0" lang="zh-CN" altLang="en-US"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endParaRPr lang="zh-CN" altLang="en-US" dirty="0"/>
          </a:p>
        </p:txBody>
      </p:sp>
      <p:sp>
        <p:nvSpPr>
          <p:cNvPr id="4" name="灯片编号占位符 3"/>
          <p:cNvSpPr>
            <a:spLocks noGrp="1"/>
          </p:cNvSpPr>
          <p:nvPr>
            <p:ph type="sldNum" sz="quarter" idx="10"/>
          </p:nvPr>
        </p:nvSpPr>
        <p:spPr/>
        <p:txBody>
          <a:bodyPr/>
          <a:lstStyle/>
          <a:p>
            <a:fld id="{F5BCC889-1931-4BE0-8886-8FA909D4D0E3}" type="slidenum">
              <a:rPr lang="zh-CN" altLang="en-US" smtClean="0"/>
              <a:pPr/>
              <a:t>7</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normAutofit/>
          </a:bodyPr>
          <a:lstStyle/>
          <a:p>
            <a:pPr marL="0" marR="0" lvl="0" indent="357188" algn="l" defTabSz="914400" rtl="0" eaLnBrk="1" fontAlgn="base" latinLnBrk="0" hangingPunct="1">
              <a:lnSpc>
                <a:spcPct val="100000"/>
              </a:lnSpc>
              <a:spcBef>
                <a:spcPct val="0"/>
              </a:spcBef>
              <a:spcAft>
                <a:spcPct val="0"/>
              </a:spcAft>
              <a:buClrTx/>
              <a:buSzTx/>
              <a:buFontTx/>
              <a:buNone/>
              <a:tabLst/>
            </a:pPr>
            <a:r>
              <a:rPr kumimoji="0" lang="zh-CN" altLang="zh-CN" sz="1200" b="1" i="0" u="none" strike="noStrike" cap="none" normalizeH="0" baseline="0" dirty="0">
                <a:ln>
                  <a:noFill/>
                </a:ln>
                <a:solidFill>
                  <a:schemeClr val="tx1"/>
                </a:solidFill>
                <a:effectLst/>
                <a:latin typeface="黑体" pitchFamily="49" charset="-122"/>
                <a:ea typeface="黑体" pitchFamily="49" charset="-122"/>
                <a:cs typeface="宋体" pitchFamily="2" charset="-122"/>
              </a:rPr>
              <a:t>四、质量比对结果</a:t>
            </a:r>
            <a:endParaRPr kumimoji="0" lang="zh-CN" altLang="zh-CN"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目前部分国外标准对人造板产品设定了更高一级的要求，为≤</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0.062mg/m³</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，而下列在杭企业（排名不分先后）被抽产品的甲醛释放量检测结果在</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0.01mg/m³</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宋体" pitchFamily="2" charset="-122"/>
              </a:rPr>
              <a:t>0.04mg/m³</a:t>
            </a:r>
            <a:r>
              <a:rPr kumimoji="0" lang="zh-CN" altLang="en-US" sz="1200" b="0" i="0" u="none" strike="noStrike" cap="none" normalizeH="0" baseline="0" dirty="0">
                <a:ln>
                  <a:noFill/>
                </a:ln>
                <a:solidFill>
                  <a:schemeClr val="tx1"/>
                </a:solidFill>
                <a:effectLst/>
                <a:latin typeface="Arial" pitchFamily="34" charset="0"/>
                <a:ea typeface="宋体" pitchFamily="2" charset="-122"/>
                <a:cs typeface="宋体" pitchFamily="2" charset="-122"/>
              </a:rPr>
              <a:t>之间，明显优于国外标准要求：</a:t>
            </a:r>
            <a:endParaRPr kumimoji="0" lang="zh-CN" altLang="en-US"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千年舟新材科技集团有限公司、杭州瑞格森工木业有限公司、杭州大王椰智环装饰新材料有限公司、杭州华新木业有限公司、杭州崇新装饰材料有限公司。</a:t>
            </a:r>
            <a:endParaRPr kumimoji="0" lang="zh-CN" altLang="en-US"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在</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TVOC</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释放率项目上，下列在杭企业（排名不分先后）被抽产品的</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TVOC</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释放率检测结果在</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0.15 mg/(m2·h)</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以下，同样明显优于大部分国内外标准≤</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0.25mg/(m2·h)</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的要求：</a:t>
            </a:r>
            <a:endParaRPr kumimoji="0" lang="zh-CN" altLang="en-US"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杭州大王椰智环装饰新材料有限公司、千年舟新材科技集团有限公司、杭州明成木业有限公司、杭州华新木业有限公司、杭州崇新装饰材料有限公司。</a:t>
            </a:r>
            <a:endParaRPr kumimoji="0" lang="zh-CN" altLang="en-US"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endParaRPr lang="zh-CN" altLang="en-US" dirty="0"/>
          </a:p>
        </p:txBody>
      </p:sp>
      <p:sp>
        <p:nvSpPr>
          <p:cNvPr id="4" name="灯片编号占位符 3"/>
          <p:cNvSpPr>
            <a:spLocks noGrp="1"/>
          </p:cNvSpPr>
          <p:nvPr>
            <p:ph type="sldNum" sz="quarter" idx="10"/>
          </p:nvPr>
        </p:nvSpPr>
        <p:spPr/>
        <p:txBody>
          <a:bodyPr/>
          <a:lstStyle/>
          <a:p>
            <a:fld id="{F5BCC889-1931-4BE0-8886-8FA909D4D0E3}" type="slidenum">
              <a:rPr lang="zh-CN" altLang="en-US" smtClean="0"/>
              <a:pPr/>
              <a:t>8</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normAutofit/>
          </a:bodyPr>
          <a:lstStyle/>
          <a:p>
            <a:pPr marL="0" marR="0" lvl="0" indent="357188" algn="l" defTabSz="914400" rtl="0" eaLnBrk="1" fontAlgn="base" latinLnBrk="0" hangingPunct="1">
              <a:lnSpc>
                <a:spcPct val="100000"/>
              </a:lnSpc>
              <a:spcBef>
                <a:spcPct val="0"/>
              </a:spcBef>
              <a:spcAft>
                <a:spcPct val="0"/>
              </a:spcAft>
              <a:buClrTx/>
              <a:buSzTx/>
              <a:buFontTx/>
              <a:buNone/>
              <a:tabLst/>
            </a:pPr>
            <a:r>
              <a:rPr kumimoji="0" lang="zh-CN" altLang="zh-CN" sz="1200" b="1" i="0" u="none" strike="noStrike" cap="none" normalizeH="0" baseline="0" dirty="0">
                <a:ln>
                  <a:noFill/>
                </a:ln>
                <a:solidFill>
                  <a:schemeClr val="tx1"/>
                </a:solidFill>
                <a:effectLst/>
                <a:latin typeface="黑体" pitchFamily="49" charset="-122"/>
                <a:ea typeface="黑体" pitchFamily="49" charset="-122"/>
                <a:cs typeface="宋体" pitchFamily="2" charset="-122"/>
              </a:rPr>
              <a:t>四、质量比对结果</a:t>
            </a:r>
            <a:endParaRPr kumimoji="0" lang="zh-CN" altLang="zh-CN"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在</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TVOC</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释放率项目上，下列在杭企业（排名不分先后）被抽产品的</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TVOC</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释放率检测结果在</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0.15 mg/(m2·h)</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以下，同样明显优于大部分国内外标准≤</a:t>
            </a:r>
            <a:r>
              <a:rPr kumimoji="0" lang="en-US" altLang="zh-CN" sz="1200" b="0" i="0" u="none" strike="noStrike" cap="none" normalizeH="0" baseline="0" dirty="0">
                <a:ln>
                  <a:noFill/>
                </a:ln>
                <a:solidFill>
                  <a:schemeClr val="tx1"/>
                </a:solidFill>
                <a:effectLst/>
                <a:latin typeface="Arial" pitchFamily="34" charset="0"/>
                <a:ea typeface="宋体" pitchFamily="2" charset="-122"/>
                <a:cs typeface="Calibri" pitchFamily="34" charset="0"/>
              </a:rPr>
              <a:t>0.25mg/(m2·h)</a:t>
            </a: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的要求：</a:t>
            </a:r>
            <a:endParaRPr kumimoji="0" lang="zh-CN" altLang="en-US" sz="7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pPr marL="0" marR="0" lvl="0" indent="355600"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杭州大王椰智环装饰新材料有限公司、千年舟新材科技集团有限公司、杭州明成木业有限公司、杭州华新木业有限公司、杭州崇新装饰材料有限公司。</a:t>
            </a:r>
            <a:endParaRPr kumimoji="0" lang="zh-CN" altLang="en-US"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endParaRPr lang="zh-CN" altLang="en-US" dirty="0"/>
          </a:p>
        </p:txBody>
      </p:sp>
      <p:sp>
        <p:nvSpPr>
          <p:cNvPr id="4" name="灯片编号占位符 3"/>
          <p:cNvSpPr>
            <a:spLocks noGrp="1"/>
          </p:cNvSpPr>
          <p:nvPr>
            <p:ph type="sldNum" sz="quarter" idx="10"/>
          </p:nvPr>
        </p:nvSpPr>
        <p:spPr/>
        <p:txBody>
          <a:bodyPr/>
          <a:lstStyle/>
          <a:p>
            <a:fld id="{F5BCC889-1931-4BE0-8886-8FA909D4D0E3}" type="slidenum">
              <a:rPr lang="zh-CN" altLang="en-US" smtClean="0"/>
              <a:pPr/>
              <a:t>9</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normAutofit/>
          </a:bodyPr>
          <a:lstStyle/>
          <a:p>
            <a:pPr marL="0" marR="0" lvl="0" indent="357188" algn="l" defTabSz="914400" rtl="0" eaLnBrk="1" fontAlgn="base" latinLnBrk="0" hangingPunct="1">
              <a:lnSpc>
                <a:spcPct val="100000"/>
              </a:lnSpc>
              <a:spcBef>
                <a:spcPct val="0"/>
              </a:spcBef>
              <a:spcAft>
                <a:spcPct val="0"/>
              </a:spcAft>
              <a:buClrTx/>
              <a:buSzTx/>
              <a:buFontTx/>
              <a:buNone/>
              <a:tabLst/>
            </a:pPr>
            <a:r>
              <a:rPr kumimoji="0" lang="zh-CN" altLang="zh-CN" sz="1200" b="1" i="0" u="none" strike="noStrike" cap="none" normalizeH="0" baseline="0" dirty="0">
                <a:ln>
                  <a:noFill/>
                </a:ln>
                <a:solidFill>
                  <a:schemeClr val="tx1"/>
                </a:solidFill>
                <a:effectLst/>
                <a:latin typeface="黑体" pitchFamily="49" charset="-122"/>
                <a:ea typeface="黑体" pitchFamily="49" charset="-122"/>
                <a:cs typeface="Times New Roman" pitchFamily="18" charset="0"/>
              </a:rPr>
              <a:t>五、提升空间</a:t>
            </a:r>
            <a:endPar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endParaRPr>
          </a:p>
          <a:p>
            <a:pPr marL="0" marR="0" lvl="0" indent="357188" algn="l" defTabSz="914400" rtl="0" eaLnBrk="0" fontAlgn="base" latinLnBrk="0" hangingPunct="0">
              <a:lnSpc>
                <a:spcPct val="100000"/>
              </a:lnSpc>
              <a:spcBef>
                <a:spcPct val="0"/>
              </a:spcBef>
              <a:spcAft>
                <a:spcPct val="0"/>
              </a:spcAft>
              <a:buClrTx/>
              <a:buSzTx/>
              <a:buFontTx/>
              <a:buNone/>
              <a:tabLst/>
            </a:pPr>
            <a:r>
              <a:rPr kumimoji="0" lang="zh-CN" altLang="en-US" sz="1200" b="0" i="0" u="none" strike="noStrike" cap="none" normalizeH="0" baseline="0" dirty="0">
                <a:ln>
                  <a:noFill/>
                </a:ln>
                <a:solidFill>
                  <a:schemeClr val="tx1"/>
                </a:solidFill>
                <a:effectLst/>
                <a:latin typeface="Calibri" pitchFamily="34" charset="0"/>
                <a:ea typeface="宋体" pitchFamily="2" charset="-122"/>
                <a:cs typeface="Calibri" pitchFamily="34" charset="0"/>
              </a:rPr>
              <a:t>借鉴欧美标准，细化不同人造板产品的限量，对纤维板、胶合板、细木工板等产品的有害物质限量提出更高的要求。激烈的市场竞争倒逼企业不断创新。开发新的环保、安全生产工艺和设施，开发有效降低能耗的技术和装备成为人造板装备制造创新发展的方向和动力。开发满足不同功能需求的特殊功能性人造板产品成为部分企业占领细分市场的创新点，功能性人造板产品将不断涌现，品种不断丰富。开发甲醛释放量更低或无添加醛产品生产工艺和技术仍然是未来一段时期比较有实力的人造板生产企业创新的主要动力。</a:t>
            </a:r>
            <a:r>
              <a:rPr kumimoji="0" lang="zh-CN" altLang="en-US" sz="700" b="0" i="0" u="none" strike="noStrike" cap="none" normalizeH="0" baseline="0" dirty="0">
                <a:ln>
                  <a:noFill/>
                </a:ln>
                <a:solidFill>
                  <a:schemeClr val="tx1"/>
                </a:solidFill>
                <a:effectLst/>
                <a:latin typeface="Arial" pitchFamily="34" charset="0"/>
                <a:ea typeface="宋体" pitchFamily="2" charset="-122"/>
                <a:cs typeface="宋体" pitchFamily="2" charset="-122"/>
              </a:rPr>
              <a:t> </a:t>
            </a:r>
            <a:endParaRPr kumimoji="0" lang="zh-CN" altLang="en-US" sz="1600" b="0" i="0" u="none" strike="noStrike" cap="none" normalizeH="0" baseline="0" dirty="0">
              <a:ln>
                <a:noFill/>
              </a:ln>
              <a:solidFill>
                <a:schemeClr val="tx1"/>
              </a:solidFill>
              <a:effectLst/>
              <a:latin typeface="Arial" pitchFamily="34" charset="0"/>
              <a:ea typeface="宋体" pitchFamily="2" charset="-122"/>
              <a:cs typeface="宋体" pitchFamily="2" charset="-122"/>
            </a:endParaRPr>
          </a:p>
          <a:p>
            <a:endParaRPr lang="zh-CN" altLang="en-US" dirty="0"/>
          </a:p>
        </p:txBody>
      </p:sp>
      <p:sp>
        <p:nvSpPr>
          <p:cNvPr id="4" name="灯片编号占位符 3"/>
          <p:cNvSpPr>
            <a:spLocks noGrp="1"/>
          </p:cNvSpPr>
          <p:nvPr>
            <p:ph type="sldNum" sz="quarter" idx="10"/>
          </p:nvPr>
        </p:nvSpPr>
        <p:spPr/>
        <p:txBody>
          <a:bodyPr/>
          <a:lstStyle/>
          <a:p>
            <a:fld id="{F5BCC889-1931-4BE0-8886-8FA909D4D0E3}" type="slidenum">
              <a:rPr lang="zh-CN" altLang="en-US" smtClean="0"/>
              <a:pPr/>
              <a:t>10</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2588" y="685800"/>
            <a:ext cx="6092825" cy="3429000"/>
          </a:xfrm>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F5BCC889-1931-4BE0-8886-8FA909D4D0E3}" type="slidenum">
              <a:rPr lang="zh-CN" altLang="en-US" smtClean="0"/>
              <a:pPr/>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281" y="2130919"/>
            <a:ext cx="10361851" cy="1470366"/>
          </a:xfrm>
        </p:spPr>
        <p:txBody>
          <a:bodyPr/>
          <a:lstStyle/>
          <a:p>
            <a:r>
              <a:rPr lang="zh-CN" altLang="en-US"/>
              <a:t>单击此处编辑母版标题样式</a:t>
            </a:r>
          </a:p>
        </p:txBody>
      </p:sp>
      <p:sp>
        <p:nvSpPr>
          <p:cNvPr id="3" name="副标题 2"/>
          <p:cNvSpPr>
            <a:spLocks noGrp="1"/>
          </p:cNvSpPr>
          <p:nvPr>
            <p:ph type="subTitle" idx="1"/>
          </p:nvPr>
        </p:nvSpPr>
        <p:spPr>
          <a:xfrm>
            <a:off x="1828562" y="3887100"/>
            <a:ext cx="8533289" cy="1753006"/>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8049" y="274702"/>
            <a:ext cx="2742843" cy="585288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521" y="274702"/>
            <a:ext cx="8025355" cy="585288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959" y="4407922"/>
            <a:ext cx="10361851" cy="1362390"/>
          </a:xfrm>
        </p:spPr>
        <p:txBody>
          <a:bodyPr anchor="t"/>
          <a:lstStyle>
            <a:lvl1pPr algn="l">
              <a:defRPr sz="5300" b="1" cap="all"/>
            </a:lvl1pPr>
          </a:lstStyle>
          <a:p>
            <a:r>
              <a:rPr lang="zh-CN" altLang="en-US"/>
              <a:t>单击此处编辑母版标题样式</a:t>
            </a:r>
          </a:p>
        </p:txBody>
      </p:sp>
      <p:sp>
        <p:nvSpPr>
          <p:cNvPr id="3" name="文本占位符 2"/>
          <p:cNvSpPr>
            <a:spLocks noGrp="1"/>
          </p:cNvSpPr>
          <p:nvPr>
            <p:ph type="body" idx="1"/>
          </p:nvPr>
        </p:nvSpPr>
        <p:spPr>
          <a:xfrm>
            <a:off x="962959" y="2907386"/>
            <a:ext cx="10361851" cy="1500534"/>
          </a:xfrm>
        </p:spPr>
        <p:txBody>
          <a:bodyPr anchor="b"/>
          <a:lstStyle>
            <a:lvl1pPr marL="0" indent="0">
              <a:buNone/>
              <a:defRPr sz="2700">
                <a:solidFill>
                  <a:schemeClr val="tx1">
                    <a:tint val="75000"/>
                  </a:schemeClr>
                </a:solidFill>
              </a:defRPr>
            </a:lvl1pPr>
            <a:lvl2pPr marL="609585" indent="0">
              <a:buNone/>
              <a:defRPr sz="2400">
                <a:solidFill>
                  <a:schemeClr val="tx1">
                    <a:tint val="75000"/>
                  </a:schemeClr>
                </a:solidFill>
              </a:defRPr>
            </a:lvl2pPr>
            <a:lvl3pPr marL="1219170" indent="0">
              <a:buNone/>
              <a:defRPr sz="2100">
                <a:solidFill>
                  <a:schemeClr val="tx1">
                    <a:tint val="75000"/>
                  </a:schemeClr>
                </a:solidFill>
              </a:defRPr>
            </a:lvl3pPr>
            <a:lvl4pPr marL="1828754" indent="0">
              <a:buNone/>
              <a:defRPr sz="1900">
                <a:solidFill>
                  <a:schemeClr val="tx1">
                    <a:tint val="75000"/>
                  </a:schemeClr>
                </a:solidFill>
              </a:defRPr>
            </a:lvl4pPr>
            <a:lvl5pPr marL="2438339" indent="0">
              <a:buNone/>
              <a:defRPr sz="1900">
                <a:solidFill>
                  <a:schemeClr val="tx1">
                    <a:tint val="75000"/>
                  </a:schemeClr>
                </a:solidFill>
              </a:defRPr>
            </a:lvl5pPr>
            <a:lvl6pPr marL="3047924" indent="0">
              <a:buNone/>
              <a:defRPr sz="1900">
                <a:solidFill>
                  <a:schemeClr val="tx1">
                    <a:tint val="75000"/>
                  </a:schemeClr>
                </a:solidFill>
              </a:defRPr>
            </a:lvl6pPr>
            <a:lvl7pPr marL="3657509" indent="0">
              <a:buNone/>
              <a:defRPr sz="1900">
                <a:solidFill>
                  <a:schemeClr val="tx1">
                    <a:tint val="75000"/>
                  </a:schemeClr>
                </a:solidFill>
              </a:defRPr>
            </a:lvl7pPr>
            <a:lvl8pPr marL="4267093" indent="0">
              <a:buNone/>
              <a:defRPr sz="1900">
                <a:solidFill>
                  <a:schemeClr val="tx1">
                    <a:tint val="75000"/>
                  </a:schemeClr>
                </a:solidFill>
              </a:defRPr>
            </a:lvl8pPr>
            <a:lvl9pPr marL="4876678" indent="0">
              <a:buNone/>
              <a:defRPr sz="19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521" y="1600572"/>
            <a:ext cx="5384099" cy="452701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6793" y="1600572"/>
            <a:ext cx="5384099" cy="4527011"/>
          </a:xfrm>
        </p:spPr>
        <p:txBody>
          <a:bodyPr/>
          <a:lstStyle>
            <a:lvl1pPr>
              <a:defRPr sz="3700"/>
            </a:lvl1pPr>
            <a:lvl2pPr>
              <a:defRPr sz="3200"/>
            </a:lvl2pPr>
            <a:lvl3pPr>
              <a:defRPr sz="2700"/>
            </a:lvl3pPr>
            <a:lvl4pPr>
              <a:defRPr sz="2400"/>
            </a:lvl4pPr>
            <a:lvl5pPr>
              <a:defRPr sz="2400"/>
            </a:lvl5pPr>
            <a:lvl6pPr>
              <a:defRPr sz="2400"/>
            </a:lvl6pPr>
            <a:lvl7pPr>
              <a:defRPr sz="2400"/>
            </a:lvl7pPr>
            <a:lvl8pPr>
              <a:defRPr sz="2400"/>
            </a:lvl8pPr>
            <a:lvl9pPr>
              <a:defRPr sz="2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521" y="1535469"/>
            <a:ext cx="5386216"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zh-CN" altLang="en-US"/>
              <a:t>单击此处编辑母版文本样式</a:t>
            </a:r>
          </a:p>
        </p:txBody>
      </p:sp>
      <p:sp>
        <p:nvSpPr>
          <p:cNvPr id="4" name="内容占位符 3"/>
          <p:cNvSpPr>
            <a:spLocks noGrp="1"/>
          </p:cNvSpPr>
          <p:nvPr>
            <p:ph sz="half" idx="2"/>
          </p:nvPr>
        </p:nvSpPr>
        <p:spPr>
          <a:xfrm>
            <a:off x="609521" y="2175378"/>
            <a:ext cx="5386216"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2562" y="1535469"/>
            <a:ext cx="5388332" cy="639911"/>
          </a:xfrm>
        </p:spPr>
        <p:txBody>
          <a:bodyPr anchor="b"/>
          <a:lstStyle>
            <a:lvl1pPr marL="0" indent="0">
              <a:buNone/>
              <a:defRPr sz="3200" b="1"/>
            </a:lvl1pPr>
            <a:lvl2pPr marL="609585" indent="0">
              <a:buNone/>
              <a:defRPr sz="2700" b="1"/>
            </a:lvl2pPr>
            <a:lvl3pPr marL="1219170" indent="0">
              <a:buNone/>
              <a:defRPr sz="2400" b="1"/>
            </a:lvl3pPr>
            <a:lvl4pPr marL="1828754" indent="0">
              <a:buNone/>
              <a:defRPr sz="2100" b="1"/>
            </a:lvl4pPr>
            <a:lvl5pPr marL="2438339" indent="0">
              <a:buNone/>
              <a:defRPr sz="2100" b="1"/>
            </a:lvl5pPr>
            <a:lvl6pPr marL="3047924" indent="0">
              <a:buNone/>
              <a:defRPr sz="2100" b="1"/>
            </a:lvl6pPr>
            <a:lvl7pPr marL="3657509" indent="0">
              <a:buNone/>
              <a:defRPr sz="2100" b="1"/>
            </a:lvl7pPr>
            <a:lvl8pPr marL="4267093" indent="0">
              <a:buNone/>
              <a:defRPr sz="2100" b="1"/>
            </a:lvl8pPr>
            <a:lvl9pPr marL="4876678" indent="0">
              <a:buNone/>
              <a:defRPr sz="2100" b="1"/>
            </a:lvl9pPr>
          </a:lstStyle>
          <a:p>
            <a:pPr lvl="0"/>
            <a:r>
              <a:rPr lang="zh-CN" altLang="en-US"/>
              <a:t>单击此处编辑母版文本样式</a:t>
            </a:r>
          </a:p>
        </p:txBody>
      </p:sp>
      <p:sp>
        <p:nvSpPr>
          <p:cNvPr id="6" name="内容占位符 5"/>
          <p:cNvSpPr>
            <a:spLocks noGrp="1"/>
          </p:cNvSpPr>
          <p:nvPr>
            <p:ph sz="quarter" idx="4"/>
          </p:nvPr>
        </p:nvSpPr>
        <p:spPr>
          <a:xfrm>
            <a:off x="6192562" y="2175378"/>
            <a:ext cx="5388332" cy="3952203"/>
          </a:xfrm>
        </p:spPr>
        <p:txBody>
          <a:bodyPr/>
          <a:lstStyle>
            <a:lvl1pPr>
              <a:defRPr sz="3200"/>
            </a:lvl1pPr>
            <a:lvl2pPr>
              <a:defRPr sz="2700"/>
            </a:lvl2pPr>
            <a:lvl3pPr>
              <a:defRPr sz="2400"/>
            </a:lvl3pPr>
            <a:lvl4pPr>
              <a:defRPr sz="2100"/>
            </a:lvl4pPr>
            <a:lvl5pPr>
              <a:defRPr sz="2100"/>
            </a:lvl5pPr>
            <a:lvl6pPr>
              <a:defRPr sz="2100"/>
            </a:lvl6pPr>
            <a:lvl7pPr>
              <a:defRPr sz="2100"/>
            </a:lvl7pPr>
            <a:lvl8pPr>
              <a:defRPr sz="2100"/>
            </a:lvl8pPr>
            <a:lvl9pPr>
              <a:defRPr sz="2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523" y="273112"/>
            <a:ext cx="4010562" cy="1162320"/>
          </a:xfrm>
        </p:spPr>
        <p:txBody>
          <a:bodyPr anchor="b"/>
          <a:lstStyle>
            <a:lvl1pPr algn="l">
              <a:defRPr sz="2700" b="1"/>
            </a:lvl1pPr>
          </a:lstStyle>
          <a:p>
            <a:r>
              <a:rPr lang="zh-CN" altLang="en-US"/>
              <a:t>单击此处编辑母版标题样式</a:t>
            </a:r>
          </a:p>
        </p:txBody>
      </p:sp>
      <p:sp>
        <p:nvSpPr>
          <p:cNvPr id="3" name="内容占位符 2"/>
          <p:cNvSpPr>
            <a:spLocks noGrp="1"/>
          </p:cNvSpPr>
          <p:nvPr>
            <p:ph idx="1"/>
          </p:nvPr>
        </p:nvSpPr>
        <p:spPr>
          <a:xfrm>
            <a:off x="4766113" y="273114"/>
            <a:ext cx="6814779" cy="5854469"/>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523" y="1435434"/>
            <a:ext cx="4010562" cy="4692149"/>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406" y="4801712"/>
            <a:ext cx="7314248" cy="566870"/>
          </a:xfrm>
        </p:spPr>
        <p:txBody>
          <a:bodyPr anchor="b"/>
          <a:lstStyle>
            <a:lvl1pPr algn="l">
              <a:defRPr sz="2700" b="1"/>
            </a:lvl1pPr>
          </a:lstStyle>
          <a:p>
            <a:r>
              <a:rPr lang="zh-CN" altLang="en-US"/>
              <a:t>单击此处编辑母版标题样式</a:t>
            </a:r>
          </a:p>
        </p:txBody>
      </p:sp>
      <p:sp>
        <p:nvSpPr>
          <p:cNvPr id="3" name="图片占位符 2"/>
          <p:cNvSpPr>
            <a:spLocks noGrp="1"/>
          </p:cNvSpPr>
          <p:nvPr>
            <p:ph type="pic" idx="1"/>
          </p:nvPr>
        </p:nvSpPr>
        <p:spPr>
          <a:xfrm>
            <a:off x="2389406" y="612916"/>
            <a:ext cx="7314248" cy="4115753"/>
          </a:xfrm>
        </p:spPr>
        <p:txBody>
          <a:bodyPr/>
          <a:lstStyle>
            <a:lvl1pPr marL="0" indent="0">
              <a:buNone/>
              <a:defRPr sz="4300"/>
            </a:lvl1pPr>
            <a:lvl2pPr marL="609585" indent="0">
              <a:buNone/>
              <a:defRPr sz="3700"/>
            </a:lvl2pPr>
            <a:lvl3pPr marL="1219170" indent="0">
              <a:buNone/>
              <a:defRPr sz="3200"/>
            </a:lvl3pPr>
            <a:lvl4pPr marL="1828754" indent="0">
              <a:buNone/>
              <a:defRPr sz="2700"/>
            </a:lvl4pPr>
            <a:lvl5pPr marL="2438339" indent="0">
              <a:buNone/>
              <a:defRPr sz="2700"/>
            </a:lvl5pPr>
            <a:lvl6pPr marL="3047924" indent="0">
              <a:buNone/>
              <a:defRPr sz="2700"/>
            </a:lvl6pPr>
            <a:lvl7pPr marL="3657509" indent="0">
              <a:buNone/>
              <a:defRPr sz="2700"/>
            </a:lvl7pPr>
            <a:lvl8pPr marL="4267093" indent="0">
              <a:buNone/>
              <a:defRPr sz="2700"/>
            </a:lvl8pPr>
            <a:lvl9pPr marL="4876678" indent="0">
              <a:buNone/>
              <a:defRPr sz="2700"/>
            </a:lvl9pPr>
          </a:lstStyle>
          <a:p>
            <a:endParaRPr lang="zh-CN" altLang="en-US"/>
          </a:p>
        </p:txBody>
      </p:sp>
      <p:sp>
        <p:nvSpPr>
          <p:cNvPr id="4" name="文本占位符 3"/>
          <p:cNvSpPr>
            <a:spLocks noGrp="1"/>
          </p:cNvSpPr>
          <p:nvPr>
            <p:ph type="body" sz="half" idx="2"/>
          </p:nvPr>
        </p:nvSpPr>
        <p:spPr>
          <a:xfrm>
            <a:off x="2389406" y="5368581"/>
            <a:ext cx="7314248" cy="805049"/>
          </a:xfrm>
        </p:spPr>
        <p:txBody>
          <a:bodyPr/>
          <a:lstStyle>
            <a:lvl1pPr marL="0" indent="0">
              <a:buNone/>
              <a:defRPr sz="1900"/>
            </a:lvl1pPr>
            <a:lvl2pPr marL="609585" indent="0">
              <a:buNone/>
              <a:defRPr sz="1600"/>
            </a:lvl2pPr>
            <a:lvl3pPr marL="1219170" indent="0">
              <a:buNone/>
              <a:defRPr sz="1300"/>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2019/12/17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transition>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2">
                <a:lumMod val="20000"/>
                <a:lumOff val="80000"/>
              </a:schemeClr>
            </a:gs>
            <a:gs pos="39999">
              <a:srgbClr val="85C2FF"/>
            </a:gs>
            <a:gs pos="70000">
              <a:srgbClr val="C4D6EB"/>
            </a:gs>
            <a:gs pos="100000">
              <a:srgbClr val="FFEBFA"/>
            </a:gs>
          </a:gsLst>
          <a:lin ang="7200000" scaled="0"/>
          <a:tileRect/>
        </a:gra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521" y="274701"/>
            <a:ext cx="10971372" cy="1143265"/>
          </a:xfrm>
          <a:prstGeom prst="rect">
            <a:avLst/>
          </a:prstGeom>
        </p:spPr>
        <p:txBody>
          <a:bodyPr vert="horz" lIns="121917" tIns="60958" rIns="121917" bIns="60958" rtlCol="0" anchor="ctr">
            <a:normAutofit/>
          </a:bodyPr>
          <a:lstStyle/>
          <a:p>
            <a:r>
              <a:rPr lang="zh-CN" altLang="en-US"/>
              <a:t>单击此处编辑母版标题样式</a:t>
            </a:r>
          </a:p>
        </p:txBody>
      </p:sp>
      <p:sp>
        <p:nvSpPr>
          <p:cNvPr id="3" name="文本占位符 2"/>
          <p:cNvSpPr>
            <a:spLocks noGrp="1"/>
          </p:cNvSpPr>
          <p:nvPr>
            <p:ph type="body" idx="1"/>
          </p:nvPr>
        </p:nvSpPr>
        <p:spPr>
          <a:xfrm>
            <a:off x="609521" y="1600572"/>
            <a:ext cx="10971372" cy="4527011"/>
          </a:xfrm>
          <a:prstGeom prst="rect">
            <a:avLst/>
          </a:prstGeom>
        </p:spPr>
        <p:txBody>
          <a:bodyPr vert="horz" lIns="121917" tIns="60958" rIns="121917" bIns="60958"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520" y="6357822"/>
            <a:ext cx="2844430" cy="365210"/>
          </a:xfrm>
          <a:prstGeom prst="rect">
            <a:avLst/>
          </a:prstGeom>
        </p:spPr>
        <p:txBody>
          <a:bodyPr vert="horz" lIns="121917" tIns="60958" rIns="121917" bIns="60958" rtlCol="0" anchor="ctr"/>
          <a:lstStyle>
            <a:lvl1pPr algn="l">
              <a:defRPr sz="1600">
                <a:solidFill>
                  <a:schemeClr val="tx1">
                    <a:tint val="75000"/>
                  </a:schemeClr>
                </a:solidFill>
              </a:defRPr>
            </a:lvl1pPr>
          </a:lstStyle>
          <a:p>
            <a:fld id="{530820CF-B880-4189-942D-D702A7CBA730}" type="datetimeFigureOut">
              <a:rPr lang="zh-CN" altLang="en-US" smtClean="0"/>
              <a:pPr/>
              <a:t>2019/12/17</a:t>
            </a:fld>
            <a:endParaRPr lang="zh-CN" altLang="en-US"/>
          </a:p>
        </p:txBody>
      </p:sp>
      <p:sp>
        <p:nvSpPr>
          <p:cNvPr id="5" name="页脚占位符 4"/>
          <p:cNvSpPr>
            <a:spLocks noGrp="1"/>
          </p:cNvSpPr>
          <p:nvPr>
            <p:ph type="ftr" sz="quarter" idx="3"/>
          </p:nvPr>
        </p:nvSpPr>
        <p:spPr>
          <a:xfrm>
            <a:off x="4165058" y="6357822"/>
            <a:ext cx="3860297" cy="365210"/>
          </a:xfrm>
          <a:prstGeom prst="rect">
            <a:avLst/>
          </a:prstGeom>
        </p:spPr>
        <p:txBody>
          <a:bodyPr vert="horz" lIns="121917" tIns="60958" rIns="121917" bIns="60958" rtlCol="0" anchor="ctr"/>
          <a:lstStyle>
            <a:lvl1pPr algn="ctr">
              <a:defRPr sz="16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6463" y="6357822"/>
            <a:ext cx="2844430" cy="365210"/>
          </a:xfrm>
          <a:prstGeom prst="rect">
            <a:avLst/>
          </a:prstGeom>
        </p:spPr>
        <p:txBody>
          <a:bodyPr vert="horz" lIns="121917" tIns="60958" rIns="121917" bIns="60958" rtlCol="0" anchor="ctr"/>
          <a:lstStyle>
            <a:lvl1pPr algn="r">
              <a:defRPr sz="16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p:transition>
  <p:txStyles>
    <p:titleStyle>
      <a:lvl1pPr algn="ctr" defTabSz="1219170" rtl="0" eaLnBrk="1" latinLnBrk="0" hangingPunct="1">
        <a:spcBef>
          <a:spcPct val="0"/>
        </a:spcBef>
        <a:buNone/>
        <a:defRPr sz="5900"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300"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00"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700" kern="1200">
          <a:solidFill>
            <a:schemeClr val="tx1"/>
          </a:solidFill>
          <a:latin typeface="+mn-lt"/>
          <a:ea typeface="+mn-ea"/>
          <a:cs typeface="+mn-cs"/>
        </a:defRPr>
      </a:lvl9pPr>
    </p:bodyStyle>
    <p:otherStyle>
      <a:defPPr>
        <a:defRPr lang="zh-CN"/>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椭圆 28"/>
          <p:cNvSpPr/>
          <p:nvPr/>
        </p:nvSpPr>
        <p:spPr>
          <a:xfrm>
            <a:off x="3070870" y="837506"/>
            <a:ext cx="730250" cy="730250"/>
          </a:xfrm>
          <a:prstGeom prst="ellipse">
            <a:avLst/>
          </a:prstGeom>
          <a:solidFill>
            <a:schemeClr val="bg1">
              <a:lumMod val="50000"/>
              <a:alpha val="87000"/>
            </a:schemeClr>
          </a:solidFill>
          <a:ln>
            <a:no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8615486" y="1629594"/>
            <a:ext cx="2006600" cy="2006600"/>
          </a:xfrm>
          <a:prstGeom prst="ellipse">
            <a:avLst/>
          </a:prstGeom>
          <a:solidFill>
            <a:schemeClr val="bg1">
              <a:lumMod val="65000"/>
              <a:alpha val="87000"/>
            </a:schemeClr>
          </a:solidFill>
          <a:ln>
            <a:noFill/>
          </a:ln>
          <a:effectLst>
            <a:softEdge rad="304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椭圆 30"/>
          <p:cNvSpPr/>
          <p:nvPr/>
        </p:nvSpPr>
        <p:spPr>
          <a:xfrm>
            <a:off x="4511030" y="5518026"/>
            <a:ext cx="939800" cy="939800"/>
          </a:xfrm>
          <a:prstGeom prst="ellipse">
            <a:avLst/>
          </a:prstGeom>
          <a:solidFill>
            <a:schemeClr val="bg1">
              <a:lumMod val="50000"/>
              <a:alpha val="87000"/>
            </a:schemeClr>
          </a:solidFill>
          <a:ln>
            <a:no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椭圆 31"/>
          <p:cNvSpPr/>
          <p:nvPr/>
        </p:nvSpPr>
        <p:spPr>
          <a:xfrm>
            <a:off x="2422798" y="3645818"/>
            <a:ext cx="1107440" cy="1107440"/>
          </a:xfrm>
          <a:prstGeom prst="ellipse">
            <a:avLst/>
          </a:prstGeom>
          <a:solidFill>
            <a:schemeClr val="bg1">
              <a:lumMod val="65000"/>
              <a:alpha val="73000"/>
            </a:schemeClr>
          </a:solidFill>
          <a:ln>
            <a:no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5" name="Rectangle 1"/>
          <p:cNvSpPr>
            <a:spLocks noChangeArrowheads="1"/>
          </p:cNvSpPr>
          <p:nvPr/>
        </p:nvSpPr>
        <p:spPr bwMode="auto">
          <a:xfrm>
            <a:off x="766614" y="2061642"/>
            <a:ext cx="11567815" cy="800215"/>
          </a:xfrm>
          <a:prstGeom prst="rect">
            <a:avLst/>
          </a:prstGeom>
          <a:noFill/>
          <a:ln w="9525">
            <a:noFill/>
            <a:miter lim="800000"/>
            <a:headEnd/>
            <a:tailEnd/>
          </a:ln>
          <a:effectLst/>
        </p:spPr>
        <p:txBody>
          <a:bodyPr vert="horz" wrap="square" lIns="121917" tIns="60958" rIns="121917" bIns="60958" numCol="1" anchor="ctr" anchorCtr="0" compatLnSpc="1">
            <a:prstTxWarp prst="textNoShape">
              <a:avLst/>
            </a:prstTxWarp>
            <a:spAutoFit/>
          </a:bodyPr>
          <a:lstStyle/>
          <a:p>
            <a:pPr fontAlgn="base">
              <a:spcBef>
                <a:spcPct val="0"/>
              </a:spcBef>
              <a:spcAft>
                <a:spcPct val="0"/>
              </a:spcAft>
            </a:pPr>
            <a:r>
              <a:rPr lang="en-US" altLang="zh-CN" sz="4400" b="1" dirty="0">
                <a:latin typeface="楷体" pitchFamily="49" charset="-122"/>
                <a:ea typeface="楷体" pitchFamily="49" charset="-122"/>
                <a:cs typeface="Calibri" pitchFamily="34" charset="0"/>
              </a:rPr>
              <a:t>2019</a:t>
            </a:r>
            <a:r>
              <a:rPr lang="zh-CN" altLang="en-US" sz="4400" b="1" dirty="0">
                <a:latin typeface="楷体" pitchFamily="49" charset="-122"/>
                <a:ea typeface="楷体" pitchFamily="49" charset="-122"/>
                <a:cs typeface="Times New Roman" pitchFamily="18" charset="0"/>
              </a:rPr>
              <a:t>年杭州市人造板产品质量比对结果分析</a:t>
            </a:r>
            <a:endParaRPr lang="zh-CN" altLang="en-US" sz="4400" dirty="0">
              <a:latin typeface="楷体" pitchFamily="49" charset="-122"/>
              <a:ea typeface="楷体" pitchFamily="49" charset="-122"/>
              <a:cs typeface="宋体" pitchFamily="2" charset="-122"/>
            </a:endParaRPr>
          </a:p>
        </p:txBody>
      </p:sp>
      <p:sp>
        <p:nvSpPr>
          <p:cNvPr id="33" name="椭圆 32"/>
          <p:cNvSpPr/>
          <p:nvPr/>
        </p:nvSpPr>
        <p:spPr>
          <a:xfrm>
            <a:off x="8615486" y="5419428"/>
            <a:ext cx="1440160" cy="1440160"/>
          </a:xfrm>
          <a:prstGeom prst="ellipse">
            <a:avLst/>
          </a:prstGeom>
          <a:solidFill>
            <a:schemeClr val="bg1">
              <a:lumMod val="65000"/>
              <a:alpha val="87000"/>
            </a:schemeClr>
          </a:solidFill>
          <a:ln>
            <a:noFill/>
          </a:ln>
          <a:effectLst>
            <a:softEdge rad="304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椭圆 33"/>
          <p:cNvSpPr/>
          <p:nvPr/>
        </p:nvSpPr>
        <p:spPr>
          <a:xfrm>
            <a:off x="11362321" y="-602654"/>
            <a:ext cx="1656184" cy="1656184"/>
          </a:xfrm>
          <a:prstGeom prst="ellipse">
            <a:avLst/>
          </a:prstGeom>
          <a:solidFill>
            <a:schemeClr val="bg1">
              <a:lumMod val="50000"/>
              <a:alpha val="87000"/>
            </a:schemeClr>
          </a:solidFill>
          <a:ln>
            <a:no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椭圆 34"/>
          <p:cNvSpPr/>
          <p:nvPr/>
        </p:nvSpPr>
        <p:spPr>
          <a:xfrm>
            <a:off x="6527254" y="3933850"/>
            <a:ext cx="1107440" cy="1107440"/>
          </a:xfrm>
          <a:prstGeom prst="ellipse">
            <a:avLst/>
          </a:prstGeom>
          <a:solidFill>
            <a:schemeClr val="bg1">
              <a:lumMod val="65000"/>
              <a:alpha val="73000"/>
            </a:schemeClr>
          </a:solidFill>
          <a:ln>
            <a:noFill/>
          </a:ln>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p:cNvSpPr/>
          <p:nvPr/>
        </p:nvSpPr>
        <p:spPr>
          <a:xfrm>
            <a:off x="2494806" y="3501802"/>
            <a:ext cx="7488832" cy="2308324"/>
          </a:xfrm>
          <a:prstGeom prst="rect">
            <a:avLst/>
          </a:prstGeom>
        </p:spPr>
        <p:txBody>
          <a:bodyPr wrap="square">
            <a:spAutoFit/>
          </a:bodyPr>
          <a:lstStyle/>
          <a:p>
            <a:pPr algn="ctr">
              <a:lnSpc>
                <a:spcPct val="150000"/>
              </a:lnSpc>
            </a:pPr>
            <a:r>
              <a:rPr lang="zh-CN" altLang="en-US" sz="3200" b="1" dirty="0">
                <a:latin typeface="楷体" pitchFamily="49" charset="-122"/>
                <a:ea typeface="楷体" pitchFamily="49" charset="-122"/>
              </a:rPr>
              <a:t>主讲人</a:t>
            </a:r>
            <a:r>
              <a:rPr lang="zh-CN" altLang="en-US" sz="3200" b="1" dirty="0" smtClean="0">
                <a:latin typeface="楷体" pitchFamily="49" charset="-122"/>
                <a:ea typeface="楷体" pitchFamily="49" charset="-122"/>
              </a:rPr>
              <a:t>：</a:t>
            </a:r>
            <a:r>
              <a:rPr lang="zh-CN" altLang="en-US" sz="3200" b="1" smtClean="0">
                <a:latin typeface="楷体" pitchFamily="49" charset="-122"/>
                <a:ea typeface="楷体" pitchFamily="49" charset="-122"/>
              </a:rPr>
              <a:t>李敏  高级工程师</a:t>
            </a:r>
            <a:endParaRPr lang="en-US" altLang="zh-CN" sz="3200" b="1" dirty="0">
              <a:latin typeface="楷体" pitchFamily="49" charset="-122"/>
              <a:ea typeface="楷体" pitchFamily="49" charset="-122"/>
            </a:endParaRPr>
          </a:p>
          <a:p>
            <a:pPr algn="ctr">
              <a:lnSpc>
                <a:spcPct val="150000"/>
              </a:lnSpc>
            </a:pPr>
            <a:r>
              <a:rPr lang="zh-CN" altLang="en-US" sz="3200" b="1" dirty="0">
                <a:latin typeface="楷体" pitchFamily="49" charset="-122"/>
                <a:ea typeface="楷体" pitchFamily="49" charset="-122"/>
              </a:rPr>
              <a:t>浙江方圆检测集团股份有限公司</a:t>
            </a:r>
            <a:endParaRPr lang="en-US" altLang="zh-CN" sz="3200" b="1" dirty="0">
              <a:latin typeface="楷体" pitchFamily="49" charset="-122"/>
              <a:ea typeface="楷体" pitchFamily="49" charset="-122"/>
            </a:endParaRPr>
          </a:p>
          <a:p>
            <a:pPr algn="ctr">
              <a:lnSpc>
                <a:spcPct val="150000"/>
              </a:lnSpc>
            </a:pPr>
            <a:r>
              <a:rPr lang="en-US" altLang="zh-CN" sz="3200" b="1" dirty="0">
                <a:latin typeface="楷体" pitchFamily="49" charset="-122"/>
                <a:ea typeface="楷体" pitchFamily="49" charset="-122"/>
              </a:rPr>
              <a:t>2019</a:t>
            </a:r>
            <a:r>
              <a:rPr lang="zh-CN" altLang="en-US" sz="3200" b="1" dirty="0">
                <a:latin typeface="楷体" pitchFamily="49" charset="-122"/>
                <a:ea typeface="楷体" pitchFamily="49" charset="-122"/>
              </a:rPr>
              <a:t>年</a:t>
            </a:r>
            <a:r>
              <a:rPr lang="en-US" altLang="zh-CN" sz="3200" b="1" dirty="0">
                <a:latin typeface="楷体" pitchFamily="49" charset="-122"/>
                <a:ea typeface="楷体" pitchFamily="49" charset="-122"/>
              </a:rPr>
              <a:t>12</a:t>
            </a:r>
            <a:r>
              <a:rPr lang="zh-CN" altLang="en-US" sz="3200" b="1" dirty="0" smtClean="0">
                <a:latin typeface="楷体" pitchFamily="49" charset="-122"/>
                <a:ea typeface="楷体" pitchFamily="49" charset="-122"/>
              </a:rPr>
              <a:t>月</a:t>
            </a:r>
            <a:r>
              <a:rPr lang="en-US" altLang="zh-CN" sz="3200" b="1" dirty="0" smtClean="0">
                <a:latin typeface="楷体" pitchFamily="49" charset="-122"/>
                <a:ea typeface="楷体" pitchFamily="49" charset="-122"/>
              </a:rPr>
              <a:t>17</a:t>
            </a:r>
            <a:r>
              <a:rPr lang="zh-CN" altLang="en-US" sz="3200" b="1" dirty="0" smtClean="0">
                <a:latin typeface="楷体" pitchFamily="49" charset="-122"/>
                <a:ea typeface="楷体" pitchFamily="49" charset="-122"/>
              </a:rPr>
              <a:t>日</a:t>
            </a:r>
            <a:endParaRPr lang="zh-CN" altLang="en-US" sz="3200" dirty="0"/>
          </a:p>
        </p:txBody>
      </p:sp>
      <p:sp>
        <p:nvSpPr>
          <p:cNvPr id="37" name="椭圆 36"/>
          <p:cNvSpPr/>
          <p:nvPr/>
        </p:nvSpPr>
        <p:spPr>
          <a:xfrm>
            <a:off x="8543478" y="5419428"/>
            <a:ext cx="1440160" cy="1440160"/>
          </a:xfrm>
          <a:prstGeom prst="ellipse">
            <a:avLst/>
          </a:prstGeom>
          <a:solidFill>
            <a:schemeClr val="bg1">
              <a:lumMod val="65000"/>
              <a:alpha val="87000"/>
            </a:schemeClr>
          </a:solidFill>
          <a:ln>
            <a:noFill/>
          </a:ln>
          <a:effectLst>
            <a:softEdge rad="3048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51604" y="858026"/>
            <a:ext cx="11449272" cy="3508649"/>
          </a:xfrm>
          <a:prstGeom prst="rect">
            <a:avLst/>
          </a:prstGeom>
          <a:noFill/>
          <a:ln w="9525">
            <a:noFill/>
            <a:miter lim="800000"/>
            <a:headEnd/>
            <a:tailEnd/>
          </a:ln>
          <a:effectLst/>
        </p:spPr>
        <p:txBody>
          <a:bodyPr vert="horz" wrap="square" lIns="121917" tIns="60958" rIns="121917" bIns="60958" numCol="1" anchor="ctr" anchorCtr="0" compatLnSpc="1">
            <a:prstTxWarp prst="textNoShape">
              <a:avLst/>
            </a:prstTxWarp>
            <a:spAutoFit/>
          </a:bodyPr>
          <a:lstStyle/>
          <a:p>
            <a:pPr eaLnBrk="0" fontAlgn="base" hangingPunct="0">
              <a:lnSpc>
                <a:spcPts val="4400"/>
              </a:lnSpc>
              <a:spcBef>
                <a:spcPct val="0"/>
              </a:spcBef>
              <a:spcAft>
                <a:spcPct val="0"/>
              </a:spcAft>
            </a:pPr>
            <a:r>
              <a:rPr lang="zh-CN" altLang="en-US" b="1" dirty="0" smtClean="0">
                <a:latin typeface="仿宋" pitchFamily="49" charset="-122"/>
                <a:ea typeface="仿宋" pitchFamily="49" charset="-122"/>
                <a:cs typeface="Calibri" pitchFamily="34" charset="0"/>
              </a:rPr>
              <a:t>在人造板选购方面，消费者要注意以下几点：</a:t>
            </a:r>
          </a:p>
          <a:p>
            <a:pPr eaLnBrk="0" fontAlgn="base" hangingPunct="0">
              <a:lnSpc>
                <a:spcPts val="4400"/>
              </a:lnSpc>
              <a:spcBef>
                <a:spcPct val="0"/>
              </a:spcBef>
              <a:spcAft>
                <a:spcPct val="0"/>
              </a:spcAft>
            </a:pPr>
            <a:r>
              <a:rPr lang="en-US" altLang="zh-CN" b="1" dirty="0" smtClean="0">
                <a:latin typeface="仿宋" pitchFamily="49" charset="-122"/>
                <a:ea typeface="仿宋" pitchFamily="49" charset="-122"/>
                <a:cs typeface="Calibri" pitchFamily="34" charset="0"/>
              </a:rPr>
              <a:t>1.</a:t>
            </a:r>
            <a:r>
              <a:rPr lang="zh-CN" altLang="en-US" b="1" dirty="0" smtClean="0">
                <a:latin typeface="仿宋" pitchFamily="49" charset="-122"/>
                <a:ea typeface="仿宋" pitchFamily="49" charset="-122"/>
                <a:cs typeface="Calibri" pitchFamily="34" charset="0"/>
              </a:rPr>
              <a:t>查看产品是否有合格证；</a:t>
            </a:r>
          </a:p>
          <a:p>
            <a:pPr eaLnBrk="0" fontAlgn="base" hangingPunct="0">
              <a:lnSpc>
                <a:spcPts val="4400"/>
              </a:lnSpc>
              <a:spcBef>
                <a:spcPct val="0"/>
              </a:spcBef>
              <a:spcAft>
                <a:spcPct val="0"/>
              </a:spcAft>
            </a:pPr>
            <a:r>
              <a:rPr lang="en-US" altLang="zh-CN" b="1" dirty="0" smtClean="0">
                <a:latin typeface="仿宋" pitchFamily="49" charset="-122"/>
                <a:ea typeface="仿宋" pitchFamily="49" charset="-122"/>
                <a:cs typeface="Calibri" pitchFamily="34" charset="0"/>
              </a:rPr>
              <a:t>2.</a:t>
            </a:r>
            <a:r>
              <a:rPr lang="zh-CN" altLang="en-US" b="1" dirty="0" smtClean="0">
                <a:latin typeface="仿宋" pitchFamily="49" charset="-122"/>
                <a:ea typeface="仿宋" pitchFamily="49" charset="-122"/>
                <a:cs typeface="Calibri" pitchFamily="34" charset="0"/>
              </a:rPr>
              <a:t>查看外观质量，观察产品外形是否平整，表面是否有缺损，侧边是否有分层等现象；</a:t>
            </a:r>
          </a:p>
          <a:p>
            <a:pPr eaLnBrk="0" fontAlgn="base" hangingPunct="0">
              <a:lnSpc>
                <a:spcPts val="4400"/>
              </a:lnSpc>
              <a:spcBef>
                <a:spcPct val="0"/>
              </a:spcBef>
              <a:spcAft>
                <a:spcPct val="0"/>
              </a:spcAft>
            </a:pPr>
            <a:r>
              <a:rPr lang="en-US" altLang="zh-CN" b="1" dirty="0" smtClean="0">
                <a:latin typeface="仿宋" pitchFamily="49" charset="-122"/>
                <a:ea typeface="仿宋" pitchFamily="49" charset="-122"/>
                <a:cs typeface="Calibri" pitchFamily="34" charset="0"/>
              </a:rPr>
              <a:t>3.</a:t>
            </a:r>
            <a:r>
              <a:rPr lang="zh-CN" altLang="en-US" b="1" dirty="0" smtClean="0">
                <a:latin typeface="仿宋" pitchFamily="49" charset="-122"/>
                <a:ea typeface="仿宋" pitchFamily="49" charset="-122"/>
                <a:cs typeface="Calibri" pitchFamily="34" charset="0"/>
              </a:rPr>
              <a:t>嗅气味，不要选择刺激性气味大的人造板；</a:t>
            </a:r>
          </a:p>
          <a:p>
            <a:pPr eaLnBrk="0" fontAlgn="base" hangingPunct="0">
              <a:lnSpc>
                <a:spcPts val="4400"/>
              </a:lnSpc>
              <a:spcBef>
                <a:spcPct val="0"/>
              </a:spcBef>
              <a:spcAft>
                <a:spcPct val="0"/>
              </a:spcAft>
            </a:pPr>
            <a:r>
              <a:rPr lang="en-US" altLang="zh-CN" b="1" dirty="0" smtClean="0">
                <a:latin typeface="仿宋" pitchFamily="49" charset="-122"/>
                <a:ea typeface="仿宋" pitchFamily="49" charset="-122"/>
                <a:cs typeface="Calibri" pitchFamily="34" charset="0"/>
              </a:rPr>
              <a:t>4.</a:t>
            </a:r>
            <a:r>
              <a:rPr lang="zh-CN" altLang="en-US" b="1" dirty="0" smtClean="0">
                <a:latin typeface="仿宋" pitchFamily="49" charset="-122"/>
                <a:ea typeface="仿宋" pitchFamily="49" charset="-122"/>
                <a:cs typeface="Calibri" pitchFamily="34" charset="0"/>
              </a:rPr>
              <a:t>选择地板类产品时，还需关注产品耐磨等级等指标。</a:t>
            </a:r>
            <a:endParaRPr lang="zh-CN" altLang="en-US" b="1" dirty="0">
              <a:latin typeface="仿宋" pitchFamily="49" charset="-122"/>
              <a:ea typeface="仿宋" pitchFamily="49" charset="-122"/>
              <a:cs typeface="宋体" pitchFamily="2" charset="-122"/>
            </a:endParaRPr>
          </a:p>
        </p:txBody>
      </p:sp>
      <p:sp>
        <p:nvSpPr>
          <p:cNvPr id="4" name="TextBox 20">
            <a:extLst>
              <a:ext uri="{FF2B5EF4-FFF2-40B4-BE49-F238E27FC236}">
                <a16:creationId xmlns:a16="http://schemas.microsoft.com/office/drawing/2014/main" xmlns="" id="{B267E090-4579-4EB2-9A01-AF72F021F744}"/>
              </a:ext>
            </a:extLst>
          </p:cNvPr>
          <p:cNvSpPr txBox="1"/>
          <p:nvPr/>
        </p:nvSpPr>
        <p:spPr>
          <a:xfrm>
            <a:off x="805872" y="31288"/>
            <a:ext cx="3827032" cy="617720"/>
          </a:xfrm>
          <a:prstGeom prst="rect">
            <a:avLst/>
          </a:prstGeom>
          <a:noFill/>
        </p:spPr>
        <p:txBody>
          <a:bodyPr wrap="square" lIns="124066" tIns="62033" rIns="124066" bIns="62033" rtlCol="0">
            <a:spAutoFit/>
          </a:bodyPr>
          <a:lstStyle/>
          <a:p>
            <a:r>
              <a:rPr lang="zh-CN" altLang="en-US" sz="3200" b="1" dirty="0" smtClean="0">
                <a:latin typeface="仿宋" pitchFamily="49" charset="-122"/>
                <a:ea typeface="仿宋" pitchFamily="49" charset="-122"/>
                <a:cs typeface="Times New Roman" pitchFamily="18" charset="0"/>
              </a:rPr>
              <a:t>消费指南</a:t>
            </a:r>
            <a:endParaRPr lang="zh-CN" altLang="en-US" sz="3200" b="1" dirty="0">
              <a:latin typeface="仿宋" pitchFamily="49" charset="-122"/>
              <a:ea typeface="仿宋" pitchFamily="49" charset="-122"/>
              <a:cs typeface="Times New Roman" pitchFamily="18" charset="0"/>
            </a:endParaRPr>
          </a:p>
        </p:txBody>
      </p:sp>
      <p:sp>
        <p:nvSpPr>
          <p:cNvPr id="5" name="矩形 4">
            <a:extLst>
              <a:ext uri="{FF2B5EF4-FFF2-40B4-BE49-F238E27FC236}">
                <a16:creationId xmlns:a16="http://schemas.microsoft.com/office/drawing/2014/main" xmlns="" id="{6976FFEF-D1AD-45AC-AB64-022C42DD4ED3}"/>
              </a:ext>
            </a:extLst>
          </p:cNvPr>
          <p:cNvSpPr/>
          <p:nvPr/>
        </p:nvSpPr>
        <p:spPr>
          <a:xfrm>
            <a:off x="115269" y="178267"/>
            <a:ext cx="559445" cy="561879"/>
          </a:xfrm>
          <a:prstGeom prst="rect">
            <a:avLst/>
          </a:prstGeom>
          <a:solidFill>
            <a:srgbClr val="19B49B"/>
          </a:solidFill>
          <a:ln>
            <a:no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r>
              <a:rPr lang="en-US" altLang="zh-CN" sz="2800" dirty="0">
                <a:latin typeface="Agency FB" panose="020B0503020202020204" pitchFamily="34" charset="0"/>
              </a:rPr>
              <a:t>05</a:t>
            </a:r>
            <a:endParaRPr lang="zh-CN" altLang="en-US" sz="2800" dirty="0">
              <a:latin typeface="Agency FB" panose="020B0503020202020204" pitchFamily="34" charset="0"/>
            </a:endParaRPr>
          </a:p>
        </p:txBody>
      </p:sp>
      <p:grpSp>
        <p:nvGrpSpPr>
          <p:cNvPr id="6" name="组合 5"/>
          <p:cNvGrpSpPr/>
          <p:nvPr/>
        </p:nvGrpSpPr>
        <p:grpSpPr>
          <a:xfrm>
            <a:off x="739732" y="687659"/>
            <a:ext cx="10684066" cy="77839"/>
            <a:chOff x="1163928" y="940835"/>
            <a:chExt cx="10684066" cy="77839"/>
          </a:xfrm>
        </p:grpSpPr>
        <p:cxnSp>
          <p:nvCxnSpPr>
            <p:cNvPr id="7" name="直接连接符 6">
              <a:extLst>
                <a:ext uri="{FF2B5EF4-FFF2-40B4-BE49-F238E27FC236}">
                  <a16:creationId xmlns:a16="http://schemas.microsoft.com/office/drawing/2014/main" xmlns="" id="{416BDB12-F74C-4240-936D-529A513B2C38}"/>
                </a:ext>
              </a:extLst>
            </p:cNvPr>
            <p:cNvCxnSpPr>
              <a:cxnSpLocks/>
            </p:cNvCxnSpPr>
            <p:nvPr/>
          </p:nvCxnSpPr>
          <p:spPr>
            <a:xfrm>
              <a:off x="2017748" y="1013389"/>
              <a:ext cx="9830246" cy="0"/>
            </a:xfrm>
            <a:prstGeom prst="line">
              <a:avLst/>
            </a:prstGeom>
            <a:ln w="63500">
              <a:solidFill>
                <a:srgbClr val="19B49B"/>
              </a:solidFill>
            </a:ln>
          </p:spPr>
          <p:style>
            <a:lnRef idx="1">
              <a:schemeClr val="accent1"/>
            </a:lnRef>
            <a:fillRef idx="0">
              <a:schemeClr val="accent1"/>
            </a:fillRef>
            <a:effectRef idx="0">
              <a:schemeClr val="accent1"/>
            </a:effectRef>
            <a:fontRef idx="minor">
              <a:schemeClr val="tx1"/>
            </a:fontRef>
          </p:style>
        </p:cxnSp>
        <p:sp>
          <p:nvSpPr>
            <p:cNvPr id="8" name="任意多边形: 形状 30">
              <a:extLst>
                <a:ext uri="{FF2B5EF4-FFF2-40B4-BE49-F238E27FC236}">
                  <a16:creationId xmlns:a16="http://schemas.microsoft.com/office/drawing/2014/main" xmlns="" id="{9E4D0EF5-6C4A-4568-AF54-DCDD8D4D9174}"/>
                </a:ext>
              </a:extLst>
            </p:cNvPr>
            <p:cNvSpPr/>
            <p:nvPr/>
          </p:nvSpPr>
          <p:spPr>
            <a:xfrm>
              <a:off x="1163928" y="940835"/>
              <a:ext cx="867140" cy="77839"/>
            </a:xfrm>
            <a:custGeom>
              <a:avLst/>
              <a:gdLst>
                <a:gd name="connsiteX0" fmla="*/ 0 w 640080"/>
                <a:gd name="connsiteY0" fmla="*/ 34335 h 57208"/>
                <a:gd name="connsiteX1" fmla="*/ 121920 w 640080"/>
                <a:gd name="connsiteY1" fmla="*/ 5760 h 57208"/>
                <a:gd name="connsiteX2" fmla="*/ 169545 w 640080"/>
                <a:gd name="connsiteY2" fmla="*/ 57195 h 57208"/>
                <a:gd name="connsiteX3" fmla="*/ 287655 w 640080"/>
                <a:gd name="connsiteY3" fmla="*/ 45 h 57208"/>
                <a:gd name="connsiteX4" fmla="*/ 392430 w 640080"/>
                <a:gd name="connsiteY4" fmla="*/ 47670 h 57208"/>
                <a:gd name="connsiteX5" fmla="*/ 640080 w 640080"/>
                <a:gd name="connsiteY5" fmla="*/ 51480 h 5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080" h="57208">
                  <a:moveTo>
                    <a:pt x="0" y="34335"/>
                  </a:moveTo>
                  <a:cubicBezTo>
                    <a:pt x="46831" y="18142"/>
                    <a:pt x="93663" y="1950"/>
                    <a:pt x="121920" y="5760"/>
                  </a:cubicBezTo>
                  <a:cubicBezTo>
                    <a:pt x="150177" y="9570"/>
                    <a:pt x="141923" y="58147"/>
                    <a:pt x="169545" y="57195"/>
                  </a:cubicBezTo>
                  <a:cubicBezTo>
                    <a:pt x="197167" y="56243"/>
                    <a:pt x="250508" y="1632"/>
                    <a:pt x="287655" y="45"/>
                  </a:cubicBezTo>
                  <a:cubicBezTo>
                    <a:pt x="324802" y="-1542"/>
                    <a:pt x="333693" y="39098"/>
                    <a:pt x="392430" y="47670"/>
                  </a:cubicBezTo>
                  <a:cubicBezTo>
                    <a:pt x="451168" y="56243"/>
                    <a:pt x="545624" y="53861"/>
                    <a:pt x="640080" y="51480"/>
                  </a:cubicBezTo>
                </a:path>
              </a:pathLst>
            </a:custGeom>
            <a:noFill/>
            <a:ln w="63500">
              <a:solidFill>
                <a:srgbClr val="19B49B"/>
              </a:solid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endParaRPr lang="zh-CN" altLang="en-US"/>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18433">
                                            <p:txEl>
                                              <p:pRg st="0" end="0"/>
                                            </p:txEl>
                                          </p:spTgt>
                                        </p:tgtEl>
                                        <p:attrNameLst>
                                          <p:attrName>style.visibility</p:attrName>
                                        </p:attrNameLst>
                                      </p:cBhvr>
                                      <p:to>
                                        <p:strVal val="visible"/>
                                      </p:to>
                                    </p:set>
                                    <p:animEffect transition="in" filter="randombar(horizontal)">
                                      <p:cBhvr>
                                        <p:cTn id="7" dur="500"/>
                                        <p:tgtEl>
                                          <p:spTgt spid="184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8433">
                                            <p:txEl>
                                              <p:pRg st="1" end="1"/>
                                            </p:txEl>
                                          </p:spTgt>
                                        </p:tgtEl>
                                        <p:attrNameLst>
                                          <p:attrName>style.visibility</p:attrName>
                                        </p:attrNameLst>
                                      </p:cBhvr>
                                      <p:to>
                                        <p:strVal val="visible"/>
                                      </p:to>
                                    </p:set>
                                    <p:animEffect transition="in" filter="dissolve">
                                      <p:cBhvr>
                                        <p:cTn id="12" dur="500"/>
                                        <p:tgtEl>
                                          <p:spTgt spid="184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8433">
                                            <p:txEl>
                                              <p:pRg st="2" end="2"/>
                                            </p:txEl>
                                          </p:spTgt>
                                        </p:tgtEl>
                                        <p:attrNameLst>
                                          <p:attrName>style.visibility</p:attrName>
                                        </p:attrNameLst>
                                      </p:cBhvr>
                                      <p:to>
                                        <p:strVal val="visible"/>
                                      </p:to>
                                    </p:set>
                                    <p:animEffect transition="in" filter="dissolve">
                                      <p:cBhvr>
                                        <p:cTn id="17" dur="500"/>
                                        <p:tgtEl>
                                          <p:spTgt spid="184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18433">
                                            <p:txEl>
                                              <p:pRg st="3" end="3"/>
                                            </p:txEl>
                                          </p:spTgt>
                                        </p:tgtEl>
                                        <p:attrNameLst>
                                          <p:attrName>style.visibility</p:attrName>
                                        </p:attrNameLst>
                                      </p:cBhvr>
                                      <p:to>
                                        <p:strVal val="visible"/>
                                      </p:to>
                                    </p:set>
                                    <p:animEffect transition="in" filter="dissolve">
                                      <p:cBhvr>
                                        <p:cTn id="22" dur="500"/>
                                        <p:tgtEl>
                                          <p:spTgt spid="184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8433">
                                            <p:txEl>
                                              <p:pRg st="4" end="4"/>
                                            </p:txEl>
                                          </p:spTgt>
                                        </p:tgtEl>
                                        <p:attrNameLst>
                                          <p:attrName>style.visibility</p:attrName>
                                        </p:attrNameLst>
                                      </p:cBhvr>
                                      <p:to>
                                        <p:strVal val="visible"/>
                                      </p:to>
                                    </p:set>
                                    <p:animEffect transition="in" filter="dissolve">
                                      <p:cBhvr>
                                        <p:cTn id="27" dur="500"/>
                                        <p:tgtEl>
                                          <p:spTgt spid="184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uiExpand="1"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12"/>
          <p:cNvSpPr txBox="1"/>
          <p:nvPr/>
        </p:nvSpPr>
        <p:spPr>
          <a:xfrm>
            <a:off x="1479211" y="1518830"/>
            <a:ext cx="2836835" cy="2862322"/>
          </a:xfrm>
          <a:prstGeom prst="rect">
            <a:avLst/>
          </a:prstGeom>
          <a:noFill/>
        </p:spPr>
        <p:txBody>
          <a:bodyPr wrap="square" rtlCol="0">
            <a:spAutoFit/>
          </a:bodyPr>
          <a:lstStyle/>
          <a:p>
            <a:r>
              <a:rPr lang="en-US" altLang="zh-CN" sz="18000" b="1" spc="600" dirty="0">
                <a:effectLst>
                  <a:outerShdw blurRad="38100" dist="38100" dir="2700000" algn="tl">
                    <a:srgbClr val="000000">
                      <a:alpha val="43137"/>
                    </a:srgbClr>
                  </a:outerShdw>
                </a:effectLst>
                <a:latin typeface="Baskerville Old Face" panose="02020602080505020303" pitchFamily="18" charset="0"/>
                <a:ea typeface="华文新魏" panose="02010800040101010101" pitchFamily="2" charset="-122"/>
              </a:rPr>
              <a:t>E</a:t>
            </a:r>
            <a:r>
              <a:rPr lang="en-US" altLang="zh-CN" sz="4800" b="1" spc="600" dirty="0">
                <a:effectLst>
                  <a:outerShdw blurRad="38100" dist="38100" dir="2700000" algn="tl">
                    <a:srgbClr val="000000">
                      <a:alpha val="43137"/>
                    </a:srgbClr>
                  </a:outerShdw>
                </a:effectLst>
                <a:latin typeface="Baskerville Old Face" panose="02020602080505020303" pitchFamily="18" charset="0"/>
                <a:ea typeface="华文新魏" panose="02010800040101010101" pitchFamily="2" charset="-122"/>
              </a:rPr>
              <a:t>ND</a:t>
            </a:r>
            <a:endParaRPr lang="zh-CN" altLang="en-US" sz="4800" b="1" spc="600" dirty="0">
              <a:effectLst>
                <a:outerShdw blurRad="38100" dist="38100" dir="2700000" algn="tl">
                  <a:srgbClr val="000000">
                    <a:alpha val="43137"/>
                  </a:srgbClr>
                </a:outerShdw>
              </a:effectLst>
              <a:latin typeface="Baskerville Old Face" panose="02020602080505020303" pitchFamily="18" charset="0"/>
              <a:ea typeface="华文新魏" panose="02010800040101010101" pitchFamily="2" charset="-122"/>
            </a:endParaRPr>
          </a:p>
        </p:txBody>
      </p:sp>
      <p:grpSp>
        <p:nvGrpSpPr>
          <p:cNvPr id="10" name="组合 9"/>
          <p:cNvGrpSpPr/>
          <p:nvPr/>
        </p:nvGrpSpPr>
        <p:grpSpPr>
          <a:xfrm>
            <a:off x="541361" y="708564"/>
            <a:ext cx="4607194" cy="4628441"/>
            <a:chOff x="3959284" y="1422211"/>
            <a:chExt cx="4055409" cy="4055409"/>
          </a:xfrm>
        </p:grpSpPr>
        <p:sp>
          <p:nvSpPr>
            <p:cNvPr id="11" name="弧形 10"/>
            <p:cNvSpPr/>
            <p:nvPr/>
          </p:nvSpPr>
          <p:spPr>
            <a:xfrm rot="3942566" flipH="1">
              <a:off x="3959284" y="1422211"/>
              <a:ext cx="4055409" cy="4055409"/>
            </a:xfrm>
            <a:prstGeom prst="arc">
              <a:avLst>
                <a:gd name="adj1" fmla="val 16200000"/>
                <a:gd name="adj2" fmla="val 1204186"/>
              </a:avLst>
            </a:prstGeom>
            <a:noFill/>
            <a:ln w="28575">
              <a:gradFill>
                <a:gsLst>
                  <a:gs pos="50000">
                    <a:schemeClr val="tx2">
                      <a:lumMod val="20000"/>
                      <a:lumOff val="80000"/>
                    </a:schemeClr>
                  </a:gs>
                  <a:gs pos="0">
                    <a:schemeClr val="tx2">
                      <a:lumMod val="40000"/>
                      <a:lumOff val="60000"/>
                    </a:schemeClr>
                  </a:gs>
                  <a:gs pos="100000">
                    <a:schemeClr val="tx2">
                      <a:lumMod val="60000"/>
                      <a:lumOff val="40000"/>
                    </a:schemeClr>
                  </a:gs>
                </a:gsLst>
                <a:lin ang="5400000" scaled="1"/>
              </a:gra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2" name="弧形 11"/>
            <p:cNvSpPr/>
            <p:nvPr/>
          </p:nvSpPr>
          <p:spPr>
            <a:xfrm rot="18548610" flipH="1">
              <a:off x="3959284" y="1422211"/>
              <a:ext cx="4055409" cy="4055409"/>
            </a:xfrm>
            <a:prstGeom prst="arc">
              <a:avLst>
                <a:gd name="adj1" fmla="val 16200000"/>
                <a:gd name="adj2" fmla="val 1204186"/>
              </a:avLst>
            </a:prstGeom>
            <a:noFill/>
            <a:ln w="28575">
              <a:gradFill>
                <a:gsLst>
                  <a:gs pos="50000">
                    <a:schemeClr val="tx2">
                      <a:lumMod val="20000"/>
                      <a:lumOff val="80000"/>
                    </a:schemeClr>
                  </a:gs>
                  <a:gs pos="0">
                    <a:schemeClr val="tx2">
                      <a:lumMod val="40000"/>
                      <a:lumOff val="60000"/>
                    </a:schemeClr>
                  </a:gs>
                  <a:gs pos="100000">
                    <a:schemeClr val="tx2">
                      <a:lumMod val="60000"/>
                      <a:lumOff val="40000"/>
                    </a:schemeClr>
                  </a:gs>
                </a:gsLst>
                <a:lin ang="5400000" scaled="1"/>
              </a:gra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3" name="弧形 12"/>
            <p:cNvSpPr/>
            <p:nvPr/>
          </p:nvSpPr>
          <p:spPr>
            <a:xfrm rot="11219405" flipH="1">
              <a:off x="3959284" y="1422211"/>
              <a:ext cx="4055409" cy="4055409"/>
            </a:xfrm>
            <a:prstGeom prst="arc">
              <a:avLst>
                <a:gd name="adj1" fmla="val 16200000"/>
                <a:gd name="adj2" fmla="val 1204186"/>
              </a:avLst>
            </a:prstGeom>
            <a:noFill/>
            <a:ln w="28575">
              <a:gradFill>
                <a:gsLst>
                  <a:gs pos="50000">
                    <a:schemeClr val="tx2">
                      <a:lumMod val="20000"/>
                      <a:lumOff val="80000"/>
                    </a:schemeClr>
                  </a:gs>
                  <a:gs pos="0">
                    <a:schemeClr val="tx2">
                      <a:lumMod val="40000"/>
                      <a:lumOff val="60000"/>
                    </a:schemeClr>
                  </a:gs>
                  <a:gs pos="100000">
                    <a:schemeClr val="tx2">
                      <a:lumMod val="60000"/>
                      <a:lumOff val="40000"/>
                    </a:schemeClr>
                  </a:gs>
                </a:gsLst>
                <a:lin ang="5400000" scaled="1"/>
              </a:gradFill>
            </a:ln>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grpSp>
      <p:cxnSp>
        <p:nvCxnSpPr>
          <p:cNvPr id="14" name="直接连接符 13"/>
          <p:cNvCxnSpPr/>
          <p:nvPr/>
        </p:nvCxnSpPr>
        <p:spPr>
          <a:xfrm flipV="1">
            <a:off x="8714889" y="1668464"/>
            <a:ext cx="1506434" cy="1165792"/>
          </a:xfrm>
          <a:prstGeom prst="line">
            <a:avLst/>
          </a:prstGeom>
          <a:ln>
            <a:solidFill>
              <a:schemeClr val="tx2">
                <a:lumMod val="60000"/>
                <a:lumOff val="40000"/>
              </a:schemeClr>
            </a:solidFill>
            <a:headEnd type="oval"/>
          </a:ln>
        </p:spPr>
        <p:style>
          <a:lnRef idx="1">
            <a:schemeClr val="dk1"/>
          </a:lnRef>
          <a:fillRef idx="0">
            <a:schemeClr val="dk1"/>
          </a:fillRef>
          <a:effectRef idx="0">
            <a:schemeClr val="dk1"/>
          </a:effectRef>
          <a:fontRef idx="minor">
            <a:schemeClr val="tx1"/>
          </a:fontRef>
        </p:style>
      </p:cxnSp>
      <p:cxnSp>
        <p:nvCxnSpPr>
          <p:cNvPr id="15" name="直接连接符 14"/>
          <p:cNvCxnSpPr/>
          <p:nvPr/>
        </p:nvCxnSpPr>
        <p:spPr>
          <a:xfrm flipV="1">
            <a:off x="9494128" y="946390"/>
            <a:ext cx="1287357" cy="942875"/>
          </a:xfrm>
          <a:prstGeom prst="line">
            <a:avLst/>
          </a:prstGeom>
          <a:ln w="28575">
            <a:gradFill>
              <a:gsLst>
                <a:gs pos="100000">
                  <a:schemeClr val="tx2">
                    <a:lumMod val="60000"/>
                    <a:lumOff val="40000"/>
                  </a:schemeClr>
                </a:gs>
                <a:gs pos="0">
                  <a:schemeClr val="tx2">
                    <a:lumMod val="40000"/>
                    <a:lumOff val="60000"/>
                  </a:schemeClr>
                </a:gs>
              </a:gsLst>
              <a:lin ang="5400000" scaled="1"/>
            </a:gra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flipV="1">
            <a:off x="9275835" y="1445547"/>
            <a:ext cx="1567543" cy="1165792"/>
          </a:xfrm>
          <a:prstGeom prst="line">
            <a:avLst/>
          </a:prstGeom>
          <a:ln>
            <a:gradFill>
              <a:gsLst>
                <a:gs pos="100000">
                  <a:schemeClr val="tx2">
                    <a:lumMod val="60000"/>
                    <a:lumOff val="40000"/>
                  </a:schemeClr>
                </a:gs>
                <a:gs pos="0">
                  <a:schemeClr val="tx2">
                    <a:lumMod val="40000"/>
                    <a:lumOff val="6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7" name="文本框 21"/>
          <p:cNvSpPr txBox="1"/>
          <p:nvPr/>
        </p:nvSpPr>
        <p:spPr>
          <a:xfrm>
            <a:off x="5624246" y="3171897"/>
            <a:ext cx="4199376" cy="1569660"/>
          </a:xfrm>
          <a:prstGeom prst="rect">
            <a:avLst/>
          </a:prstGeom>
          <a:noFill/>
        </p:spPr>
        <p:txBody>
          <a:bodyPr wrap="square" rtlCol="0">
            <a:spAutoFit/>
          </a:bodyPr>
          <a:lstStyle/>
          <a:p>
            <a:r>
              <a:rPr lang="zh-CN" altLang="en-US" sz="9600" b="1" dirty="0">
                <a:latin typeface="华文行楷" pitchFamily="2" charset="-122"/>
                <a:ea typeface="华文行楷" pitchFamily="2" charset="-122"/>
              </a:rPr>
              <a:t>谢 谢！</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afterEffect">
                                  <p:stCondLst>
                                    <p:cond delay="0"/>
                                  </p:stCondLst>
                                  <p:childTnLst>
                                    <p:animRot by="21600000">
                                      <p:cBhvr>
                                        <p:cTn id="6" dur="1750" fill="hold"/>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xmlns="" id="{AD3E8EB2-3FE7-4B4C-859C-E3C0C25D18F3}"/>
              </a:ext>
            </a:extLst>
          </p:cNvPr>
          <p:cNvPicPr>
            <a:picLocks noChangeAspect="1"/>
          </p:cNvPicPr>
          <p:nvPr/>
        </p:nvPicPr>
        <p:blipFill>
          <a:blip r:embed="rId2" cstate="print">
            <a:extLst>
              <a:ext uri="{28A0092B-C50C-407E-A947-70E740481C1C}">
                <a14:useLocalDpi xmlns:a14="http://schemas.microsoft.com/office/drawing/2010/main" xmlns="" val="0"/>
              </a:ext>
            </a:extLst>
          </a:blip>
          <a:srcRect t="20319"/>
          <a:stretch>
            <a:fillRect/>
          </a:stretch>
        </p:blipFill>
        <p:spPr>
          <a:xfrm>
            <a:off x="0" y="1"/>
            <a:ext cx="3633728" cy="6858000"/>
          </a:xfrm>
          <a:prstGeom prst="rect">
            <a:avLst/>
          </a:prstGeom>
        </p:spPr>
      </p:pic>
      <p:sp>
        <p:nvSpPr>
          <p:cNvPr id="2" name="TextBox 1"/>
          <p:cNvSpPr txBox="1"/>
          <p:nvPr/>
        </p:nvSpPr>
        <p:spPr>
          <a:xfrm>
            <a:off x="2926854" y="1269554"/>
            <a:ext cx="1679685" cy="3077762"/>
          </a:xfrm>
          <a:prstGeom prst="rect">
            <a:avLst/>
          </a:prstGeom>
          <a:noFill/>
        </p:spPr>
        <p:txBody>
          <a:bodyPr wrap="square" lIns="121917" tIns="60958" rIns="121917" bIns="60958" rtlCol="0">
            <a:spAutoFit/>
          </a:bodyPr>
          <a:lstStyle/>
          <a:p>
            <a:r>
              <a:rPr lang="zh-CN" altLang="en-US" sz="9600" dirty="0">
                <a:latin typeface="隶书" pitchFamily="49" charset="-122"/>
                <a:ea typeface="隶书" pitchFamily="49" charset="-122"/>
              </a:rPr>
              <a:t>目</a:t>
            </a:r>
            <a:endParaRPr lang="en-US" altLang="zh-CN" sz="9600" dirty="0">
              <a:latin typeface="隶书" pitchFamily="49" charset="-122"/>
              <a:ea typeface="隶书" pitchFamily="49" charset="-122"/>
            </a:endParaRPr>
          </a:p>
          <a:p>
            <a:r>
              <a:rPr lang="zh-CN" altLang="en-US" sz="9600" dirty="0">
                <a:latin typeface="隶书" pitchFamily="49" charset="-122"/>
                <a:ea typeface="隶书" pitchFamily="49" charset="-122"/>
              </a:rPr>
              <a:t>录</a:t>
            </a:r>
          </a:p>
        </p:txBody>
      </p:sp>
      <p:sp>
        <p:nvSpPr>
          <p:cNvPr id="3" name="矩形 2"/>
          <p:cNvSpPr/>
          <p:nvPr/>
        </p:nvSpPr>
        <p:spPr>
          <a:xfrm>
            <a:off x="5400412" y="261442"/>
            <a:ext cx="4655234" cy="5663085"/>
          </a:xfrm>
          <a:prstGeom prst="rect">
            <a:avLst/>
          </a:prstGeom>
        </p:spPr>
        <p:txBody>
          <a:bodyPr wrap="square" lIns="121917" tIns="60958" rIns="121917" bIns="60958">
            <a:spAutoFit/>
          </a:bodyPr>
          <a:lstStyle/>
          <a:p>
            <a:pPr lvl="0" fontAlgn="base">
              <a:lnSpc>
                <a:spcPct val="200000"/>
              </a:lnSpc>
              <a:spcBef>
                <a:spcPct val="0"/>
              </a:spcBef>
              <a:spcAft>
                <a:spcPct val="0"/>
              </a:spcAft>
            </a:pPr>
            <a:r>
              <a:rPr lang="zh-CN" altLang="zh-CN" sz="3600" b="1" kern="0" dirty="0">
                <a:latin typeface="楷体" pitchFamily="49" charset="-122"/>
                <a:ea typeface="楷体" pitchFamily="49" charset="-122"/>
                <a:cs typeface="Calibri" pitchFamily="34" charset="0"/>
              </a:rPr>
              <a:t>一</a:t>
            </a:r>
            <a:r>
              <a:rPr lang="zh-CN" altLang="zh-CN" sz="3600" b="1" kern="0" dirty="0" smtClean="0">
                <a:latin typeface="楷体" pitchFamily="49" charset="-122"/>
                <a:ea typeface="楷体" pitchFamily="49" charset="-122"/>
                <a:cs typeface="Calibri" pitchFamily="34" charset="0"/>
              </a:rPr>
              <a:t>、</a:t>
            </a:r>
            <a:r>
              <a:rPr lang="zh-CN" altLang="en-US" sz="3600" b="1" kern="0" dirty="0" smtClean="0">
                <a:latin typeface="楷体" pitchFamily="49" charset="-122"/>
                <a:ea typeface="楷体" pitchFamily="49" charset="-122"/>
                <a:cs typeface="Calibri" pitchFamily="34" charset="0"/>
              </a:rPr>
              <a:t>比对产品种类</a:t>
            </a:r>
            <a:endParaRPr lang="en-US" altLang="zh-CN" sz="3600" b="1" kern="0" dirty="0">
              <a:latin typeface="楷体" pitchFamily="49" charset="-122"/>
              <a:ea typeface="楷体" pitchFamily="49" charset="-122"/>
              <a:cs typeface="Calibri" pitchFamily="34" charset="0"/>
            </a:endParaRPr>
          </a:p>
          <a:p>
            <a:pPr fontAlgn="base">
              <a:lnSpc>
                <a:spcPct val="200000"/>
              </a:lnSpc>
              <a:spcBef>
                <a:spcPct val="0"/>
              </a:spcBef>
              <a:spcAft>
                <a:spcPct val="0"/>
              </a:spcAft>
            </a:pPr>
            <a:r>
              <a:rPr lang="zh-CN" altLang="en-US" sz="3600" b="1" kern="0" dirty="0">
                <a:latin typeface="楷体" pitchFamily="49" charset="-122"/>
                <a:ea typeface="楷体" pitchFamily="49" charset="-122"/>
                <a:cs typeface="Times New Roman" pitchFamily="18" charset="0"/>
              </a:rPr>
              <a:t>二、质量比</a:t>
            </a:r>
            <a:r>
              <a:rPr lang="zh-CN" altLang="en-US" sz="3600" b="1" kern="0" dirty="0" smtClean="0">
                <a:latin typeface="楷体" pitchFamily="49" charset="-122"/>
                <a:ea typeface="楷体" pitchFamily="49" charset="-122"/>
                <a:cs typeface="Times New Roman" pitchFamily="18" charset="0"/>
              </a:rPr>
              <a:t>对目的</a:t>
            </a:r>
            <a:endParaRPr lang="en-US" altLang="zh-CN" sz="3600" b="1" kern="0" dirty="0" smtClean="0">
              <a:latin typeface="楷体" pitchFamily="49" charset="-122"/>
              <a:ea typeface="楷体" pitchFamily="49" charset="-122"/>
              <a:cs typeface="Times New Roman" pitchFamily="18" charset="0"/>
            </a:endParaRPr>
          </a:p>
          <a:p>
            <a:pPr fontAlgn="base">
              <a:lnSpc>
                <a:spcPct val="200000"/>
              </a:lnSpc>
              <a:spcBef>
                <a:spcPct val="0"/>
              </a:spcBef>
              <a:spcAft>
                <a:spcPct val="0"/>
              </a:spcAft>
            </a:pPr>
            <a:r>
              <a:rPr lang="zh-CN" altLang="en-US" sz="3600" b="1" kern="0" dirty="0" smtClean="0">
                <a:latin typeface="楷体" pitchFamily="49" charset="-122"/>
                <a:ea typeface="楷体" pitchFamily="49" charset="-122"/>
                <a:cs typeface="Calibri" pitchFamily="34" charset="0"/>
              </a:rPr>
              <a:t>三、国内外标准对比</a:t>
            </a:r>
            <a:endParaRPr lang="en-US" altLang="zh-CN" sz="3600" b="1" kern="0" dirty="0">
              <a:latin typeface="楷体" pitchFamily="49" charset="-122"/>
              <a:ea typeface="楷体" pitchFamily="49" charset="-122"/>
              <a:cs typeface="Calibri" pitchFamily="34" charset="0"/>
            </a:endParaRPr>
          </a:p>
          <a:p>
            <a:pPr fontAlgn="base">
              <a:lnSpc>
                <a:spcPct val="200000"/>
              </a:lnSpc>
              <a:spcBef>
                <a:spcPct val="0"/>
              </a:spcBef>
              <a:spcAft>
                <a:spcPct val="0"/>
              </a:spcAft>
            </a:pPr>
            <a:r>
              <a:rPr lang="zh-CN" altLang="en-US" sz="3600" b="1" kern="0" dirty="0">
                <a:latin typeface="楷体" pitchFamily="49" charset="-122"/>
                <a:ea typeface="楷体" pitchFamily="49" charset="-122"/>
                <a:cs typeface="Calibri" pitchFamily="34" charset="0"/>
              </a:rPr>
              <a:t>四、质量比对结果</a:t>
            </a:r>
            <a:endParaRPr lang="en-US" altLang="zh-CN" sz="3600" b="1" kern="0" dirty="0">
              <a:latin typeface="楷体" pitchFamily="49" charset="-122"/>
              <a:ea typeface="楷体" pitchFamily="49" charset="-122"/>
              <a:cs typeface="Calibri" pitchFamily="34" charset="0"/>
            </a:endParaRPr>
          </a:p>
          <a:p>
            <a:pPr fontAlgn="base">
              <a:lnSpc>
                <a:spcPct val="200000"/>
              </a:lnSpc>
              <a:spcBef>
                <a:spcPct val="0"/>
              </a:spcBef>
              <a:spcAft>
                <a:spcPct val="0"/>
              </a:spcAft>
            </a:pPr>
            <a:r>
              <a:rPr lang="zh-CN" altLang="en-US" sz="3600" b="1" kern="0" dirty="0">
                <a:latin typeface="楷体" pitchFamily="49" charset="-122"/>
                <a:ea typeface="楷体" pitchFamily="49" charset="-122"/>
                <a:cs typeface="Calibri" pitchFamily="34" charset="0"/>
              </a:rPr>
              <a:t>五</a:t>
            </a:r>
            <a:r>
              <a:rPr lang="zh-CN" altLang="en-US" sz="3600" b="1" kern="0" dirty="0" smtClean="0">
                <a:latin typeface="楷体" pitchFamily="49" charset="-122"/>
                <a:ea typeface="楷体" pitchFamily="49" charset="-122"/>
                <a:cs typeface="Calibri" pitchFamily="34" charset="0"/>
              </a:rPr>
              <a:t>、消费指南</a:t>
            </a:r>
            <a:endParaRPr lang="zh-CN" altLang="en-US" sz="3600" b="1" kern="0" dirty="0">
              <a:latin typeface="楷体" pitchFamily="49" charset="-122"/>
              <a:ea typeface="楷体" pitchFamily="49" charset="-122"/>
              <a:cs typeface="Calibri" pitchFamily="34" charset="0"/>
            </a:endParaRPr>
          </a:p>
        </p:txBody>
      </p:sp>
      <p:sp>
        <p:nvSpPr>
          <p:cNvPr id="8" name="矩形 7">
            <a:extLst>
              <a:ext uri="{FF2B5EF4-FFF2-40B4-BE49-F238E27FC236}">
                <a16:creationId xmlns:a16="http://schemas.microsoft.com/office/drawing/2014/main" xmlns="" id="{CDDF8CA1-EDA3-4D1C-AE86-0223C2BE7087}"/>
              </a:ext>
            </a:extLst>
          </p:cNvPr>
          <p:cNvSpPr/>
          <p:nvPr/>
        </p:nvSpPr>
        <p:spPr>
          <a:xfrm>
            <a:off x="2278782" y="1197546"/>
            <a:ext cx="2376264" cy="3672408"/>
          </a:xfrm>
          <a:prstGeom prst="rect">
            <a:avLst/>
          </a:prstGeom>
          <a:noFill/>
          <a:ln w="38100">
            <a:solidFill>
              <a:srgbClr val="19B49B"/>
            </a:solid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endParaRPr lang="zh-CN" altLang="en-US"/>
          </a:p>
        </p:txBody>
      </p:sp>
      <p:cxnSp>
        <p:nvCxnSpPr>
          <p:cNvPr id="9" name="直接连接符 8">
            <a:extLst>
              <a:ext uri="{FF2B5EF4-FFF2-40B4-BE49-F238E27FC236}">
                <a16:creationId xmlns:a16="http://schemas.microsoft.com/office/drawing/2014/main" xmlns="" id="{57EC3321-8540-432D-A06D-FE46EF21CF3C}"/>
              </a:ext>
            </a:extLst>
          </p:cNvPr>
          <p:cNvCxnSpPr>
            <a:cxnSpLocks/>
          </p:cNvCxnSpPr>
          <p:nvPr/>
        </p:nvCxnSpPr>
        <p:spPr>
          <a:xfrm>
            <a:off x="2710830" y="1701602"/>
            <a:ext cx="0" cy="2540881"/>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0">
            <a:extLst>
              <a:ext uri="{FF2B5EF4-FFF2-40B4-BE49-F238E27FC236}">
                <a16:creationId xmlns:a16="http://schemas.microsoft.com/office/drawing/2014/main" xmlns="" id="{B267E090-4579-4EB2-9A01-AF72F021F744}"/>
              </a:ext>
            </a:extLst>
          </p:cNvPr>
          <p:cNvSpPr txBox="1"/>
          <p:nvPr/>
        </p:nvSpPr>
        <p:spPr>
          <a:xfrm>
            <a:off x="805872" y="31288"/>
            <a:ext cx="3827032" cy="617720"/>
          </a:xfrm>
          <a:prstGeom prst="rect">
            <a:avLst/>
          </a:prstGeom>
          <a:noFill/>
        </p:spPr>
        <p:txBody>
          <a:bodyPr wrap="square" lIns="124066" tIns="62033" rIns="124066" bIns="62033" rtlCol="0">
            <a:spAutoFit/>
          </a:bodyPr>
          <a:lstStyle/>
          <a:p>
            <a:r>
              <a:rPr lang="zh-CN" altLang="en-US" sz="3200" b="1" dirty="0" smtClean="0">
                <a:latin typeface="仿宋" pitchFamily="49" charset="-122"/>
                <a:ea typeface="仿宋" pitchFamily="49" charset="-122"/>
                <a:cs typeface="Calibri" pitchFamily="34" charset="0"/>
              </a:rPr>
              <a:t>比对</a:t>
            </a:r>
            <a:r>
              <a:rPr lang="zh-CN" altLang="zh-CN" sz="3200" b="1" dirty="0" smtClean="0">
                <a:latin typeface="仿宋" pitchFamily="49" charset="-122"/>
                <a:ea typeface="仿宋" pitchFamily="49" charset="-122"/>
                <a:cs typeface="Calibri" pitchFamily="34" charset="0"/>
              </a:rPr>
              <a:t>产品</a:t>
            </a:r>
            <a:r>
              <a:rPr lang="zh-CN" altLang="en-US" sz="3200" b="1" dirty="0" smtClean="0">
                <a:latin typeface="仿宋" pitchFamily="49" charset="-122"/>
                <a:ea typeface="仿宋" pitchFamily="49" charset="-122"/>
                <a:cs typeface="Calibri" pitchFamily="34" charset="0"/>
              </a:rPr>
              <a:t>种类</a:t>
            </a:r>
            <a:endParaRPr lang="zh-CN" altLang="en-US" sz="3200" b="1" dirty="0">
              <a:solidFill>
                <a:schemeClr val="tx1">
                  <a:lumMod val="95000"/>
                  <a:lumOff val="5000"/>
                </a:schemeClr>
              </a:solidFill>
              <a:latin typeface="仿宋" pitchFamily="49" charset="-122"/>
              <a:ea typeface="仿宋" pitchFamily="49" charset="-122"/>
            </a:endParaRPr>
          </a:p>
        </p:txBody>
      </p:sp>
      <p:sp>
        <p:nvSpPr>
          <p:cNvPr id="5" name="矩形 4">
            <a:extLst>
              <a:ext uri="{FF2B5EF4-FFF2-40B4-BE49-F238E27FC236}">
                <a16:creationId xmlns:a16="http://schemas.microsoft.com/office/drawing/2014/main" xmlns="" id="{6976FFEF-D1AD-45AC-AB64-022C42DD4ED3}"/>
              </a:ext>
            </a:extLst>
          </p:cNvPr>
          <p:cNvSpPr/>
          <p:nvPr/>
        </p:nvSpPr>
        <p:spPr>
          <a:xfrm>
            <a:off x="106473" y="178267"/>
            <a:ext cx="559445" cy="561879"/>
          </a:xfrm>
          <a:prstGeom prst="rect">
            <a:avLst/>
          </a:prstGeom>
          <a:solidFill>
            <a:srgbClr val="19B49B"/>
          </a:solidFill>
          <a:ln>
            <a:no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r>
              <a:rPr lang="en-US" altLang="zh-CN" sz="2800" dirty="0" smtClean="0">
                <a:latin typeface="Agency FB" panose="020B0503020202020204" pitchFamily="34" charset="0"/>
              </a:rPr>
              <a:t>01</a:t>
            </a:r>
            <a:endParaRPr lang="zh-CN" altLang="en-US" sz="2800" dirty="0">
              <a:latin typeface="Agency FB" panose="020B0503020202020204" pitchFamily="34" charset="0"/>
            </a:endParaRPr>
          </a:p>
        </p:txBody>
      </p:sp>
      <p:grpSp>
        <p:nvGrpSpPr>
          <p:cNvPr id="6" name="组合 5"/>
          <p:cNvGrpSpPr/>
          <p:nvPr/>
        </p:nvGrpSpPr>
        <p:grpSpPr>
          <a:xfrm>
            <a:off x="739732" y="687659"/>
            <a:ext cx="10684066" cy="77839"/>
            <a:chOff x="1163928" y="940835"/>
            <a:chExt cx="10684066" cy="77839"/>
          </a:xfrm>
        </p:grpSpPr>
        <p:cxnSp>
          <p:nvCxnSpPr>
            <p:cNvPr id="7" name="直接连接符 6">
              <a:extLst>
                <a:ext uri="{FF2B5EF4-FFF2-40B4-BE49-F238E27FC236}">
                  <a16:creationId xmlns:a16="http://schemas.microsoft.com/office/drawing/2014/main" xmlns="" id="{416BDB12-F74C-4240-936D-529A513B2C38}"/>
                </a:ext>
              </a:extLst>
            </p:cNvPr>
            <p:cNvCxnSpPr>
              <a:cxnSpLocks/>
            </p:cNvCxnSpPr>
            <p:nvPr/>
          </p:nvCxnSpPr>
          <p:spPr>
            <a:xfrm>
              <a:off x="2017748" y="1013389"/>
              <a:ext cx="9830246" cy="0"/>
            </a:xfrm>
            <a:prstGeom prst="line">
              <a:avLst/>
            </a:prstGeom>
            <a:ln w="63500">
              <a:solidFill>
                <a:srgbClr val="19B49B"/>
              </a:solidFill>
            </a:ln>
          </p:spPr>
          <p:style>
            <a:lnRef idx="1">
              <a:schemeClr val="accent1"/>
            </a:lnRef>
            <a:fillRef idx="0">
              <a:schemeClr val="accent1"/>
            </a:fillRef>
            <a:effectRef idx="0">
              <a:schemeClr val="accent1"/>
            </a:effectRef>
            <a:fontRef idx="minor">
              <a:schemeClr val="tx1"/>
            </a:fontRef>
          </p:style>
        </p:cxnSp>
        <p:sp>
          <p:nvSpPr>
            <p:cNvPr id="8" name="任意多边形: 形状 30">
              <a:extLst>
                <a:ext uri="{FF2B5EF4-FFF2-40B4-BE49-F238E27FC236}">
                  <a16:creationId xmlns:a16="http://schemas.microsoft.com/office/drawing/2014/main" xmlns="" id="{9E4D0EF5-6C4A-4568-AF54-DCDD8D4D9174}"/>
                </a:ext>
              </a:extLst>
            </p:cNvPr>
            <p:cNvSpPr/>
            <p:nvPr/>
          </p:nvSpPr>
          <p:spPr>
            <a:xfrm>
              <a:off x="1163928" y="940835"/>
              <a:ext cx="867140" cy="77839"/>
            </a:xfrm>
            <a:custGeom>
              <a:avLst/>
              <a:gdLst>
                <a:gd name="connsiteX0" fmla="*/ 0 w 640080"/>
                <a:gd name="connsiteY0" fmla="*/ 34335 h 57208"/>
                <a:gd name="connsiteX1" fmla="*/ 121920 w 640080"/>
                <a:gd name="connsiteY1" fmla="*/ 5760 h 57208"/>
                <a:gd name="connsiteX2" fmla="*/ 169545 w 640080"/>
                <a:gd name="connsiteY2" fmla="*/ 57195 h 57208"/>
                <a:gd name="connsiteX3" fmla="*/ 287655 w 640080"/>
                <a:gd name="connsiteY3" fmla="*/ 45 h 57208"/>
                <a:gd name="connsiteX4" fmla="*/ 392430 w 640080"/>
                <a:gd name="connsiteY4" fmla="*/ 47670 h 57208"/>
                <a:gd name="connsiteX5" fmla="*/ 640080 w 640080"/>
                <a:gd name="connsiteY5" fmla="*/ 51480 h 5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080" h="57208">
                  <a:moveTo>
                    <a:pt x="0" y="34335"/>
                  </a:moveTo>
                  <a:cubicBezTo>
                    <a:pt x="46831" y="18142"/>
                    <a:pt x="93663" y="1950"/>
                    <a:pt x="121920" y="5760"/>
                  </a:cubicBezTo>
                  <a:cubicBezTo>
                    <a:pt x="150177" y="9570"/>
                    <a:pt x="141923" y="58147"/>
                    <a:pt x="169545" y="57195"/>
                  </a:cubicBezTo>
                  <a:cubicBezTo>
                    <a:pt x="197167" y="56243"/>
                    <a:pt x="250508" y="1632"/>
                    <a:pt x="287655" y="45"/>
                  </a:cubicBezTo>
                  <a:cubicBezTo>
                    <a:pt x="324802" y="-1542"/>
                    <a:pt x="333693" y="39098"/>
                    <a:pt x="392430" y="47670"/>
                  </a:cubicBezTo>
                  <a:cubicBezTo>
                    <a:pt x="451168" y="56243"/>
                    <a:pt x="545624" y="53861"/>
                    <a:pt x="640080" y="51480"/>
                  </a:cubicBezTo>
                </a:path>
              </a:pathLst>
            </a:custGeom>
            <a:noFill/>
            <a:ln w="63500">
              <a:solidFill>
                <a:srgbClr val="19B49B"/>
              </a:solid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endParaRPr lang="zh-CN" altLang="en-US"/>
            </a:p>
          </p:txBody>
        </p:sp>
      </p:grpSp>
      <p:sp>
        <p:nvSpPr>
          <p:cNvPr id="10" name="TextBox 9"/>
          <p:cNvSpPr txBox="1"/>
          <p:nvPr/>
        </p:nvSpPr>
        <p:spPr>
          <a:xfrm>
            <a:off x="451604" y="3144042"/>
            <a:ext cx="5572164" cy="584775"/>
          </a:xfrm>
          <a:prstGeom prst="rect">
            <a:avLst/>
          </a:prstGeom>
          <a:noFill/>
        </p:spPr>
        <p:txBody>
          <a:bodyPr wrap="square" rtlCol="0">
            <a:spAutoFit/>
          </a:bodyPr>
          <a:lstStyle/>
          <a:p>
            <a:pPr eaLnBrk="0" fontAlgn="base" hangingPunct="0">
              <a:spcBef>
                <a:spcPct val="0"/>
              </a:spcBef>
              <a:spcAft>
                <a:spcPct val="0"/>
              </a:spcAft>
            </a:pPr>
            <a:r>
              <a:rPr lang="zh-CN" altLang="en-US" sz="3200" b="1" dirty="0" smtClean="0">
                <a:latin typeface="Times New Roman" pitchFamily="18" charset="0"/>
                <a:ea typeface="仿宋" pitchFamily="49" charset="-122"/>
                <a:cs typeface="宋体" pitchFamily="2" charset="-122"/>
              </a:rPr>
              <a:t>参与本次质量比对的产品有：</a:t>
            </a:r>
          </a:p>
        </p:txBody>
      </p:sp>
      <p:sp>
        <p:nvSpPr>
          <p:cNvPr id="12" name="椭圆 11"/>
          <p:cNvSpPr/>
          <p:nvPr/>
        </p:nvSpPr>
        <p:spPr>
          <a:xfrm>
            <a:off x="5738016" y="1500968"/>
            <a:ext cx="2357454" cy="64294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solidFill>
                  <a:schemeClr val="tx1"/>
                </a:solidFill>
              </a:rPr>
              <a:t>胶合板</a:t>
            </a:r>
            <a:endParaRPr lang="zh-CN" altLang="en-US" sz="2000" dirty="0">
              <a:solidFill>
                <a:schemeClr val="tx1"/>
              </a:solidFill>
            </a:endParaRPr>
          </a:p>
        </p:txBody>
      </p:sp>
      <p:sp>
        <p:nvSpPr>
          <p:cNvPr id="13" name="椭圆 12"/>
          <p:cNvSpPr/>
          <p:nvPr/>
        </p:nvSpPr>
        <p:spPr>
          <a:xfrm>
            <a:off x="5738016" y="2358224"/>
            <a:ext cx="2357454" cy="64294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solidFill>
                  <a:schemeClr val="tx1"/>
                </a:solidFill>
              </a:rPr>
              <a:t>纤维板</a:t>
            </a:r>
            <a:endParaRPr lang="zh-CN" altLang="en-US" sz="2000" dirty="0">
              <a:solidFill>
                <a:schemeClr val="tx1"/>
              </a:solidFill>
            </a:endParaRPr>
          </a:p>
        </p:txBody>
      </p:sp>
      <p:sp>
        <p:nvSpPr>
          <p:cNvPr id="14" name="椭圆 13"/>
          <p:cNvSpPr/>
          <p:nvPr/>
        </p:nvSpPr>
        <p:spPr>
          <a:xfrm>
            <a:off x="5738016" y="3215480"/>
            <a:ext cx="2357454" cy="64294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solidFill>
                  <a:schemeClr val="tx1"/>
                </a:solidFill>
              </a:rPr>
              <a:t>细木工板</a:t>
            </a:r>
            <a:endParaRPr lang="zh-CN" altLang="en-US" sz="2000" dirty="0">
              <a:solidFill>
                <a:schemeClr val="tx1"/>
              </a:solidFill>
            </a:endParaRPr>
          </a:p>
        </p:txBody>
      </p:sp>
      <p:sp>
        <p:nvSpPr>
          <p:cNvPr id="15" name="椭圆 14"/>
          <p:cNvSpPr/>
          <p:nvPr/>
        </p:nvSpPr>
        <p:spPr>
          <a:xfrm>
            <a:off x="5738016" y="4001298"/>
            <a:ext cx="2357454" cy="64294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solidFill>
                  <a:schemeClr val="tx1"/>
                </a:solidFill>
              </a:rPr>
              <a:t>饰面人造板</a:t>
            </a:r>
            <a:endParaRPr lang="zh-CN" altLang="en-US" sz="2000" dirty="0">
              <a:solidFill>
                <a:schemeClr val="tx1"/>
              </a:solidFill>
            </a:endParaRPr>
          </a:p>
        </p:txBody>
      </p:sp>
      <p:sp>
        <p:nvSpPr>
          <p:cNvPr id="16" name="椭圆 15"/>
          <p:cNvSpPr/>
          <p:nvPr/>
        </p:nvSpPr>
        <p:spPr>
          <a:xfrm>
            <a:off x="5666578" y="5644372"/>
            <a:ext cx="2500330" cy="64294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solidFill>
                  <a:schemeClr val="tx1"/>
                </a:solidFill>
              </a:rPr>
              <a:t>实木复合地板</a:t>
            </a:r>
            <a:endParaRPr lang="zh-CN" altLang="en-US" sz="2000" dirty="0">
              <a:solidFill>
                <a:schemeClr val="tx1"/>
              </a:solidFill>
            </a:endParaRPr>
          </a:p>
        </p:txBody>
      </p:sp>
      <p:sp>
        <p:nvSpPr>
          <p:cNvPr id="17" name="椭圆 16"/>
          <p:cNvSpPr/>
          <p:nvPr/>
        </p:nvSpPr>
        <p:spPr>
          <a:xfrm>
            <a:off x="5666578" y="4787116"/>
            <a:ext cx="2428892" cy="642942"/>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smtClean="0">
                <a:solidFill>
                  <a:schemeClr val="tx1"/>
                </a:solidFill>
              </a:rPr>
              <a:t>强化木地板</a:t>
            </a:r>
            <a:endParaRPr lang="zh-CN" altLang="en-US" sz="2000" dirty="0">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1+#ppt_w/2"/>
                                          </p:val>
                                        </p:tav>
                                        <p:tav tm="100000">
                                          <p:val>
                                            <p:strVal val="#ppt_x"/>
                                          </p:val>
                                        </p:tav>
                                      </p:tavLst>
                                    </p:anim>
                                    <p:anim calcmode="lin" valueType="num">
                                      <p:cBhvr additive="base">
                                        <p:cTn id="13" dur="500" fill="hold"/>
                                        <p:tgtEl>
                                          <p:spTgt spid="13"/>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1+#ppt_w/2"/>
                                          </p:val>
                                        </p:tav>
                                        <p:tav tm="100000">
                                          <p:val>
                                            <p:strVal val="#ppt_x"/>
                                          </p:val>
                                        </p:tav>
                                      </p:tavLst>
                                    </p:anim>
                                    <p:anim calcmode="lin" valueType="num">
                                      <p:cBhvr additive="base">
                                        <p:cTn id="18" dur="500" fill="hold"/>
                                        <p:tgtEl>
                                          <p:spTgt spid="14"/>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fill="hold" grpId="0" nodeType="afterEffect">
                                  <p:stCondLst>
                                    <p:cond delay="0"/>
                                  </p:stCondLst>
                                  <p:childTnLst>
                                    <p:set>
                                      <p:cBhvr>
                                        <p:cTn id="21" dur="1" fill="hold">
                                          <p:stCondLst>
                                            <p:cond delay="0"/>
                                          </p:stCondLst>
                                        </p:cTn>
                                        <p:tgtEl>
                                          <p:spTgt spid="15"/>
                                        </p:tgtEl>
                                        <p:attrNameLst>
                                          <p:attrName>style.visibility</p:attrName>
                                        </p:attrNameLst>
                                      </p:cBhvr>
                                      <p:to>
                                        <p:strVal val="visible"/>
                                      </p:to>
                                    </p:set>
                                    <p:anim calcmode="lin" valueType="num">
                                      <p:cBhvr additive="base">
                                        <p:cTn id="22" dur="500" fill="hold"/>
                                        <p:tgtEl>
                                          <p:spTgt spid="15"/>
                                        </p:tgtEl>
                                        <p:attrNameLst>
                                          <p:attrName>ppt_x</p:attrName>
                                        </p:attrNameLst>
                                      </p:cBhvr>
                                      <p:tavLst>
                                        <p:tav tm="0">
                                          <p:val>
                                            <p:strVal val="1+#ppt_w/2"/>
                                          </p:val>
                                        </p:tav>
                                        <p:tav tm="100000">
                                          <p:val>
                                            <p:strVal val="#ppt_x"/>
                                          </p:val>
                                        </p:tav>
                                      </p:tavLst>
                                    </p:anim>
                                    <p:anim calcmode="lin" valueType="num">
                                      <p:cBhvr additive="base">
                                        <p:cTn id="23" dur="500" fill="hold"/>
                                        <p:tgtEl>
                                          <p:spTgt spid="1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2"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1+#ppt_w/2"/>
                                          </p:val>
                                        </p:tav>
                                        <p:tav tm="100000">
                                          <p:val>
                                            <p:strVal val="#ppt_x"/>
                                          </p:val>
                                        </p:tav>
                                      </p:tavLst>
                                    </p:anim>
                                    <p:anim calcmode="lin" valueType="num">
                                      <p:cBhvr additive="base">
                                        <p:cTn id="28" dur="500" fill="hold"/>
                                        <p:tgtEl>
                                          <p:spTgt spid="17"/>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2" fill="hold" grpId="0" nodeType="afterEffect">
                                  <p:stCondLst>
                                    <p:cond delay="0"/>
                                  </p:stCondLst>
                                  <p:childTnLst>
                                    <p:set>
                                      <p:cBhvr>
                                        <p:cTn id="31" dur="1" fill="hold">
                                          <p:stCondLst>
                                            <p:cond delay="0"/>
                                          </p:stCondLst>
                                        </p:cTn>
                                        <p:tgtEl>
                                          <p:spTgt spid="16"/>
                                        </p:tgtEl>
                                        <p:attrNameLst>
                                          <p:attrName>style.visibility</p:attrName>
                                        </p:attrNameLst>
                                      </p:cBhvr>
                                      <p:to>
                                        <p:strVal val="visible"/>
                                      </p:to>
                                    </p:set>
                                    <p:anim calcmode="lin" valueType="num">
                                      <p:cBhvr additive="base">
                                        <p:cTn id="32" dur="500" fill="hold"/>
                                        <p:tgtEl>
                                          <p:spTgt spid="16"/>
                                        </p:tgtEl>
                                        <p:attrNameLst>
                                          <p:attrName>ppt_x</p:attrName>
                                        </p:attrNameLst>
                                      </p:cBhvr>
                                      <p:tavLst>
                                        <p:tav tm="0">
                                          <p:val>
                                            <p:strVal val="1+#ppt_w/2"/>
                                          </p:val>
                                        </p:tav>
                                        <p:tav tm="100000">
                                          <p:val>
                                            <p:strVal val="#ppt_x"/>
                                          </p:val>
                                        </p:tav>
                                      </p:tavLst>
                                    </p:anim>
                                    <p:anim calcmode="lin" valueType="num">
                                      <p:cBhvr additive="base">
                                        <p:cTn id="33" dur="5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云形 4"/>
          <p:cNvSpPr/>
          <p:nvPr/>
        </p:nvSpPr>
        <p:spPr>
          <a:xfrm>
            <a:off x="6809586" y="3286918"/>
            <a:ext cx="5214973" cy="2214578"/>
          </a:xfrm>
          <a:prstGeom prst="cloud">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bg1"/>
                </a:solidFill>
                <a:latin typeface="仿宋" pitchFamily="49" charset="-122"/>
                <a:ea typeface="仿宋" pitchFamily="49" charset="-122"/>
                <a:cs typeface="Calibri" pitchFamily="34" charset="0"/>
              </a:rPr>
              <a:t>杭州市生产的人造板产品质量处于什么水平？</a:t>
            </a:r>
            <a:endParaRPr lang="zh-CN" altLang="en-US" sz="2800" b="1" dirty="0">
              <a:solidFill>
                <a:schemeClr val="bg1"/>
              </a:solidFill>
              <a:latin typeface="仿宋" pitchFamily="49" charset="-122"/>
              <a:ea typeface="仿宋" pitchFamily="49" charset="-122"/>
            </a:endParaRPr>
          </a:p>
        </p:txBody>
      </p:sp>
      <p:sp>
        <p:nvSpPr>
          <p:cNvPr id="7" name="云形 6"/>
          <p:cNvSpPr/>
          <p:nvPr/>
        </p:nvSpPr>
        <p:spPr>
          <a:xfrm>
            <a:off x="308728" y="2001034"/>
            <a:ext cx="5210050" cy="2469172"/>
          </a:xfrm>
          <a:prstGeom prst="cloud">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smtClean="0">
                <a:solidFill>
                  <a:schemeClr val="bg1"/>
                </a:solidFill>
                <a:latin typeface="仿宋" pitchFamily="49" charset="-122"/>
                <a:ea typeface="仿宋" pitchFamily="49" charset="-122"/>
              </a:rPr>
              <a:t>国内外对人造板产品有害物质释放限量的标准有什么不同？</a:t>
            </a:r>
            <a:endParaRPr lang="zh-CN" altLang="en-US" sz="2800" b="1" dirty="0">
              <a:solidFill>
                <a:schemeClr val="bg1"/>
              </a:solidFill>
              <a:latin typeface="仿宋" pitchFamily="49" charset="-122"/>
              <a:ea typeface="仿宋" pitchFamily="49" charset="-122"/>
            </a:endParaRPr>
          </a:p>
        </p:txBody>
      </p:sp>
      <p:sp>
        <p:nvSpPr>
          <p:cNvPr id="8" name="矩形 7"/>
          <p:cNvSpPr/>
          <p:nvPr/>
        </p:nvSpPr>
        <p:spPr>
          <a:xfrm>
            <a:off x="5738016" y="2920048"/>
            <a:ext cx="1728192" cy="3939540"/>
          </a:xfrm>
          <a:prstGeom prst="rect">
            <a:avLst/>
          </a:prstGeom>
          <a:noFill/>
          <a:ln>
            <a:noFill/>
          </a:ln>
        </p:spPr>
        <p:txBody>
          <a:bodyPr wrap="square" lIns="91440" tIns="45720" rIns="91440" bIns="45720">
            <a:spAutoFit/>
          </a:bodyPr>
          <a:lstStyle/>
          <a:p>
            <a:pPr algn="ctr"/>
            <a:r>
              <a:rPr lang="zh-CN" altLang="en-US" sz="25000" b="1" cap="none" spc="0" dirty="0">
                <a:ln w="900" cmpd="sng">
                  <a:noFill/>
                  <a:prstDash val="solid"/>
                </a:ln>
                <a:gradFill flip="none" rotWithShape="1">
                  <a:gsLst>
                    <a:gs pos="0">
                      <a:srgbClr val="5E9EFF"/>
                    </a:gs>
                    <a:gs pos="39999">
                      <a:srgbClr val="85C2FF"/>
                    </a:gs>
                    <a:gs pos="70000">
                      <a:srgbClr val="C4D6EB"/>
                    </a:gs>
                    <a:gs pos="100000">
                      <a:srgbClr val="FFEBFA"/>
                    </a:gs>
                  </a:gsLst>
                  <a:lin ang="7800000" scaled="0"/>
                  <a:tileRect r="-100000" b="-100000"/>
                </a:gradFill>
                <a:effectLst>
                  <a:innerShdw blurRad="101600" dist="76200" dir="5400000">
                    <a:schemeClr val="accent1">
                      <a:satMod val="190000"/>
                      <a:tint val="100000"/>
                      <a:alpha val="74000"/>
                    </a:schemeClr>
                  </a:innerShdw>
                </a:effectLst>
              </a:rPr>
              <a:t>？</a:t>
            </a:r>
          </a:p>
        </p:txBody>
      </p:sp>
      <p:sp>
        <p:nvSpPr>
          <p:cNvPr id="19" name="TextBox 20">
            <a:extLst>
              <a:ext uri="{FF2B5EF4-FFF2-40B4-BE49-F238E27FC236}">
                <a16:creationId xmlns:a16="http://schemas.microsoft.com/office/drawing/2014/main" xmlns="" id="{B267E090-4579-4EB2-9A01-AF72F021F744}"/>
              </a:ext>
            </a:extLst>
          </p:cNvPr>
          <p:cNvSpPr txBox="1"/>
          <p:nvPr/>
        </p:nvSpPr>
        <p:spPr>
          <a:xfrm>
            <a:off x="805872" y="31288"/>
            <a:ext cx="3827032" cy="617720"/>
          </a:xfrm>
          <a:prstGeom prst="rect">
            <a:avLst/>
          </a:prstGeom>
          <a:noFill/>
        </p:spPr>
        <p:txBody>
          <a:bodyPr wrap="square" lIns="124066" tIns="62033" rIns="124066" bIns="62033" rtlCol="0">
            <a:spAutoFit/>
          </a:bodyPr>
          <a:lstStyle/>
          <a:p>
            <a:r>
              <a:rPr lang="zh-CN" altLang="zh-CN" sz="3200" b="1" dirty="0" smtClean="0">
                <a:latin typeface="仿宋" pitchFamily="49" charset="-122"/>
                <a:ea typeface="仿宋" pitchFamily="49" charset="-122"/>
                <a:cs typeface="Times New Roman" pitchFamily="18" charset="0"/>
              </a:rPr>
              <a:t>质量比对</a:t>
            </a:r>
            <a:r>
              <a:rPr lang="zh-CN" altLang="en-US" sz="3200" b="1" dirty="0" smtClean="0">
                <a:latin typeface="仿宋" pitchFamily="49" charset="-122"/>
                <a:ea typeface="仿宋" pitchFamily="49" charset="-122"/>
                <a:cs typeface="Times New Roman" pitchFamily="18" charset="0"/>
              </a:rPr>
              <a:t>目的</a:t>
            </a:r>
            <a:endParaRPr lang="zh-CN" altLang="en-US" sz="3200" b="1" dirty="0">
              <a:solidFill>
                <a:schemeClr val="tx1">
                  <a:lumMod val="95000"/>
                  <a:lumOff val="5000"/>
                </a:schemeClr>
              </a:solidFill>
              <a:latin typeface="仿宋" pitchFamily="49" charset="-122"/>
              <a:ea typeface="仿宋" pitchFamily="49" charset="-122"/>
            </a:endParaRPr>
          </a:p>
        </p:txBody>
      </p:sp>
      <p:sp>
        <p:nvSpPr>
          <p:cNvPr id="20" name="矩形 19">
            <a:extLst>
              <a:ext uri="{FF2B5EF4-FFF2-40B4-BE49-F238E27FC236}">
                <a16:creationId xmlns:a16="http://schemas.microsoft.com/office/drawing/2014/main" xmlns="" id="{6976FFEF-D1AD-45AC-AB64-022C42DD4ED3}"/>
              </a:ext>
            </a:extLst>
          </p:cNvPr>
          <p:cNvSpPr/>
          <p:nvPr/>
        </p:nvSpPr>
        <p:spPr>
          <a:xfrm>
            <a:off x="115269" y="178267"/>
            <a:ext cx="559445" cy="561879"/>
          </a:xfrm>
          <a:prstGeom prst="rect">
            <a:avLst/>
          </a:prstGeom>
          <a:solidFill>
            <a:srgbClr val="19B49B"/>
          </a:solidFill>
          <a:ln>
            <a:no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r>
              <a:rPr lang="en-US" altLang="zh-CN" sz="2800" dirty="0" smtClean="0">
                <a:latin typeface="Agency FB" panose="020B0503020202020204" pitchFamily="34" charset="0"/>
              </a:rPr>
              <a:t>02</a:t>
            </a:r>
            <a:endParaRPr lang="zh-CN" altLang="en-US" sz="2800" dirty="0">
              <a:latin typeface="Agency FB" panose="020B0503020202020204" pitchFamily="34" charset="0"/>
            </a:endParaRPr>
          </a:p>
        </p:txBody>
      </p:sp>
      <p:grpSp>
        <p:nvGrpSpPr>
          <p:cNvPr id="21" name="组合 20"/>
          <p:cNvGrpSpPr/>
          <p:nvPr/>
        </p:nvGrpSpPr>
        <p:grpSpPr>
          <a:xfrm>
            <a:off x="739732" y="687659"/>
            <a:ext cx="10684066" cy="77839"/>
            <a:chOff x="1163928" y="940835"/>
            <a:chExt cx="10684066" cy="77839"/>
          </a:xfrm>
        </p:grpSpPr>
        <p:cxnSp>
          <p:nvCxnSpPr>
            <p:cNvPr id="22" name="直接连接符 21">
              <a:extLst>
                <a:ext uri="{FF2B5EF4-FFF2-40B4-BE49-F238E27FC236}">
                  <a16:creationId xmlns:a16="http://schemas.microsoft.com/office/drawing/2014/main" xmlns="" id="{416BDB12-F74C-4240-936D-529A513B2C38}"/>
                </a:ext>
              </a:extLst>
            </p:cNvPr>
            <p:cNvCxnSpPr>
              <a:cxnSpLocks/>
            </p:cNvCxnSpPr>
            <p:nvPr/>
          </p:nvCxnSpPr>
          <p:spPr>
            <a:xfrm>
              <a:off x="2017748" y="1013389"/>
              <a:ext cx="9830246" cy="0"/>
            </a:xfrm>
            <a:prstGeom prst="line">
              <a:avLst/>
            </a:prstGeom>
            <a:ln w="63500">
              <a:solidFill>
                <a:srgbClr val="19B49B"/>
              </a:solidFill>
            </a:ln>
          </p:spPr>
          <p:style>
            <a:lnRef idx="1">
              <a:schemeClr val="accent1"/>
            </a:lnRef>
            <a:fillRef idx="0">
              <a:schemeClr val="accent1"/>
            </a:fillRef>
            <a:effectRef idx="0">
              <a:schemeClr val="accent1"/>
            </a:effectRef>
            <a:fontRef idx="minor">
              <a:schemeClr val="tx1"/>
            </a:fontRef>
          </p:style>
        </p:cxnSp>
        <p:sp>
          <p:nvSpPr>
            <p:cNvPr id="23" name="任意多边形: 形状 30">
              <a:extLst>
                <a:ext uri="{FF2B5EF4-FFF2-40B4-BE49-F238E27FC236}">
                  <a16:creationId xmlns:a16="http://schemas.microsoft.com/office/drawing/2014/main" xmlns="" id="{9E4D0EF5-6C4A-4568-AF54-DCDD8D4D9174}"/>
                </a:ext>
              </a:extLst>
            </p:cNvPr>
            <p:cNvSpPr/>
            <p:nvPr/>
          </p:nvSpPr>
          <p:spPr>
            <a:xfrm>
              <a:off x="1163928" y="940835"/>
              <a:ext cx="867140" cy="77839"/>
            </a:xfrm>
            <a:custGeom>
              <a:avLst/>
              <a:gdLst>
                <a:gd name="connsiteX0" fmla="*/ 0 w 640080"/>
                <a:gd name="connsiteY0" fmla="*/ 34335 h 57208"/>
                <a:gd name="connsiteX1" fmla="*/ 121920 w 640080"/>
                <a:gd name="connsiteY1" fmla="*/ 5760 h 57208"/>
                <a:gd name="connsiteX2" fmla="*/ 169545 w 640080"/>
                <a:gd name="connsiteY2" fmla="*/ 57195 h 57208"/>
                <a:gd name="connsiteX3" fmla="*/ 287655 w 640080"/>
                <a:gd name="connsiteY3" fmla="*/ 45 h 57208"/>
                <a:gd name="connsiteX4" fmla="*/ 392430 w 640080"/>
                <a:gd name="connsiteY4" fmla="*/ 47670 h 57208"/>
                <a:gd name="connsiteX5" fmla="*/ 640080 w 640080"/>
                <a:gd name="connsiteY5" fmla="*/ 51480 h 5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080" h="57208">
                  <a:moveTo>
                    <a:pt x="0" y="34335"/>
                  </a:moveTo>
                  <a:cubicBezTo>
                    <a:pt x="46831" y="18142"/>
                    <a:pt x="93663" y="1950"/>
                    <a:pt x="121920" y="5760"/>
                  </a:cubicBezTo>
                  <a:cubicBezTo>
                    <a:pt x="150177" y="9570"/>
                    <a:pt x="141923" y="58147"/>
                    <a:pt x="169545" y="57195"/>
                  </a:cubicBezTo>
                  <a:cubicBezTo>
                    <a:pt x="197167" y="56243"/>
                    <a:pt x="250508" y="1632"/>
                    <a:pt x="287655" y="45"/>
                  </a:cubicBezTo>
                  <a:cubicBezTo>
                    <a:pt x="324802" y="-1542"/>
                    <a:pt x="333693" y="39098"/>
                    <a:pt x="392430" y="47670"/>
                  </a:cubicBezTo>
                  <a:cubicBezTo>
                    <a:pt x="451168" y="56243"/>
                    <a:pt x="545624" y="53861"/>
                    <a:pt x="640080" y="51480"/>
                  </a:cubicBezTo>
                </a:path>
              </a:pathLst>
            </a:custGeom>
            <a:noFill/>
            <a:ln w="63500">
              <a:solidFill>
                <a:srgbClr val="19B49B"/>
              </a:solid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endParaRPr lang="zh-CN" altLang="en-US"/>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ppt_w</p:attrName>
                                        </p:attrNameLst>
                                      </p:cBhvr>
                                      <p:tavLst>
                                        <p:tav tm="0" fmla="#ppt_w*sin(2.5*pi*$)">
                                          <p:val>
                                            <p:fltVal val="0"/>
                                          </p:val>
                                        </p:tav>
                                        <p:tav tm="100000">
                                          <p:val>
                                            <p:fltVal val="1"/>
                                          </p:val>
                                        </p:tav>
                                      </p:tavLst>
                                    </p:anim>
                                    <p:anim calcmode="lin" valueType="num">
                                      <p:cBhvr>
                                        <p:cTn id="9" dur="1000" fill="hold"/>
                                        <p:tgtEl>
                                          <p:spTgt spid="8"/>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14" presetClass="entr" presetSubtype="1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randombar(horizontal)">
                                      <p:cBhvr>
                                        <p:cTn id="13" dur="500"/>
                                        <p:tgtEl>
                                          <p:spTgt spid="7"/>
                                        </p:tgtEl>
                                      </p:cBhvr>
                                    </p:animEffect>
                                  </p:childTnLst>
                                </p:cTn>
                              </p:par>
                            </p:childTnLst>
                          </p:cTn>
                        </p:par>
                        <p:par>
                          <p:cTn id="14" fill="hold">
                            <p:stCondLst>
                              <p:cond delay="1500"/>
                            </p:stCondLst>
                            <p:childTnLst>
                              <p:par>
                                <p:cTn id="15" presetID="14" presetClass="entr" presetSubtype="1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190550" y="963519"/>
            <a:ext cx="11855847" cy="954107"/>
          </a:xfrm>
          <a:prstGeom prst="rect">
            <a:avLst/>
          </a:prstGeom>
        </p:spPr>
        <p:txBody>
          <a:bodyPr wrap="square">
            <a:spAutoFit/>
          </a:bodyPr>
          <a:lstStyle/>
          <a:p>
            <a:r>
              <a:rPr lang="zh-CN" altLang="zh-CN" sz="2800" b="1" dirty="0" smtClean="0">
                <a:latin typeface="仿宋" pitchFamily="49" charset="-122"/>
                <a:ea typeface="仿宋" pitchFamily="49" charset="-122"/>
                <a:cs typeface="Calibri" pitchFamily="34" charset="0"/>
              </a:rPr>
              <a:t>浙江方圆检测集团股份有限公司承担</a:t>
            </a:r>
            <a:r>
              <a:rPr lang="zh-CN" altLang="en-US" sz="2800" b="1" dirty="0" smtClean="0">
                <a:latin typeface="仿宋" pitchFamily="49" charset="-122"/>
                <a:ea typeface="仿宋" pitchFamily="49" charset="-122"/>
                <a:cs typeface="Calibri" pitchFamily="34" charset="0"/>
              </a:rPr>
              <a:t>了</a:t>
            </a:r>
            <a:r>
              <a:rPr lang="zh-CN" altLang="zh-CN" sz="2800" b="1" dirty="0" smtClean="0">
                <a:latin typeface="仿宋" pitchFamily="49" charset="-122"/>
                <a:ea typeface="仿宋" pitchFamily="49" charset="-122"/>
                <a:cs typeface="Calibri" pitchFamily="34" charset="0"/>
              </a:rPr>
              <a:t>杭州市市场监督管理局委托</a:t>
            </a:r>
            <a:r>
              <a:rPr lang="zh-CN" altLang="en-US" sz="2800" b="1" dirty="0" smtClean="0">
                <a:latin typeface="仿宋" pitchFamily="49" charset="-122"/>
                <a:ea typeface="仿宋" pitchFamily="49" charset="-122"/>
                <a:cs typeface="Calibri" pitchFamily="34" charset="0"/>
              </a:rPr>
              <a:t>的</a:t>
            </a:r>
            <a:r>
              <a:rPr lang="en-US" altLang="zh-CN" sz="2800" b="1" dirty="0" smtClean="0">
                <a:latin typeface="仿宋" pitchFamily="49" charset="-122"/>
                <a:ea typeface="仿宋" pitchFamily="49" charset="-122"/>
                <a:cs typeface="Calibri" pitchFamily="34" charset="0"/>
              </a:rPr>
              <a:t>2019</a:t>
            </a:r>
            <a:r>
              <a:rPr lang="zh-CN" altLang="en-US" sz="2800" b="1" dirty="0">
                <a:latin typeface="仿宋" pitchFamily="49" charset="-122"/>
                <a:ea typeface="仿宋" pitchFamily="49" charset="-122"/>
                <a:cs typeface="Calibri" pitchFamily="34" charset="0"/>
              </a:rPr>
              <a:t>年杭州市人造板产品的质量比对</a:t>
            </a:r>
            <a:r>
              <a:rPr lang="zh-CN" altLang="en-US" sz="2800" b="1" dirty="0" smtClean="0">
                <a:latin typeface="仿宋" pitchFamily="49" charset="-122"/>
                <a:ea typeface="仿宋" pitchFamily="49" charset="-122"/>
                <a:cs typeface="Calibri" pitchFamily="34" charset="0"/>
              </a:rPr>
              <a:t>检验工作</a:t>
            </a:r>
            <a:r>
              <a:rPr lang="zh-CN" altLang="en-US" sz="2800" b="1" dirty="0">
                <a:latin typeface="仿宋" pitchFamily="49" charset="-122"/>
                <a:ea typeface="仿宋" pitchFamily="49" charset="-122"/>
                <a:cs typeface="Calibri" pitchFamily="34" charset="0"/>
              </a:rPr>
              <a:t>。</a:t>
            </a:r>
            <a:endParaRPr lang="zh-CN" altLang="en-US" sz="2800" b="1" dirty="0">
              <a:latin typeface="仿宋" pitchFamily="49" charset="-122"/>
              <a:ea typeface="仿宋" pitchFamily="49" charset="-122"/>
            </a:endParaRPr>
          </a:p>
        </p:txBody>
      </p:sp>
      <p:sp>
        <p:nvSpPr>
          <p:cNvPr id="12" name="矩形 11"/>
          <p:cNvSpPr/>
          <p:nvPr/>
        </p:nvSpPr>
        <p:spPr>
          <a:xfrm>
            <a:off x="354215" y="4058702"/>
            <a:ext cx="4222998" cy="584775"/>
          </a:xfrm>
          <a:prstGeom prst="rect">
            <a:avLst/>
          </a:prstGeom>
        </p:spPr>
        <p:txBody>
          <a:bodyPr wrap="square">
            <a:spAutoFit/>
          </a:bodyPr>
          <a:lstStyle/>
          <a:p>
            <a:r>
              <a:rPr lang="zh-CN" altLang="en-US" sz="3200" b="1" dirty="0" smtClean="0">
                <a:latin typeface="仿宋" pitchFamily="49" charset="-122"/>
                <a:ea typeface="仿宋" pitchFamily="49" charset="-122"/>
                <a:cs typeface="Calibri" pitchFamily="34" charset="0"/>
              </a:rPr>
              <a:t>  参与比对的项目</a:t>
            </a:r>
            <a:endParaRPr lang="zh-CN" altLang="en-US" sz="3200" b="1" dirty="0">
              <a:latin typeface="仿宋" pitchFamily="49" charset="-122"/>
              <a:ea typeface="仿宋" pitchFamily="49" charset="-122"/>
            </a:endParaRPr>
          </a:p>
        </p:txBody>
      </p:sp>
      <p:sp>
        <p:nvSpPr>
          <p:cNvPr id="16" name="TextBox 20">
            <a:extLst>
              <a:ext uri="{FF2B5EF4-FFF2-40B4-BE49-F238E27FC236}">
                <a16:creationId xmlns:a16="http://schemas.microsoft.com/office/drawing/2014/main" xmlns="" id="{B267E090-4579-4EB2-9A01-AF72F021F744}"/>
              </a:ext>
            </a:extLst>
          </p:cNvPr>
          <p:cNvSpPr txBox="1"/>
          <p:nvPr/>
        </p:nvSpPr>
        <p:spPr>
          <a:xfrm>
            <a:off x="805872" y="31288"/>
            <a:ext cx="3827032" cy="617720"/>
          </a:xfrm>
          <a:prstGeom prst="rect">
            <a:avLst/>
          </a:prstGeom>
          <a:noFill/>
        </p:spPr>
        <p:txBody>
          <a:bodyPr wrap="square" lIns="124066" tIns="62033" rIns="124066" bIns="62033" rtlCol="0">
            <a:spAutoFit/>
          </a:bodyPr>
          <a:lstStyle/>
          <a:p>
            <a:r>
              <a:rPr lang="zh-CN" altLang="zh-CN" sz="3200" b="1" dirty="0" smtClean="0">
                <a:latin typeface="仿宋" pitchFamily="49" charset="-122"/>
                <a:ea typeface="仿宋" pitchFamily="49" charset="-122"/>
                <a:cs typeface="Times New Roman" pitchFamily="18" charset="0"/>
              </a:rPr>
              <a:t>质量比对</a:t>
            </a:r>
            <a:r>
              <a:rPr lang="zh-CN" altLang="en-US" sz="3200" b="1" dirty="0" smtClean="0">
                <a:latin typeface="仿宋" pitchFamily="49" charset="-122"/>
                <a:ea typeface="仿宋" pitchFamily="49" charset="-122"/>
                <a:cs typeface="Times New Roman" pitchFamily="18" charset="0"/>
              </a:rPr>
              <a:t>目的</a:t>
            </a:r>
            <a:endParaRPr lang="zh-CN" altLang="en-US" sz="3200" b="1" dirty="0">
              <a:solidFill>
                <a:schemeClr val="tx1">
                  <a:lumMod val="95000"/>
                  <a:lumOff val="5000"/>
                </a:schemeClr>
              </a:solidFill>
              <a:latin typeface="仿宋" pitchFamily="49" charset="-122"/>
              <a:ea typeface="仿宋" pitchFamily="49" charset="-122"/>
            </a:endParaRPr>
          </a:p>
        </p:txBody>
      </p:sp>
      <p:sp>
        <p:nvSpPr>
          <p:cNvPr id="17" name="矩形 16">
            <a:extLst>
              <a:ext uri="{FF2B5EF4-FFF2-40B4-BE49-F238E27FC236}">
                <a16:creationId xmlns:a16="http://schemas.microsoft.com/office/drawing/2014/main" xmlns="" id="{6976FFEF-D1AD-45AC-AB64-022C42DD4ED3}"/>
              </a:ext>
            </a:extLst>
          </p:cNvPr>
          <p:cNvSpPr/>
          <p:nvPr/>
        </p:nvSpPr>
        <p:spPr>
          <a:xfrm>
            <a:off x="115269" y="178267"/>
            <a:ext cx="559445" cy="561879"/>
          </a:xfrm>
          <a:prstGeom prst="rect">
            <a:avLst/>
          </a:prstGeom>
          <a:solidFill>
            <a:srgbClr val="19B49B"/>
          </a:solidFill>
          <a:ln>
            <a:no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r>
              <a:rPr lang="en-US" altLang="zh-CN" sz="2800" dirty="0">
                <a:latin typeface="Agency FB" panose="020B0503020202020204" pitchFamily="34" charset="0"/>
              </a:rPr>
              <a:t>02</a:t>
            </a:r>
            <a:endParaRPr lang="zh-CN" altLang="en-US" sz="2800" dirty="0">
              <a:latin typeface="Agency FB" panose="020B0503020202020204" pitchFamily="34" charset="0"/>
            </a:endParaRPr>
          </a:p>
        </p:txBody>
      </p:sp>
      <p:grpSp>
        <p:nvGrpSpPr>
          <p:cNvPr id="18" name="组合 17"/>
          <p:cNvGrpSpPr/>
          <p:nvPr/>
        </p:nvGrpSpPr>
        <p:grpSpPr>
          <a:xfrm>
            <a:off x="739732" y="687659"/>
            <a:ext cx="10684066" cy="77839"/>
            <a:chOff x="1163928" y="940835"/>
            <a:chExt cx="10684066" cy="77839"/>
          </a:xfrm>
        </p:grpSpPr>
        <p:cxnSp>
          <p:nvCxnSpPr>
            <p:cNvPr id="19" name="直接连接符 18">
              <a:extLst>
                <a:ext uri="{FF2B5EF4-FFF2-40B4-BE49-F238E27FC236}">
                  <a16:creationId xmlns:a16="http://schemas.microsoft.com/office/drawing/2014/main" xmlns="" id="{416BDB12-F74C-4240-936D-529A513B2C38}"/>
                </a:ext>
              </a:extLst>
            </p:cNvPr>
            <p:cNvCxnSpPr>
              <a:cxnSpLocks/>
            </p:cNvCxnSpPr>
            <p:nvPr/>
          </p:nvCxnSpPr>
          <p:spPr>
            <a:xfrm>
              <a:off x="2017748" y="1013389"/>
              <a:ext cx="9830246" cy="0"/>
            </a:xfrm>
            <a:prstGeom prst="line">
              <a:avLst/>
            </a:prstGeom>
            <a:ln w="63500">
              <a:solidFill>
                <a:srgbClr val="19B49B"/>
              </a:solidFill>
            </a:ln>
          </p:spPr>
          <p:style>
            <a:lnRef idx="1">
              <a:schemeClr val="accent1"/>
            </a:lnRef>
            <a:fillRef idx="0">
              <a:schemeClr val="accent1"/>
            </a:fillRef>
            <a:effectRef idx="0">
              <a:schemeClr val="accent1"/>
            </a:effectRef>
            <a:fontRef idx="minor">
              <a:schemeClr val="tx1"/>
            </a:fontRef>
          </p:style>
        </p:cxnSp>
        <p:sp>
          <p:nvSpPr>
            <p:cNvPr id="20" name="任意多边形: 形状 30">
              <a:extLst>
                <a:ext uri="{FF2B5EF4-FFF2-40B4-BE49-F238E27FC236}">
                  <a16:creationId xmlns:a16="http://schemas.microsoft.com/office/drawing/2014/main" xmlns="" id="{9E4D0EF5-6C4A-4568-AF54-DCDD8D4D9174}"/>
                </a:ext>
              </a:extLst>
            </p:cNvPr>
            <p:cNvSpPr/>
            <p:nvPr/>
          </p:nvSpPr>
          <p:spPr>
            <a:xfrm>
              <a:off x="1163928" y="940835"/>
              <a:ext cx="867140" cy="77839"/>
            </a:xfrm>
            <a:custGeom>
              <a:avLst/>
              <a:gdLst>
                <a:gd name="connsiteX0" fmla="*/ 0 w 640080"/>
                <a:gd name="connsiteY0" fmla="*/ 34335 h 57208"/>
                <a:gd name="connsiteX1" fmla="*/ 121920 w 640080"/>
                <a:gd name="connsiteY1" fmla="*/ 5760 h 57208"/>
                <a:gd name="connsiteX2" fmla="*/ 169545 w 640080"/>
                <a:gd name="connsiteY2" fmla="*/ 57195 h 57208"/>
                <a:gd name="connsiteX3" fmla="*/ 287655 w 640080"/>
                <a:gd name="connsiteY3" fmla="*/ 45 h 57208"/>
                <a:gd name="connsiteX4" fmla="*/ 392430 w 640080"/>
                <a:gd name="connsiteY4" fmla="*/ 47670 h 57208"/>
                <a:gd name="connsiteX5" fmla="*/ 640080 w 640080"/>
                <a:gd name="connsiteY5" fmla="*/ 51480 h 5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080" h="57208">
                  <a:moveTo>
                    <a:pt x="0" y="34335"/>
                  </a:moveTo>
                  <a:cubicBezTo>
                    <a:pt x="46831" y="18142"/>
                    <a:pt x="93663" y="1950"/>
                    <a:pt x="121920" y="5760"/>
                  </a:cubicBezTo>
                  <a:cubicBezTo>
                    <a:pt x="150177" y="9570"/>
                    <a:pt x="141923" y="58147"/>
                    <a:pt x="169545" y="57195"/>
                  </a:cubicBezTo>
                  <a:cubicBezTo>
                    <a:pt x="197167" y="56243"/>
                    <a:pt x="250508" y="1632"/>
                    <a:pt x="287655" y="45"/>
                  </a:cubicBezTo>
                  <a:cubicBezTo>
                    <a:pt x="324802" y="-1542"/>
                    <a:pt x="333693" y="39098"/>
                    <a:pt x="392430" y="47670"/>
                  </a:cubicBezTo>
                  <a:cubicBezTo>
                    <a:pt x="451168" y="56243"/>
                    <a:pt x="545624" y="53861"/>
                    <a:pt x="640080" y="51480"/>
                  </a:cubicBezTo>
                </a:path>
              </a:pathLst>
            </a:custGeom>
            <a:noFill/>
            <a:ln w="63500">
              <a:solidFill>
                <a:srgbClr val="19B49B"/>
              </a:solid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endParaRPr lang="zh-CN" altLang="en-US"/>
            </a:p>
          </p:txBody>
        </p:sp>
      </p:grpSp>
      <p:graphicFrame>
        <p:nvGraphicFramePr>
          <p:cNvPr id="28" name="表格 27"/>
          <p:cNvGraphicFramePr>
            <a:graphicFrameLocks noGrp="1"/>
          </p:cNvGraphicFramePr>
          <p:nvPr/>
        </p:nvGraphicFramePr>
        <p:xfrm>
          <a:off x="308728" y="1929595"/>
          <a:ext cx="10715700" cy="2500331"/>
        </p:xfrm>
        <a:graphic>
          <a:graphicData uri="http://schemas.openxmlformats.org/drawingml/2006/table">
            <a:tbl>
              <a:tblPr firstRow="1" bandRow="1">
                <a:tableStyleId>{5C22544A-7EE6-4342-B048-85BDC9FD1C3A}</a:tableStyleId>
              </a:tblPr>
              <a:tblGrid>
                <a:gridCol w="10715700"/>
              </a:tblGrid>
              <a:tr h="396394">
                <a:tc>
                  <a:txBody>
                    <a:bodyPr/>
                    <a:lstStyle/>
                    <a:p>
                      <a:r>
                        <a:rPr lang="zh-CN" altLang="en-US" sz="2000" dirty="0" smtClean="0"/>
                        <a:t>甲醛释放量</a:t>
                      </a:r>
                      <a:endParaRPr lang="zh-CN" altLang="en-US" sz="2000" dirty="0"/>
                    </a:p>
                  </a:txBody>
                  <a:tcPr/>
                </a:tc>
              </a:tr>
              <a:tr h="396394">
                <a:tc>
                  <a:txBody>
                    <a:bodyPr/>
                    <a:lstStyle/>
                    <a:p>
                      <a:r>
                        <a:rPr lang="zh-CN" altLang="en-US" sz="2000" dirty="0" smtClean="0"/>
                        <a:t>检测依据：</a:t>
                      </a:r>
                      <a:r>
                        <a:rPr kumimoji="0" lang="en-US" alt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GB 18580-2017《</a:t>
                      </a: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室内装饰装修材料 人造板及其制品中甲醛释放限量</a:t>
                      </a:r>
                      <a:r>
                        <a:rPr kumimoji="0" lang="en-US" alt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a:t>
                      </a:r>
                      <a:endParaRPr lang="zh-CN" altLang="en-US" sz="2000" dirty="0"/>
                    </a:p>
                  </a:txBody>
                  <a:tcPr/>
                </a:tc>
              </a:tr>
              <a:tr h="396394">
                <a:tc>
                  <a:txBody>
                    <a:bodyPr/>
                    <a:lstStyle/>
                    <a:p>
                      <a:r>
                        <a:rPr lang="zh-CN" altLang="en-US" sz="2000" dirty="0" smtClean="0"/>
                        <a:t>限量要求：</a:t>
                      </a: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a:t>
                      </a:r>
                      <a:r>
                        <a:rPr kumimoji="0" lang="en-US" alt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0.124 mg/m³</a:t>
                      </a:r>
                      <a:endParaRPr lang="zh-CN" altLang="en-US" sz="2000" dirty="0"/>
                    </a:p>
                  </a:txBody>
                  <a:tcPr/>
                </a:tc>
              </a:tr>
              <a:tr h="1311149">
                <a:tc>
                  <a:txBody>
                    <a:bodyPr/>
                    <a:lstStyle/>
                    <a:p>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说明：甲醛是一种无色有刺激气味的化学气体，世界卫生组织将其列为一类致癌物。板材中残留的和未参与反应的甲醛会逐渐向周围环境释放，是形成甲醛污染的主要来源。当甲醛在空气中的含量达一定浓度时，会对人的眼、鼻、呼吸系统造成伤害，造成室内空气质量超标。</a:t>
                      </a:r>
                      <a:endParaRPr lang="zh-CN" altLang="en-US" sz="2000" dirty="0"/>
                    </a:p>
                  </a:txBody>
                  <a:tcPr/>
                </a:tc>
              </a:tr>
            </a:tbl>
          </a:graphicData>
        </a:graphic>
      </p:graphicFrame>
      <p:graphicFrame>
        <p:nvGraphicFramePr>
          <p:cNvPr id="30" name="表格 29"/>
          <p:cNvGraphicFramePr>
            <a:graphicFrameLocks noGrp="1"/>
          </p:cNvGraphicFramePr>
          <p:nvPr/>
        </p:nvGraphicFramePr>
        <p:xfrm>
          <a:off x="380166" y="4572802"/>
          <a:ext cx="10715700" cy="2000263"/>
        </p:xfrm>
        <a:graphic>
          <a:graphicData uri="http://schemas.openxmlformats.org/drawingml/2006/table">
            <a:tbl>
              <a:tblPr firstRow="1" bandRow="1">
                <a:tableStyleId>{5C22544A-7EE6-4342-B048-85BDC9FD1C3A}</a:tableStyleId>
              </a:tblPr>
              <a:tblGrid>
                <a:gridCol w="10715700"/>
              </a:tblGrid>
              <a:tr h="397635">
                <a:tc>
                  <a:txBody>
                    <a:bodyPr/>
                    <a:lstStyle/>
                    <a:p>
                      <a:r>
                        <a:rPr lang="zh-CN" altLang="en-US" sz="2000" dirty="0" smtClean="0"/>
                        <a:t>总挥发性有机化合物（</a:t>
                      </a:r>
                      <a:r>
                        <a:rPr lang="en-US" altLang="zh-CN" sz="2000" dirty="0" smtClean="0"/>
                        <a:t>TVOC</a:t>
                      </a:r>
                      <a:r>
                        <a:rPr lang="zh-CN" altLang="en-US" sz="2000" dirty="0" smtClean="0"/>
                        <a:t>）释放率</a:t>
                      </a:r>
                      <a:endParaRPr lang="zh-CN" altLang="en-US" sz="2000" dirty="0"/>
                    </a:p>
                  </a:txBody>
                  <a:tcPr/>
                </a:tc>
              </a:tr>
              <a:tr h="397635">
                <a:tc>
                  <a:txBody>
                    <a:bodyPr/>
                    <a:lstStyle/>
                    <a:p>
                      <a:r>
                        <a:rPr lang="zh-CN" altLang="en-US" sz="2000" dirty="0" smtClean="0"/>
                        <a:t>检测依据：</a:t>
                      </a:r>
                      <a:r>
                        <a:rPr kumimoji="0" lang="en-US" altLang="zh-CN" sz="2000" b="0" i="0" u="none" strike="noStrike" kern="1200" cap="none" normalizeH="0" baseline="0" dirty="0" smtClean="0">
                          <a:ln>
                            <a:noFill/>
                          </a:ln>
                          <a:solidFill>
                            <a:schemeClr val="tx1"/>
                          </a:solidFill>
                          <a:effectLst/>
                          <a:latin typeface="Arial" pitchFamily="34" charset="0"/>
                          <a:ea typeface="宋体" pitchFamily="2" charset="-122"/>
                          <a:cs typeface="宋体" pitchFamily="2" charset="-122"/>
                        </a:rPr>
                        <a:t>HJ 571-2010</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环境标志产品技术要求 人造板及其制品</a:t>
                      </a:r>
                      <a:r>
                        <a:rPr kumimoji="0" lang="en-US" altLang="zh-CN" sz="2000" b="0" i="0" u="none" strike="noStrike" cap="none" normalizeH="0" baseline="0" dirty="0" smtClean="0">
                          <a:ln>
                            <a:noFill/>
                          </a:ln>
                          <a:solidFill>
                            <a:schemeClr val="tx1"/>
                          </a:solidFill>
                          <a:effectLst/>
                          <a:latin typeface="宋体" pitchFamily="2" charset="-122"/>
                          <a:ea typeface="宋体" pitchFamily="2" charset="-122"/>
                          <a:cs typeface="Times New Roman" pitchFamily="18" charset="0"/>
                        </a:rPr>
                        <a:t>》</a:t>
                      </a:r>
                      <a:endParaRPr lang="zh-CN" altLang="en-US" sz="2000" dirty="0"/>
                    </a:p>
                  </a:txBody>
                  <a:tcPr/>
                </a:tc>
              </a:tr>
              <a:tr h="397635">
                <a:tc>
                  <a:txBody>
                    <a:bodyPr/>
                    <a:lstStyle/>
                    <a:p>
                      <a:r>
                        <a:rPr lang="zh-CN" altLang="en-US" sz="2000" dirty="0" smtClean="0"/>
                        <a:t>限量要求：</a:t>
                      </a: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a:t>
                      </a:r>
                      <a:r>
                        <a:rPr kumimoji="0" lang="en-US" alt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0.50 mg/(m2·h)</a:t>
                      </a:r>
                      <a:endParaRPr lang="zh-CN" altLang="en-US" sz="2000" dirty="0"/>
                    </a:p>
                  </a:txBody>
                  <a:tcPr/>
                </a:tc>
              </a:tr>
              <a:tr h="807358">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说明：人造板的生产过程中，</a:t>
                      </a:r>
                      <a:r>
                        <a:rPr kumimoji="0" lang="en-US" alt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TVOC</a:t>
                      </a: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主要</a:t>
                      </a:r>
                      <a:r>
                        <a:rPr kumimoji="0" lang="zh-CN" altLang="en-US" sz="2000" b="0" i="0" u="none" strike="noStrike" cap="none" normalizeH="0" baseline="0" smtClean="0">
                          <a:ln>
                            <a:noFill/>
                          </a:ln>
                          <a:solidFill>
                            <a:schemeClr val="tx1"/>
                          </a:solidFill>
                          <a:effectLst/>
                          <a:latin typeface="Arial" pitchFamily="34" charset="0"/>
                          <a:ea typeface="宋体" pitchFamily="2" charset="-122"/>
                          <a:cs typeface="宋体" pitchFamily="2" charset="-122"/>
                        </a:rPr>
                        <a:t>来自油漆和胶粘剂</a:t>
                      </a: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a:t>
                      </a:r>
                      <a:r>
                        <a:rPr kumimoji="0" lang="en-US" alt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TVOC</a:t>
                      </a: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有刺激性气味，过高浓度的</a:t>
                      </a:r>
                      <a:r>
                        <a:rPr kumimoji="0" lang="en-US" altLang="zh-CN"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TVOC</a:t>
                      </a:r>
                      <a:r>
                        <a:rPr kumimoji="0" lang="zh-CN" altLang="en-US" sz="2000" b="0" i="0" u="none" strike="noStrike" cap="none" normalizeH="0" baseline="0" dirty="0" smtClean="0">
                          <a:ln>
                            <a:noFill/>
                          </a:ln>
                          <a:solidFill>
                            <a:schemeClr val="tx1"/>
                          </a:solidFill>
                          <a:effectLst/>
                          <a:latin typeface="Arial" pitchFamily="34" charset="0"/>
                          <a:ea typeface="宋体" pitchFamily="2" charset="-122"/>
                          <a:cs typeface="宋体" pitchFamily="2" charset="-122"/>
                        </a:rPr>
                        <a:t>同样也会对人体造成影响或伤害，造成室内空气质量超标。</a:t>
                      </a:r>
                      <a:endParaRPr kumimoji="0" lang="zh-CN" altLang="en-US" sz="2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a:txBody>
                  <a:tcPr/>
                </a:tc>
              </a:tr>
            </a:tbl>
          </a:graphicData>
        </a:graphic>
      </p:graphicFrame>
      <p:sp>
        <p:nvSpPr>
          <p:cNvPr id="23" name="椭圆 22"/>
          <p:cNvSpPr/>
          <p:nvPr/>
        </p:nvSpPr>
        <p:spPr>
          <a:xfrm>
            <a:off x="4737884" y="2358224"/>
            <a:ext cx="3786214" cy="157163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solidFill>
                <a:latin typeface="仿宋" pitchFamily="49" charset="-122"/>
                <a:ea typeface="仿宋" pitchFamily="49" charset="-122"/>
                <a:cs typeface="Times New Roman" pitchFamily="18" charset="0"/>
              </a:rPr>
              <a:t>甲醛释放量</a:t>
            </a:r>
            <a:endParaRPr lang="zh-CN" altLang="en-US" b="1" dirty="0" smtClean="0">
              <a:solidFill>
                <a:schemeClr val="tx1"/>
              </a:solidFill>
              <a:latin typeface="仿宋" pitchFamily="49" charset="-122"/>
              <a:ea typeface="仿宋" pitchFamily="49" charset="-122"/>
            </a:endParaRPr>
          </a:p>
        </p:txBody>
      </p:sp>
      <p:sp>
        <p:nvSpPr>
          <p:cNvPr id="24" name="椭圆 23"/>
          <p:cNvSpPr/>
          <p:nvPr/>
        </p:nvSpPr>
        <p:spPr>
          <a:xfrm>
            <a:off x="4809322" y="4358488"/>
            <a:ext cx="3786214" cy="1571636"/>
          </a:xfrm>
          <a:prstGeom prst="ellipse">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b="1" dirty="0" smtClean="0">
                <a:solidFill>
                  <a:schemeClr val="tx1"/>
                </a:solidFill>
                <a:latin typeface="仿宋" pitchFamily="49" charset="-122"/>
                <a:ea typeface="仿宋" pitchFamily="49" charset="-122"/>
                <a:cs typeface="Times New Roman" pitchFamily="18" charset="0"/>
              </a:rPr>
              <a:t>总挥发性有机化合物（</a:t>
            </a:r>
            <a:r>
              <a:rPr lang="en-US" altLang="zh-CN" b="1" dirty="0" smtClean="0">
                <a:solidFill>
                  <a:schemeClr val="tx1"/>
                </a:solidFill>
                <a:latin typeface="仿宋" pitchFamily="49" charset="-122"/>
                <a:ea typeface="仿宋" pitchFamily="49" charset="-122"/>
                <a:cs typeface="Times New Roman" pitchFamily="18" charset="0"/>
              </a:rPr>
              <a:t>TVOC</a:t>
            </a:r>
            <a:r>
              <a:rPr lang="zh-CN" altLang="en-US" b="1" dirty="0" smtClean="0">
                <a:solidFill>
                  <a:schemeClr val="tx1"/>
                </a:solidFill>
                <a:latin typeface="仿宋" pitchFamily="49" charset="-122"/>
                <a:ea typeface="仿宋" pitchFamily="49" charset="-122"/>
                <a:cs typeface="Times New Roman" pitchFamily="18" charset="0"/>
              </a:rPr>
              <a:t>）释放率</a:t>
            </a:r>
            <a:endParaRPr lang="zh-CN" altLang="en-US" b="1" dirty="0">
              <a:solidFill>
                <a:schemeClr val="tx1"/>
              </a:solidFill>
              <a:latin typeface="仿宋" pitchFamily="49" charset="-122"/>
              <a:ea typeface="仿宋" pitchFamily="49" charset="-122"/>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dissolve">
                                      <p:cBhvr>
                                        <p:cTn id="11" dur="500"/>
                                        <p:tgtEl>
                                          <p:spTgt spid="12"/>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dissolve">
                                      <p:cBhvr>
                                        <p:cTn id="15" dur="500"/>
                                        <p:tgtEl>
                                          <p:spTgt spid="23"/>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visible"/>
                                      </p:to>
                                    </p:set>
                                    <p:animEffect transition="in" filter="dissolve">
                                      <p:cBhvr>
                                        <p:cTn id="18" dur="500"/>
                                        <p:tgtEl>
                                          <p:spTgt spid="24"/>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xit" presetSubtype="0" fill="hold" grpId="1" nodeType="clickEffect">
                                  <p:stCondLst>
                                    <p:cond delay="0"/>
                                  </p:stCondLst>
                                  <p:childTnLst>
                                    <p:animEffect transition="out" filter="dissolve">
                                      <p:cBhvr>
                                        <p:cTn id="22" dur="500"/>
                                        <p:tgtEl>
                                          <p:spTgt spid="12"/>
                                        </p:tgtEl>
                                      </p:cBhvr>
                                    </p:animEffect>
                                    <p:set>
                                      <p:cBhvr>
                                        <p:cTn id="23" dur="1" fill="hold">
                                          <p:stCondLst>
                                            <p:cond delay="499"/>
                                          </p:stCondLst>
                                        </p:cTn>
                                        <p:tgtEl>
                                          <p:spTgt spid="12"/>
                                        </p:tgtEl>
                                        <p:attrNameLst>
                                          <p:attrName>style.visibility</p:attrName>
                                        </p:attrNameLst>
                                      </p:cBhvr>
                                      <p:to>
                                        <p:strVal val="hidden"/>
                                      </p:to>
                                    </p:set>
                                  </p:childTnLst>
                                </p:cTn>
                              </p:par>
                              <p:par>
                                <p:cTn id="24" presetID="9" presetClass="exit" presetSubtype="0" fill="hold" grpId="1" nodeType="withEffect">
                                  <p:stCondLst>
                                    <p:cond delay="0"/>
                                  </p:stCondLst>
                                  <p:childTnLst>
                                    <p:animEffect transition="out" filter="dissolve">
                                      <p:cBhvr>
                                        <p:cTn id="25" dur="500"/>
                                        <p:tgtEl>
                                          <p:spTgt spid="23"/>
                                        </p:tgtEl>
                                      </p:cBhvr>
                                    </p:animEffect>
                                    <p:set>
                                      <p:cBhvr>
                                        <p:cTn id="26" dur="1" fill="hold">
                                          <p:stCondLst>
                                            <p:cond delay="499"/>
                                          </p:stCondLst>
                                        </p:cTn>
                                        <p:tgtEl>
                                          <p:spTgt spid="23"/>
                                        </p:tgtEl>
                                        <p:attrNameLst>
                                          <p:attrName>style.visibility</p:attrName>
                                        </p:attrNameLst>
                                      </p:cBhvr>
                                      <p:to>
                                        <p:strVal val="hidden"/>
                                      </p:to>
                                    </p:set>
                                  </p:childTnLst>
                                </p:cTn>
                              </p:par>
                              <p:par>
                                <p:cTn id="27" presetID="9" presetClass="exit" presetSubtype="0" fill="hold" grpId="1" nodeType="withEffect">
                                  <p:stCondLst>
                                    <p:cond delay="0"/>
                                  </p:stCondLst>
                                  <p:childTnLst>
                                    <p:animEffect transition="out" filter="dissolve">
                                      <p:cBhvr>
                                        <p:cTn id="28" dur="500"/>
                                        <p:tgtEl>
                                          <p:spTgt spid="24"/>
                                        </p:tgtEl>
                                      </p:cBhvr>
                                    </p:animEffect>
                                    <p:set>
                                      <p:cBhvr>
                                        <p:cTn id="29" dur="1" fill="hold">
                                          <p:stCondLst>
                                            <p:cond delay="499"/>
                                          </p:stCondLst>
                                        </p:cTn>
                                        <p:tgtEl>
                                          <p:spTgt spid="24"/>
                                        </p:tgtEl>
                                        <p:attrNameLst>
                                          <p:attrName>style.visibility</p:attrName>
                                        </p:attrNameLst>
                                      </p:cBhvr>
                                      <p:to>
                                        <p:strVal val="hidden"/>
                                      </p:to>
                                    </p:set>
                                  </p:childTnLst>
                                </p:cTn>
                              </p:par>
                            </p:childTnLst>
                          </p:cTn>
                        </p:par>
                        <p:par>
                          <p:cTn id="30" fill="hold">
                            <p:stCondLst>
                              <p:cond delay="500"/>
                            </p:stCondLst>
                            <p:childTnLst>
                              <p:par>
                                <p:cTn id="31" presetID="9" presetClass="entr" presetSubtype="0" fill="hold" nodeType="afterEffect">
                                  <p:stCondLst>
                                    <p:cond delay="0"/>
                                  </p:stCondLst>
                                  <p:childTnLst>
                                    <p:set>
                                      <p:cBhvr>
                                        <p:cTn id="32" dur="1" fill="hold">
                                          <p:stCondLst>
                                            <p:cond delay="0"/>
                                          </p:stCondLst>
                                        </p:cTn>
                                        <p:tgtEl>
                                          <p:spTgt spid="28"/>
                                        </p:tgtEl>
                                        <p:attrNameLst>
                                          <p:attrName>style.visibility</p:attrName>
                                        </p:attrNameLst>
                                      </p:cBhvr>
                                      <p:to>
                                        <p:strVal val="visible"/>
                                      </p:to>
                                    </p:set>
                                    <p:animEffect transition="in" filter="dissolve">
                                      <p:cBhvr>
                                        <p:cTn id="33" dur="500"/>
                                        <p:tgtEl>
                                          <p:spTgt spid="28"/>
                                        </p:tgtEl>
                                      </p:cBhvr>
                                    </p:animEffect>
                                  </p:childTnLst>
                                </p:cTn>
                              </p:par>
                            </p:childTnLst>
                          </p:cTn>
                        </p:par>
                        <p:par>
                          <p:cTn id="34" fill="hold">
                            <p:stCondLst>
                              <p:cond delay="1000"/>
                            </p:stCondLst>
                            <p:childTnLst>
                              <p:par>
                                <p:cTn id="35" presetID="9" presetClass="entr" presetSubtype="0" fill="hold" nodeType="afterEffect">
                                  <p:stCondLst>
                                    <p:cond delay="0"/>
                                  </p:stCondLst>
                                  <p:childTnLst>
                                    <p:set>
                                      <p:cBhvr>
                                        <p:cTn id="36" dur="1" fill="hold">
                                          <p:stCondLst>
                                            <p:cond delay="0"/>
                                          </p:stCondLst>
                                        </p:cTn>
                                        <p:tgtEl>
                                          <p:spTgt spid="30"/>
                                        </p:tgtEl>
                                        <p:attrNameLst>
                                          <p:attrName>style.visibility</p:attrName>
                                        </p:attrNameLst>
                                      </p:cBhvr>
                                      <p:to>
                                        <p:strVal val="visible"/>
                                      </p:to>
                                    </p:set>
                                    <p:animEffect transition="in" filter="dissolve">
                                      <p:cBhvr>
                                        <p:cTn id="37"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2" grpId="0"/>
      <p:bldP spid="12" grpId="1"/>
      <p:bldP spid="23" grpId="0" animBg="1"/>
      <p:bldP spid="23" grpId="1" animBg="1"/>
      <p:bldP spid="24" grpId="0" animBg="1"/>
      <p:bldP spid="24"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20">
            <a:extLst>
              <a:ext uri="{FF2B5EF4-FFF2-40B4-BE49-F238E27FC236}">
                <a16:creationId xmlns:a16="http://schemas.microsoft.com/office/drawing/2014/main" xmlns="" id="{B267E090-4579-4EB2-9A01-AF72F021F744}"/>
              </a:ext>
            </a:extLst>
          </p:cNvPr>
          <p:cNvSpPr txBox="1"/>
          <p:nvPr/>
        </p:nvSpPr>
        <p:spPr>
          <a:xfrm>
            <a:off x="805872" y="31288"/>
            <a:ext cx="3827032" cy="633109"/>
          </a:xfrm>
          <a:prstGeom prst="rect">
            <a:avLst/>
          </a:prstGeom>
          <a:noFill/>
        </p:spPr>
        <p:txBody>
          <a:bodyPr wrap="square" lIns="124066" tIns="62033" rIns="124066" bIns="62033" rtlCol="0">
            <a:spAutoFit/>
          </a:bodyPr>
          <a:lstStyle/>
          <a:p>
            <a:r>
              <a:rPr lang="zh-CN" altLang="en-US" sz="3200" b="1" dirty="0" smtClean="0">
                <a:solidFill>
                  <a:schemeClr val="tx1">
                    <a:lumMod val="95000"/>
                    <a:lumOff val="5000"/>
                  </a:schemeClr>
                </a:solidFill>
                <a:latin typeface="仿宋" pitchFamily="49" charset="-122"/>
                <a:ea typeface="仿宋" pitchFamily="49" charset="-122"/>
              </a:rPr>
              <a:t>国内外标准对比</a:t>
            </a:r>
            <a:endParaRPr lang="zh-CN" altLang="en-US" sz="3200" b="1" dirty="0">
              <a:solidFill>
                <a:schemeClr val="tx1">
                  <a:lumMod val="95000"/>
                  <a:lumOff val="5000"/>
                </a:schemeClr>
              </a:solidFill>
              <a:latin typeface="仿宋" pitchFamily="49" charset="-122"/>
              <a:ea typeface="仿宋" pitchFamily="49" charset="-122"/>
            </a:endParaRPr>
          </a:p>
        </p:txBody>
      </p:sp>
      <p:sp>
        <p:nvSpPr>
          <p:cNvPr id="20" name="矩形 19">
            <a:extLst>
              <a:ext uri="{FF2B5EF4-FFF2-40B4-BE49-F238E27FC236}">
                <a16:creationId xmlns:a16="http://schemas.microsoft.com/office/drawing/2014/main" xmlns="" id="{6976FFEF-D1AD-45AC-AB64-022C42DD4ED3}"/>
              </a:ext>
            </a:extLst>
          </p:cNvPr>
          <p:cNvSpPr/>
          <p:nvPr/>
        </p:nvSpPr>
        <p:spPr>
          <a:xfrm>
            <a:off x="115269" y="178267"/>
            <a:ext cx="559445" cy="561879"/>
          </a:xfrm>
          <a:prstGeom prst="rect">
            <a:avLst/>
          </a:prstGeom>
          <a:solidFill>
            <a:srgbClr val="19B49B"/>
          </a:solidFill>
          <a:ln>
            <a:no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r>
              <a:rPr lang="en-US" altLang="zh-CN" sz="2800" dirty="0" smtClean="0">
                <a:latin typeface="Agency FB" panose="020B0503020202020204" pitchFamily="34" charset="0"/>
              </a:rPr>
              <a:t>03</a:t>
            </a:r>
            <a:endParaRPr lang="zh-CN" altLang="en-US" sz="2800" dirty="0">
              <a:latin typeface="Agency FB" panose="020B0503020202020204" pitchFamily="34" charset="0"/>
            </a:endParaRPr>
          </a:p>
        </p:txBody>
      </p:sp>
      <p:grpSp>
        <p:nvGrpSpPr>
          <p:cNvPr id="21" name="组合 20"/>
          <p:cNvGrpSpPr/>
          <p:nvPr/>
        </p:nvGrpSpPr>
        <p:grpSpPr>
          <a:xfrm>
            <a:off x="739732" y="687659"/>
            <a:ext cx="10684066" cy="77839"/>
            <a:chOff x="1163928" y="940835"/>
            <a:chExt cx="10684066" cy="77839"/>
          </a:xfrm>
        </p:grpSpPr>
        <p:cxnSp>
          <p:nvCxnSpPr>
            <p:cNvPr id="22" name="直接连接符 21">
              <a:extLst>
                <a:ext uri="{FF2B5EF4-FFF2-40B4-BE49-F238E27FC236}">
                  <a16:creationId xmlns:a16="http://schemas.microsoft.com/office/drawing/2014/main" xmlns="" id="{416BDB12-F74C-4240-936D-529A513B2C38}"/>
                </a:ext>
              </a:extLst>
            </p:cNvPr>
            <p:cNvCxnSpPr>
              <a:cxnSpLocks/>
            </p:cNvCxnSpPr>
            <p:nvPr/>
          </p:nvCxnSpPr>
          <p:spPr>
            <a:xfrm>
              <a:off x="2017748" y="1013389"/>
              <a:ext cx="9830246" cy="0"/>
            </a:xfrm>
            <a:prstGeom prst="line">
              <a:avLst/>
            </a:prstGeom>
            <a:ln w="63500">
              <a:solidFill>
                <a:srgbClr val="19B49B"/>
              </a:solidFill>
            </a:ln>
          </p:spPr>
          <p:style>
            <a:lnRef idx="1">
              <a:schemeClr val="accent1"/>
            </a:lnRef>
            <a:fillRef idx="0">
              <a:schemeClr val="accent1"/>
            </a:fillRef>
            <a:effectRef idx="0">
              <a:schemeClr val="accent1"/>
            </a:effectRef>
            <a:fontRef idx="minor">
              <a:schemeClr val="tx1"/>
            </a:fontRef>
          </p:style>
        </p:cxnSp>
        <p:sp>
          <p:nvSpPr>
            <p:cNvPr id="23" name="任意多边形: 形状 30">
              <a:extLst>
                <a:ext uri="{FF2B5EF4-FFF2-40B4-BE49-F238E27FC236}">
                  <a16:creationId xmlns:a16="http://schemas.microsoft.com/office/drawing/2014/main" xmlns="" id="{9E4D0EF5-6C4A-4568-AF54-DCDD8D4D9174}"/>
                </a:ext>
              </a:extLst>
            </p:cNvPr>
            <p:cNvSpPr/>
            <p:nvPr/>
          </p:nvSpPr>
          <p:spPr>
            <a:xfrm>
              <a:off x="1163928" y="940835"/>
              <a:ext cx="867140" cy="77839"/>
            </a:xfrm>
            <a:custGeom>
              <a:avLst/>
              <a:gdLst>
                <a:gd name="connsiteX0" fmla="*/ 0 w 640080"/>
                <a:gd name="connsiteY0" fmla="*/ 34335 h 57208"/>
                <a:gd name="connsiteX1" fmla="*/ 121920 w 640080"/>
                <a:gd name="connsiteY1" fmla="*/ 5760 h 57208"/>
                <a:gd name="connsiteX2" fmla="*/ 169545 w 640080"/>
                <a:gd name="connsiteY2" fmla="*/ 57195 h 57208"/>
                <a:gd name="connsiteX3" fmla="*/ 287655 w 640080"/>
                <a:gd name="connsiteY3" fmla="*/ 45 h 57208"/>
                <a:gd name="connsiteX4" fmla="*/ 392430 w 640080"/>
                <a:gd name="connsiteY4" fmla="*/ 47670 h 57208"/>
                <a:gd name="connsiteX5" fmla="*/ 640080 w 640080"/>
                <a:gd name="connsiteY5" fmla="*/ 51480 h 5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080" h="57208">
                  <a:moveTo>
                    <a:pt x="0" y="34335"/>
                  </a:moveTo>
                  <a:cubicBezTo>
                    <a:pt x="46831" y="18142"/>
                    <a:pt x="93663" y="1950"/>
                    <a:pt x="121920" y="5760"/>
                  </a:cubicBezTo>
                  <a:cubicBezTo>
                    <a:pt x="150177" y="9570"/>
                    <a:pt x="141923" y="58147"/>
                    <a:pt x="169545" y="57195"/>
                  </a:cubicBezTo>
                  <a:cubicBezTo>
                    <a:pt x="197167" y="56243"/>
                    <a:pt x="250508" y="1632"/>
                    <a:pt x="287655" y="45"/>
                  </a:cubicBezTo>
                  <a:cubicBezTo>
                    <a:pt x="324802" y="-1542"/>
                    <a:pt x="333693" y="39098"/>
                    <a:pt x="392430" y="47670"/>
                  </a:cubicBezTo>
                  <a:cubicBezTo>
                    <a:pt x="451168" y="56243"/>
                    <a:pt x="545624" y="53861"/>
                    <a:pt x="640080" y="51480"/>
                  </a:cubicBezTo>
                </a:path>
              </a:pathLst>
            </a:custGeom>
            <a:noFill/>
            <a:ln w="63500">
              <a:solidFill>
                <a:srgbClr val="19B49B"/>
              </a:solid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endParaRPr lang="zh-CN" altLang="en-US"/>
            </a:p>
          </p:txBody>
        </p:sp>
      </p:grpSp>
      <p:graphicFrame>
        <p:nvGraphicFramePr>
          <p:cNvPr id="2" name="表格 1">
            <a:extLst>
              <a:ext uri="{FF2B5EF4-FFF2-40B4-BE49-F238E27FC236}">
                <a16:creationId xmlns:a16="http://schemas.microsoft.com/office/drawing/2014/main" xmlns="" id="{CF941B66-00B3-492B-AF92-02D89A193E7E}"/>
              </a:ext>
            </a:extLst>
          </p:cNvPr>
          <p:cNvGraphicFramePr>
            <a:graphicFrameLocks noGrp="1"/>
          </p:cNvGraphicFramePr>
          <p:nvPr>
            <p:extLst>
              <p:ext uri="{D42A27DB-BD31-4B8C-83A1-F6EECF244321}">
                <p14:modId xmlns:p14="http://schemas.microsoft.com/office/powerpoint/2010/main" xmlns="" val="258814938"/>
              </p:ext>
            </p:extLst>
          </p:nvPr>
        </p:nvGraphicFramePr>
        <p:xfrm>
          <a:off x="0" y="1286654"/>
          <a:ext cx="11906588" cy="2732050"/>
        </p:xfrm>
        <a:graphic>
          <a:graphicData uri="http://schemas.openxmlformats.org/drawingml/2006/table">
            <a:tbl>
              <a:tblPr firstRow="1" firstCol="1" bandRow="1">
                <a:tableStyleId>{5C22544A-7EE6-4342-B048-85BDC9FD1C3A}</a:tableStyleId>
              </a:tblPr>
              <a:tblGrid>
                <a:gridCol w="372962">
                  <a:extLst>
                    <a:ext uri="{9D8B030D-6E8A-4147-A177-3AD203B41FA5}">
                      <a16:colId xmlns:a16="http://schemas.microsoft.com/office/drawing/2014/main" xmlns="" val="3522342557"/>
                    </a:ext>
                  </a:extLst>
                </a:gridCol>
                <a:gridCol w="2501041">
                  <a:extLst>
                    <a:ext uri="{9D8B030D-6E8A-4147-A177-3AD203B41FA5}">
                      <a16:colId xmlns:a16="http://schemas.microsoft.com/office/drawing/2014/main" xmlns="" val="1924758294"/>
                    </a:ext>
                  </a:extLst>
                </a:gridCol>
                <a:gridCol w="4427083">
                  <a:extLst>
                    <a:ext uri="{9D8B030D-6E8A-4147-A177-3AD203B41FA5}">
                      <a16:colId xmlns:a16="http://schemas.microsoft.com/office/drawing/2014/main" xmlns="" val="2600633855"/>
                    </a:ext>
                  </a:extLst>
                </a:gridCol>
                <a:gridCol w="2216522">
                  <a:extLst>
                    <a:ext uri="{9D8B030D-6E8A-4147-A177-3AD203B41FA5}">
                      <a16:colId xmlns:a16="http://schemas.microsoft.com/office/drawing/2014/main" xmlns="" val="3757744712"/>
                    </a:ext>
                  </a:extLst>
                </a:gridCol>
                <a:gridCol w="2388980">
                  <a:extLst>
                    <a:ext uri="{9D8B030D-6E8A-4147-A177-3AD203B41FA5}">
                      <a16:colId xmlns:a16="http://schemas.microsoft.com/office/drawing/2014/main" xmlns="" val="868322712"/>
                    </a:ext>
                  </a:extLst>
                </a:gridCol>
              </a:tblGrid>
              <a:tr h="205613">
                <a:tc gridSpan="4">
                  <a:txBody>
                    <a:bodyPr/>
                    <a:lstStyle/>
                    <a:p>
                      <a:pPr algn="ctr">
                        <a:lnSpc>
                          <a:spcPct val="100000"/>
                        </a:lnSpc>
                        <a:spcAft>
                          <a:spcPts val="0"/>
                        </a:spcAft>
                      </a:pPr>
                      <a:r>
                        <a:rPr lang="zh-CN" sz="1600" kern="100" dirty="0">
                          <a:effectLst/>
                        </a:rPr>
                        <a:t>标准</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a:txBody>
                    <a:bodyPr/>
                    <a:lstStyle/>
                    <a:p>
                      <a:pPr algn="ctr">
                        <a:lnSpc>
                          <a:spcPct val="100000"/>
                        </a:lnSpc>
                        <a:spcAft>
                          <a:spcPts val="0"/>
                        </a:spcAft>
                      </a:pPr>
                      <a:r>
                        <a:rPr lang="zh-CN" sz="1600" kern="100" dirty="0">
                          <a:effectLst/>
                        </a:rPr>
                        <a:t>限量值</a:t>
                      </a:r>
                      <a:r>
                        <a:rPr lang="zh-CN" altLang="en-US" sz="1600" kern="100" dirty="0">
                          <a:effectLst/>
                        </a:rPr>
                        <a:t>（</a:t>
                      </a:r>
                      <a:r>
                        <a:rPr lang="en-US" altLang="zh-CN" sz="1600" kern="100" dirty="0">
                          <a:effectLst/>
                        </a:rPr>
                        <a:t>mg/m</a:t>
                      </a:r>
                      <a:r>
                        <a:rPr lang="en-US" altLang="zh-CN" sz="1600" kern="100" baseline="30000" dirty="0">
                          <a:effectLst/>
                        </a:rPr>
                        <a:t>3</a:t>
                      </a:r>
                      <a:r>
                        <a:rPr lang="zh-CN" altLang="en-US" sz="1600" kern="100" dirty="0">
                          <a:effectLst/>
                        </a:rPr>
                        <a:t>）</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3277932678"/>
                  </a:ext>
                </a:extLst>
              </a:tr>
              <a:tr h="205613">
                <a:tc rowSpan="3">
                  <a:txBody>
                    <a:bodyPr/>
                    <a:lstStyle/>
                    <a:p>
                      <a:pPr algn="ctr">
                        <a:lnSpc>
                          <a:spcPct val="100000"/>
                        </a:lnSpc>
                        <a:spcAft>
                          <a:spcPts val="0"/>
                        </a:spcAft>
                      </a:pPr>
                      <a:r>
                        <a:rPr lang="zh-CN" sz="1400" kern="100" dirty="0">
                          <a:effectLst/>
                        </a:rPr>
                        <a:t>国内标准</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gridSpan="3">
                  <a:txBody>
                    <a:bodyPr/>
                    <a:lstStyle/>
                    <a:p>
                      <a:pPr algn="ctr">
                        <a:lnSpc>
                          <a:spcPct val="100000"/>
                        </a:lnSpc>
                        <a:spcAft>
                          <a:spcPts val="0"/>
                        </a:spcAft>
                      </a:pPr>
                      <a:r>
                        <a:rPr lang="en-US" sz="1600" kern="100" dirty="0">
                          <a:effectLst/>
                        </a:rPr>
                        <a:t>GB </a:t>
                      </a:r>
                      <a:r>
                        <a:rPr lang="en-US" sz="1600" kern="100" dirty="0" smtClean="0">
                          <a:effectLst/>
                        </a:rPr>
                        <a:t>18580-2017</a:t>
                      </a:r>
                      <a:r>
                        <a:rPr lang="zh-CN" sz="1600" kern="100" dirty="0" smtClean="0">
                          <a:effectLst/>
                        </a:rPr>
                        <a:t>室内装饰</a:t>
                      </a:r>
                      <a:r>
                        <a:rPr lang="zh-CN" sz="1600" kern="100" dirty="0">
                          <a:effectLst/>
                        </a:rPr>
                        <a:t>装修材料 人造板及其制品中甲醛释放限量</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hMerge="1">
                  <a:txBody>
                    <a:bodyPr/>
                    <a:lstStyle/>
                    <a:p>
                      <a:endParaRPr lang="zh-CN" altLang="en-US"/>
                    </a:p>
                  </a:txBody>
                  <a:tcPr/>
                </a:tc>
                <a:tc hMerge="1">
                  <a:txBody>
                    <a:bodyPr/>
                    <a:lstStyle/>
                    <a:p>
                      <a:endParaRPr lang="zh-CN" altLang="en-US"/>
                    </a:p>
                  </a:txBody>
                  <a:tcPr/>
                </a:tc>
                <a:tc>
                  <a:txBody>
                    <a:bodyPr/>
                    <a:lstStyle/>
                    <a:p>
                      <a:pPr algn="ctr">
                        <a:lnSpc>
                          <a:spcPct val="100000"/>
                        </a:lnSpc>
                        <a:spcAft>
                          <a:spcPts val="0"/>
                        </a:spcAft>
                      </a:pPr>
                      <a:r>
                        <a:rPr lang="zh-CN" sz="1600" kern="100">
                          <a:effectLst/>
                        </a:rPr>
                        <a:t>≤</a:t>
                      </a:r>
                      <a:r>
                        <a:rPr lang="en-US" sz="1600" kern="100">
                          <a:effectLst/>
                        </a:rPr>
                        <a:t>0.124 </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4053992990"/>
                  </a:ext>
                </a:extLst>
              </a:tr>
              <a:tr h="244855">
                <a:tc vMerge="1">
                  <a:txBody>
                    <a:bodyPr/>
                    <a:lstStyle/>
                    <a:p>
                      <a:endParaRPr lang="zh-CN" altLang="en-US"/>
                    </a:p>
                  </a:txBody>
                  <a:tcPr/>
                </a:tc>
                <a:tc rowSpan="2">
                  <a:txBody>
                    <a:bodyPr/>
                    <a:lstStyle/>
                    <a:p>
                      <a:pPr algn="ctr">
                        <a:lnSpc>
                          <a:spcPct val="100000"/>
                        </a:lnSpc>
                        <a:spcAft>
                          <a:spcPts val="0"/>
                        </a:spcAft>
                      </a:pPr>
                      <a:r>
                        <a:rPr lang="en-US" sz="1600" kern="100" dirty="0">
                          <a:effectLst/>
                        </a:rPr>
                        <a:t>HJ 571-2010</a:t>
                      </a:r>
                    </a:p>
                    <a:p>
                      <a:pPr algn="ctr">
                        <a:lnSpc>
                          <a:spcPct val="100000"/>
                        </a:lnSpc>
                        <a:spcAft>
                          <a:spcPts val="0"/>
                        </a:spcAft>
                      </a:pPr>
                      <a:r>
                        <a:rPr lang="zh-CN" sz="1600" kern="100" dirty="0">
                          <a:effectLst/>
                        </a:rPr>
                        <a:t>环境标志产品技术要求 人造板及其制品</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gridSpan="2">
                  <a:txBody>
                    <a:bodyPr/>
                    <a:lstStyle/>
                    <a:p>
                      <a:pPr algn="ctr">
                        <a:lnSpc>
                          <a:spcPct val="100000"/>
                        </a:lnSpc>
                        <a:spcAft>
                          <a:spcPts val="0"/>
                        </a:spcAft>
                      </a:pPr>
                      <a:r>
                        <a:rPr lang="zh-CN" sz="1600" kern="100" dirty="0">
                          <a:effectLst/>
                        </a:rPr>
                        <a:t>纤维板、刨花板、胶合板、细木工板、单板饰面板等</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hMerge="1">
                  <a:txBody>
                    <a:bodyPr/>
                    <a:lstStyle/>
                    <a:p>
                      <a:endParaRPr lang="zh-CN" altLang="en-US"/>
                    </a:p>
                  </a:txBody>
                  <a:tcPr/>
                </a:tc>
                <a:tc>
                  <a:txBody>
                    <a:bodyPr/>
                    <a:lstStyle/>
                    <a:p>
                      <a:pPr algn="ctr">
                        <a:lnSpc>
                          <a:spcPct val="100000"/>
                        </a:lnSpc>
                        <a:spcAft>
                          <a:spcPts val="0"/>
                        </a:spcAft>
                      </a:pPr>
                      <a:r>
                        <a:rPr lang="zh-CN" sz="1600" kern="100" dirty="0">
                          <a:effectLst/>
                        </a:rPr>
                        <a:t>≤</a:t>
                      </a:r>
                      <a:r>
                        <a:rPr lang="en-US" sz="1600" kern="100" dirty="0">
                          <a:effectLst/>
                        </a:rPr>
                        <a:t>0.12</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4108434359"/>
                  </a:ext>
                </a:extLst>
              </a:tr>
              <a:tr h="536475">
                <a:tc vMerge="1">
                  <a:txBody>
                    <a:bodyPr/>
                    <a:lstStyle/>
                    <a:p>
                      <a:endParaRPr lang="zh-CN" altLang="en-US"/>
                    </a:p>
                  </a:txBody>
                  <a:tcPr/>
                </a:tc>
                <a:tc vMerge="1">
                  <a:txBody>
                    <a:bodyPr/>
                    <a:lstStyle/>
                    <a:p>
                      <a:endParaRPr lang="zh-CN" altLang="en-US"/>
                    </a:p>
                  </a:txBody>
                  <a:tcPr/>
                </a:tc>
                <a:tc gridSpan="2">
                  <a:txBody>
                    <a:bodyPr/>
                    <a:lstStyle/>
                    <a:p>
                      <a:pPr algn="ctr">
                        <a:lnSpc>
                          <a:spcPct val="100000"/>
                        </a:lnSpc>
                        <a:spcAft>
                          <a:spcPts val="0"/>
                        </a:spcAft>
                      </a:pPr>
                      <a:r>
                        <a:rPr lang="zh-CN" sz="1600" kern="100" dirty="0">
                          <a:effectLst/>
                        </a:rPr>
                        <a:t>浸渍纸层压木质地板、浸渍胶膜纸饰面板、实木复合地板等</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hMerge="1">
                  <a:txBody>
                    <a:bodyPr/>
                    <a:lstStyle/>
                    <a:p>
                      <a:endParaRPr lang="zh-CN" altLang="en-US"/>
                    </a:p>
                  </a:txBody>
                  <a:tcPr/>
                </a:tc>
                <a:tc>
                  <a:txBody>
                    <a:bodyPr/>
                    <a:lstStyle/>
                    <a:p>
                      <a:pPr algn="ctr">
                        <a:lnSpc>
                          <a:spcPct val="100000"/>
                        </a:lnSpc>
                        <a:spcAft>
                          <a:spcPts val="0"/>
                        </a:spcAft>
                      </a:pPr>
                      <a:r>
                        <a:rPr lang="zh-CN" sz="1600" kern="100" dirty="0">
                          <a:effectLst/>
                        </a:rPr>
                        <a:t>≤</a:t>
                      </a:r>
                      <a:r>
                        <a:rPr lang="en-US" sz="1600" kern="100" dirty="0">
                          <a:effectLst/>
                        </a:rPr>
                        <a:t>0.08</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3684940858"/>
                  </a:ext>
                </a:extLst>
              </a:tr>
              <a:tr h="205613">
                <a:tc rowSpan="6">
                  <a:txBody>
                    <a:bodyPr/>
                    <a:lstStyle/>
                    <a:p>
                      <a:pPr algn="ctr">
                        <a:lnSpc>
                          <a:spcPct val="100000"/>
                        </a:lnSpc>
                        <a:spcAft>
                          <a:spcPts val="0"/>
                        </a:spcAft>
                      </a:pPr>
                      <a:r>
                        <a:rPr lang="zh-CN" sz="1400" kern="100" dirty="0">
                          <a:effectLst/>
                        </a:rPr>
                        <a:t>国外标准</a:t>
                      </a:r>
                      <a:endParaRPr lang="zh-CN" sz="14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gridSpan="3">
                  <a:txBody>
                    <a:bodyPr/>
                    <a:lstStyle/>
                    <a:p>
                      <a:pPr algn="ctr">
                        <a:lnSpc>
                          <a:spcPct val="100000"/>
                        </a:lnSpc>
                        <a:spcAft>
                          <a:spcPts val="0"/>
                        </a:spcAft>
                      </a:pPr>
                      <a:r>
                        <a:rPr lang="en-US" sz="1600" kern="100" dirty="0">
                          <a:effectLst/>
                        </a:rPr>
                        <a:t>ISO 16893-2016</a:t>
                      </a:r>
                      <a:r>
                        <a:rPr lang="zh-CN" sz="1600" kern="100" dirty="0">
                          <a:effectLst/>
                        </a:rPr>
                        <a:t>木基板材 刨花板</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hMerge="1">
                  <a:txBody>
                    <a:bodyPr/>
                    <a:lstStyle/>
                    <a:p>
                      <a:endParaRPr lang="zh-CN" altLang="en-US"/>
                    </a:p>
                  </a:txBody>
                  <a:tcPr/>
                </a:tc>
                <a:tc hMerge="1">
                  <a:txBody>
                    <a:bodyPr/>
                    <a:lstStyle/>
                    <a:p>
                      <a:endParaRPr lang="zh-CN" altLang="en-US"/>
                    </a:p>
                  </a:txBody>
                  <a:tcPr/>
                </a:tc>
                <a:tc>
                  <a:txBody>
                    <a:bodyPr/>
                    <a:lstStyle/>
                    <a:p>
                      <a:pPr algn="ctr">
                        <a:lnSpc>
                          <a:spcPct val="100000"/>
                        </a:lnSpc>
                        <a:spcAft>
                          <a:spcPts val="0"/>
                        </a:spcAft>
                      </a:pPr>
                      <a:r>
                        <a:rPr lang="zh-CN" sz="1600" kern="100" dirty="0">
                          <a:effectLst/>
                        </a:rPr>
                        <a:t>≤</a:t>
                      </a:r>
                      <a:r>
                        <a:rPr lang="en-US" sz="1600" kern="100" dirty="0">
                          <a:effectLst/>
                        </a:rPr>
                        <a:t>0.124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2409589907"/>
                  </a:ext>
                </a:extLst>
              </a:tr>
              <a:tr h="205613">
                <a:tc vMerge="1">
                  <a:txBody>
                    <a:bodyPr/>
                    <a:lstStyle/>
                    <a:p>
                      <a:endParaRPr lang="zh-CN" altLang="en-US"/>
                    </a:p>
                  </a:txBody>
                  <a:tcPr/>
                </a:tc>
                <a:tc gridSpan="3">
                  <a:txBody>
                    <a:bodyPr/>
                    <a:lstStyle/>
                    <a:p>
                      <a:pPr algn="ctr">
                        <a:lnSpc>
                          <a:spcPct val="100000"/>
                        </a:lnSpc>
                        <a:spcAft>
                          <a:spcPts val="0"/>
                        </a:spcAft>
                      </a:pPr>
                      <a:r>
                        <a:rPr lang="en-US" sz="1600" kern="100" dirty="0">
                          <a:effectLst/>
                        </a:rPr>
                        <a:t>ISO 16895-2016</a:t>
                      </a:r>
                      <a:r>
                        <a:rPr lang="zh-CN" sz="1600" kern="100" dirty="0">
                          <a:effectLst/>
                        </a:rPr>
                        <a:t>木基板材 纤维板</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hMerge="1">
                  <a:txBody>
                    <a:bodyPr/>
                    <a:lstStyle/>
                    <a:p>
                      <a:endParaRPr lang="zh-CN" altLang="en-US"/>
                    </a:p>
                  </a:txBody>
                  <a:tcPr/>
                </a:tc>
                <a:tc hMerge="1">
                  <a:txBody>
                    <a:bodyPr/>
                    <a:lstStyle/>
                    <a:p>
                      <a:endParaRPr lang="zh-CN" altLang="en-US"/>
                    </a:p>
                  </a:txBody>
                  <a:tcPr/>
                </a:tc>
                <a:tc>
                  <a:txBody>
                    <a:bodyPr/>
                    <a:lstStyle/>
                    <a:p>
                      <a:pPr algn="ctr">
                        <a:lnSpc>
                          <a:spcPct val="100000"/>
                        </a:lnSpc>
                        <a:spcAft>
                          <a:spcPts val="0"/>
                        </a:spcAft>
                      </a:pPr>
                      <a:r>
                        <a:rPr lang="zh-CN" sz="1600" kern="100">
                          <a:effectLst/>
                        </a:rPr>
                        <a:t>≤</a:t>
                      </a:r>
                      <a:r>
                        <a:rPr lang="en-US" sz="1600" kern="100">
                          <a:effectLst/>
                        </a:rPr>
                        <a:t>0.124</a:t>
                      </a:r>
                      <a:endParaRPr lang="zh-CN" sz="1600" kern="10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3369014034"/>
                  </a:ext>
                </a:extLst>
              </a:tr>
              <a:tr h="205613">
                <a:tc vMerge="1">
                  <a:txBody>
                    <a:bodyPr/>
                    <a:lstStyle/>
                    <a:p>
                      <a:endParaRPr lang="zh-CN" altLang="en-US"/>
                    </a:p>
                  </a:txBody>
                  <a:tcPr/>
                </a:tc>
                <a:tc rowSpan="4" gridSpan="2">
                  <a:txBody>
                    <a:bodyPr/>
                    <a:lstStyle/>
                    <a:p>
                      <a:pPr algn="ctr">
                        <a:lnSpc>
                          <a:spcPct val="100000"/>
                        </a:lnSpc>
                        <a:spcAft>
                          <a:spcPts val="0"/>
                        </a:spcAft>
                      </a:pPr>
                      <a:r>
                        <a:rPr lang="en-US" sz="1600" kern="100" dirty="0">
                          <a:effectLst/>
                        </a:rPr>
                        <a:t>CARB’s Airborne Toxic Control Measure( ATCM)</a:t>
                      </a:r>
                      <a:endParaRPr lang="zh-CN" sz="1600" kern="100" dirty="0">
                        <a:effectLst/>
                      </a:endParaRPr>
                    </a:p>
                    <a:p>
                      <a:pPr algn="ctr">
                        <a:lnSpc>
                          <a:spcPct val="100000"/>
                        </a:lnSpc>
                        <a:spcAft>
                          <a:spcPts val="0"/>
                        </a:spcAft>
                      </a:pPr>
                      <a:r>
                        <a:rPr lang="zh-CN" altLang="en-US" sz="1600" kern="100" dirty="0" smtClean="0">
                          <a:effectLst/>
                        </a:rPr>
                        <a:t>加州</a:t>
                      </a:r>
                      <a:r>
                        <a:rPr lang="zh-CN" sz="1600" kern="100" dirty="0" smtClean="0">
                          <a:effectLst/>
                        </a:rPr>
                        <a:t>有毒</a:t>
                      </a:r>
                      <a:r>
                        <a:rPr lang="zh-CN" sz="1600" kern="100" dirty="0">
                          <a:effectLst/>
                        </a:rPr>
                        <a:t>空气污染控制措施</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rowSpan="4" hMerge="1">
                  <a:txBody>
                    <a:bodyPr/>
                    <a:lstStyle/>
                    <a:p>
                      <a:endParaRPr lang="zh-CN" altLang="en-US"/>
                    </a:p>
                  </a:txBody>
                  <a:tcPr/>
                </a:tc>
                <a:tc>
                  <a:txBody>
                    <a:bodyPr/>
                    <a:lstStyle/>
                    <a:p>
                      <a:pPr algn="ctr">
                        <a:lnSpc>
                          <a:spcPct val="100000"/>
                        </a:lnSpc>
                        <a:spcAft>
                          <a:spcPts val="0"/>
                        </a:spcAft>
                      </a:pPr>
                      <a:r>
                        <a:rPr lang="zh-CN" sz="1600" kern="100" dirty="0">
                          <a:effectLst/>
                        </a:rPr>
                        <a:t>胶合板 </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a:txBody>
                    <a:bodyPr/>
                    <a:lstStyle/>
                    <a:p>
                      <a:pPr algn="ctr">
                        <a:lnSpc>
                          <a:spcPct val="100000"/>
                        </a:lnSpc>
                        <a:spcAft>
                          <a:spcPts val="0"/>
                        </a:spcAft>
                      </a:pPr>
                      <a:r>
                        <a:rPr lang="zh-CN" sz="1600" kern="100" dirty="0">
                          <a:effectLst/>
                        </a:rPr>
                        <a:t>≤</a:t>
                      </a:r>
                      <a:r>
                        <a:rPr lang="en-US" sz="1600" kern="100" dirty="0">
                          <a:effectLst/>
                        </a:rPr>
                        <a:t>0.062</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2566768472"/>
                  </a:ext>
                </a:extLst>
              </a:tr>
              <a:tr h="205613">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algn="ctr">
                        <a:lnSpc>
                          <a:spcPct val="100000"/>
                        </a:lnSpc>
                        <a:spcAft>
                          <a:spcPts val="0"/>
                        </a:spcAft>
                      </a:pPr>
                      <a:r>
                        <a:rPr lang="zh-CN" sz="1600" kern="100" dirty="0">
                          <a:effectLst/>
                        </a:rPr>
                        <a:t>刨花板</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a:txBody>
                    <a:bodyPr/>
                    <a:lstStyle/>
                    <a:p>
                      <a:pPr algn="ctr">
                        <a:lnSpc>
                          <a:spcPct val="100000"/>
                        </a:lnSpc>
                        <a:spcAft>
                          <a:spcPts val="0"/>
                        </a:spcAft>
                      </a:pPr>
                      <a:r>
                        <a:rPr lang="zh-CN" sz="1600" kern="100" dirty="0">
                          <a:effectLst/>
                        </a:rPr>
                        <a:t>≤</a:t>
                      </a:r>
                      <a:r>
                        <a:rPr lang="en-US" sz="1600" kern="100" dirty="0">
                          <a:effectLst/>
                        </a:rPr>
                        <a:t>0.112</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2915415687"/>
                  </a:ext>
                </a:extLst>
              </a:tr>
              <a:tr h="205613">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algn="ctr">
                        <a:lnSpc>
                          <a:spcPct val="100000"/>
                        </a:lnSpc>
                        <a:spcAft>
                          <a:spcPts val="0"/>
                        </a:spcAft>
                      </a:pPr>
                      <a:r>
                        <a:rPr lang="zh-CN" sz="1600" kern="100" dirty="0">
                          <a:effectLst/>
                        </a:rPr>
                        <a:t>中纤板</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a:txBody>
                    <a:bodyPr/>
                    <a:lstStyle/>
                    <a:p>
                      <a:pPr algn="ctr">
                        <a:lnSpc>
                          <a:spcPct val="100000"/>
                        </a:lnSpc>
                        <a:spcAft>
                          <a:spcPts val="0"/>
                        </a:spcAft>
                      </a:pPr>
                      <a:r>
                        <a:rPr lang="zh-CN" sz="1600" kern="100" dirty="0">
                          <a:effectLst/>
                        </a:rPr>
                        <a:t>≤</a:t>
                      </a:r>
                      <a:r>
                        <a:rPr lang="en-US" sz="1600" kern="100" dirty="0">
                          <a:effectLst/>
                        </a:rPr>
                        <a:t>0.136</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2273367904"/>
                  </a:ext>
                </a:extLst>
              </a:tr>
              <a:tr h="205613">
                <a:tc vMerge="1">
                  <a:txBody>
                    <a:bodyPr/>
                    <a:lstStyle/>
                    <a:p>
                      <a:endParaRPr lang="zh-CN" altLang="en-US"/>
                    </a:p>
                  </a:txBody>
                  <a:tcPr/>
                </a:tc>
                <a:tc gridSpan="2" vMerge="1">
                  <a:txBody>
                    <a:bodyPr/>
                    <a:lstStyle/>
                    <a:p>
                      <a:endParaRPr lang="zh-CN" altLang="en-US"/>
                    </a:p>
                  </a:txBody>
                  <a:tcPr/>
                </a:tc>
                <a:tc hMerge="1" vMerge="1">
                  <a:txBody>
                    <a:bodyPr/>
                    <a:lstStyle/>
                    <a:p>
                      <a:endParaRPr lang="zh-CN" altLang="en-US"/>
                    </a:p>
                  </a:txBody>
                  <a:tcPr/>
                </a:tc>
                <a:tc>
                  <a:txBody>
                    <a:bodyPr/>
                    <a:lstStyle/>
                    <a:p>
                      <a:pPr algn="ctr">
                        <a:lnSpc>
                          <a:spcPct val="100000"/>
                        </a:lnSpc>
                        <a:spcAft>
                          <a:spcPts val="0"/>
                        </a:spcAft>
                      </a:pPr>
                      <a:r>
                        <a:rPr lang="zh-CN" sz="1600" kern="100" dirty="0">
                          <a:effectLst/>
                        </a:rPr>
                        <a:t>薄中纤板</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a:txBody>
                    <a:bodyPr/>
                    <a:lstStyle/>
                    <a:p>
                      <a:pPr algn="ctr">
                        <a:lnSpc>
                          <a:spcPct val="100000"/>
                        </a:lnSpc>
                        <a:spcAft>
                          <a:spcPts val="0"/>
                        </a:spcAft>
                      </a:pPr>
                      <a:r>
                        <a:rPr lang="zh-CN" sz="1600" kern="100" dirty="0">
                          <a:effectLst/>
                        </a:rPr>
                        <a:t>≤</a:t>
                      </a:r>
                      <a:r>
                        <a:rPr lang="en-US" sz="1600" kern="100" dirty="0">
                          <a:effectLst/>
                        </a:rPr>
                        <a:t>0.161</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2562180502"/>
                  </a:ext>
                </a:extLst>
              </a:tr>
            </a:tbl>
          </a:graphicData>
        </a:graphic>
      </p:graphicFrame>
      <p:sp>
        <p:nvSpPr>
          <p:cNvPr id="3" name="矩形 2">
            <a:extLst>
              <a:ext uri="{FF2B5EF4-FFF2-40B4-BE49-F238E27FC236}">
                <a16:creationId xmlns:a16="http://schemas.microsoft.com/office/drawing/2014/main" xmlns="" id="{663B1F71-20D2-4A63-AA85-3CBB0CF4038C}"/>
              </a:ext>
            </a:extLst>
          </p:cNvPr>
          <p:cNvSpPr/>
          <p:nvPr/>
        </p:nvSpPr>
        <p:spPr>
          <a:xfrm>
            <a:off x="0" y="837529"/>
            <a:ext cx="3897221" cy="461665"/>
          </a:xfrm>
          <a:prstGeom prst="rect">
            <a:avLst/>
          </a:prstGeom>
        </p:spPr>
        <p:txBody>
          <a:bodyPr wrap="none">
            <a:spAutoFit/>
          </a:bodyPr>
          <a:lstStyle/>
          <a:p>
            <a:r>
              <a:rPr lang="zh-CN" altLang="zh-CN" b="1" kern="100" dirty="0">
                <a:latin typeface="仿宋" panose="02010609060101010101" pitchFamily="49" charset="-122"/>
                <a:ea typeface="仿宋" panose="02010609060101010101" pitchFamily="49" charset="-122"/>
                <a:cs typeface="Calibri" panose="020F0502020204030204" pitchFamily="34" charset="0"/>
              </a:rPr>
              <a:t>甲醛释放量国内</a:t>
            </a:r>
            <a:r>
              <a:rPr lang="zh-CN" altLang="zh-CN" b="1" kern="100" dirty="0" smtClean="0">
                <a:latin typeface="仿宋" panose="02010609060101010101" pitchFamily="49" charset="-122"/>
                <a:ea typeface="仿宋" panose="02010609060101010101" pitchFamily="49" charset="-122"/>
                <a:cs typeface="Calibri" panose="020F0502020204030204" pitchFamily="34" charset="0"/>
              </a:rPr>
              <a:t>外标准对比</a:t>
            </a:r>
            <a:endParaRPr lang="zh-CN" altLang="en-US" b="1" dirty="0">
              <a:latin typeface="仿宋" panose="02010609060101010101" pitchFamily="49" charset="-122"/>
              <a:ea typeface="仿宋" panose="02010609060101010101" pitchFamily="49" charset="-122"/>
            </a:endParaRPr>
          </a:p>
        </p:txBody>
      </p:sp>
      <p:graphicFrame>
        <p:nvGraphicFramePr>
          <p:cNvPr id="9" name="表格 8">
            <a:extLst>
              <a:ext uri="{FF2B5EF4-FFF2-40B4-BE49-F238E27FC236}">
                <a16:creationId xmlns:a16="http://schemas.microsoft.com/office/drawing/2014/main" xmlns="" id="{CF941B66-00B3-492B-AF92-02D89A193E7E}"/>
              </a:ext>
            </a:extLst>
          </p:cNvPr>
          <p:cNvGraphicFramePr>
            <a:graphicFrameLocks noGrp="1"/>
          </p:cNvGraphicFramePr>
          <p:nvPr>
            <p:extLst>
              <p:ext uri="{D42A27DB-BD31-4B8C-83A1-F6EECF244321}">
                <p14:modId xmlns:p14="http://schemas.microsoft.com/office/powerpoint/2010/main" xmlns="" val="258814938"/>
              </p:ext>
            </p:extLst>
          </p:nvPr>
        </p:nvGraphicFramePr>
        <p:xfrm>
          <a:off x="0" y="4572802"/>
          <a:ext cx="11953123" cy="2194560"/>
        </p:xfrm>
        <a:graphic>
          <a:graphicData uri="http://schemas.openxmlformats.org/drawingml/2006/table">
            <a:tbl>
              <a:tblPr firstRow="1" firstCol="1" bandRow="1">
                <a:tableStyleId>{5C22544A-7EE6-4342-B048-85BDC9FD1C3A}</a:tableStyleId>
              </a:tblPr>
              <a:tblGrid>
                <a:gridCol w="374420">
                  <a:extLst>
                    <a:ext uri="{9D8B030D-6E8A-4147-A177-3AD203B41FA5}">
                      <a16:colId xmlns:a16="http://schemas.microsoft.com/office/drawing/2014/main" xmlns="" val="3522342557"/>
                    </a:ext>
                  </a:extLst>
                </a:gridCol>
                <a:gridCol w="6955202">
                  <a:extLst>
                    <a:ext uri="{9D8B030D-6E8A-4147-A177-3AD203B41FA5}">
                      <a16:colId xmlns:a16="http://schemas.microsoft.com/office/drawing/2014/main" xmlns="" val="1924758294"/>
                    </a:ext>
                  </a:extLst>
                </a:gridCol>
                <a:gridCol w="2194608">
                  <a:extLst>
                    <a:ext uri="{9D8B030D-6E8A-4147-A177-3AD203B41FA5}">
                      <a16:colId xmlns:a16="http://schemas.microsoft.com/office/drawing/2014/main" xmlns="" val="3757744712"/>
                    </a:ext>
                  </a:extLst>
                </a:gridCol>
                <a:gridCol w="2428893">
                  <a:extLst>
                    <a:ext uri="{9D8B030D-6E8A-4147-A177-3AD203B41FA5}">
                      <a16:colId xmlns:a16="http://schemas.microsoft.com/office/drawing/2014/main" xmlns="" val="868322712"/>
                    </a:ext>
                  </a:extLst>
                </a:gridCol>
              </a:tblGrid>
              <a:tr h="214878">
                <a:tc gridSpan="3">
                  <a:txBody>
                    <a:bodyPr/>
                    <a:lstStyle/>
                    <a:p>
                      <a:pPr algn="ctr">
                        <a:lnSpc>
                          <a:spcPct val="100000"/>
                        </a:lnSpc>
                        <a:spcAft>
                          <a:spcPts val="0"/>
                        </a:spcAft>
                      </a:pPr>
                      <a:r>
                        <a:rPr lang="zh-CN" sz="1600" kern="100" dirty="0">
                          <a:effectLst/>
                        </a:rPr>
                        <a:t>标准</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hMerge="1">
                  <a:txBody>
                    <a:bodyPr/>
                    <a:lstStyle/>
                    <a:p>
                      <a:endParaRPr lang="zh-CN" altLang="en-US"/>
                    </a:p>
                  </a:txBody>
                  <a:tcPr/>
                </a:tc>
                <a:tc hMerge="1">
                  <a:txBody>
                    <a:bodyPr/>
                    <a:lstStyle/>
                    <a:p>
                      <a:endParaRPr lang="zh-CN" altLang="en-US"/>
                    </a:p>
                  </a:txBody>
                  <a:tcPr/>
                </a:tc>
                <a:tc>
                  <a:txBody>
                    <a:bodyPr/>
                    <a:lstStyle/>
                    <a:p>
                      <a:pPr algn="ctr">
                        <a:lnSpc>
                          <a:spcPct val="100000"/>
                        </a:lnSpc>
                        <a:spcAft>
                          <a:spcPts val="0"/>
                        </a:spcAft>
                      </a:pPr>
                      <a:r>
                        <a:rPr lang="zh-CN" sz="1600" kern="100" dirty="0">
                          <a:effectLst/>
                        </a:rPr>
                        <a:t>限量</a:t>
                      </a:r>
                      <a:r>
                        <a:rPr lang="zh-CN" sz="1600" kern="100" dirty="0" smtClean="0">
                          <a:effectLst/>
                        </a:rPr>
                        <a:t>值</a:t>
                      </a:r>
                      <a:r>
                        <a:rPr lang="zh-CN" altLang="en-US" sz="1600" kern="100" baseline="0" dirty="0" smtClean="0">
                          <a:effectLst/>
                        </a:rPr>
                        <a:t> </a:t>
                      </a:r>
                      <a:r>
                        <a:rPr lang="en-US" sz="1600" b="0" kern="1200" dirty="0" smtClean="0">
                          <a:solidFill>
                            <a:schemeClr val="lt1"/>
                          </a:solidFill>
                          <a:latin typeface="+mn-lt"/>
                          <a:ea typeface="+mn-ea"/>
                          <a:cs typeface="+mn-cs"/>
                        </a:rPr>
                        <a:t>mg/(m</a:t>
                      </a:r>
                      <a:r>
                        <a:rPr lang="en-US" sz="1600" b="0" kern="1200" baseline="30000" dirty="0" smtClean="0">
                          <a:solidFill>
                            <a:schemeClr val="lt1"/>
                          </a:solidFill>
                          <a:latin typeface="+mn-lt"/>
                          <a:ea typeface="+mn-ea"/>
                          <a:cs typeface="+mn-cs"/>
                        </a:rPr>
                        <a:t>2</a:t>
                      </a:r>
                      <a:r>
                        <a:rPr lang="en-US" sz="1600" b="0" kern="1200" dirty="0" smtClean="0">
                          <a:solidFill>
                            <a:schemeClr val="lt1"/>
                          </a:solidFill>
                          <a:latin typeface="+mn-lt"/>
                          <a:ea typeface="+mn-ea"/>
                          <a:cs typeface="+mn-cs"/>
                        </a:rPr>
                        <a:t>·h)</a:t>
                      </a:r>
                      <a:endParaRPr lang="zh-CN" sz="1600" b="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3277932678"/>
                  </a:ext>
                </a:extLst>
              </a:tr>
              <a:tr h="485289">
                <a:tc rowSpan="2">
                  <a:txBody>
                    <a:bodyPr/>
                    <a:lstStyle/>
                    <a:p>
                      <a:pPr algn="ctr">
                        <a:lnSpc>
                          <a:spcPct val="100000"/>
                        </a:lnSpc>
                        <a:spcAft>
                          <a:spcPts val="0"/>
                        </a:spcAft>
                      </a:pPr>
                      <a:r>
                        <a:rPr lang="zh-CN" sz="1600" kern="100" dirty="0">
                          <a:effectLst/>
                        </a:rPr>
                        <a:t>国内标准</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gridSpan="2">
                  <a:txBody>
                    <a:bodyPr/>
                    <a:lstStyle/>
                    <a:p>
                      <a:pPr algn="ctr"/>
                      <a:r>
                        <a:rPr lang="en-US" sz="1600" kern="1200" dirty="0" smtClean="0">
                          <a:solidFill>
                            <a:schemeClr val="dk1"/>
                          </a:solidFill>
                          <a:latin typeface="+mn-lt"/>
                          <a:ea typeface="+mn-ea"/>
                          <a:cs typeface="+mn-cs"/>
                        </a:rPr>
                        <a:t>HJ 571-2010</a:t>
                      </a:r>
                      <a:r>
                        <a:rPr lang="zh-CN" altLang="en-US" sz="1600" kern="1200" baseline="0" dirty="0" smtClean="0">
                          <a:solidFill>
                            <a:schemeClr val="dk1"/>
                          </a:solidFill>
                          <a:latin typeface="+mn-lt"/>
                          <a:ea typeface="+mn-ea"/>
                          <a:cs typeface="+mn-cs"/>
                        </a:rPr>
                        <a:t> </a:t>
                      </a:r>
                      <a:r>
                        <a:rPr lang="zh-CN" altLang="en-US" sz="1600" kern="1200" dirty="0" smtClean="0">
                          <a:solidFill>
                            <a:schemeClr val="dk1"/>
                          </a:solidFill>
                          <a:latin typeface="+mn-lt"/>
                          <a:ea typeface="+mn-ea"/>
                          <a:cs typeface="+mn-cs"/>
                        </a:rPr>
                        <a:t>环境标志产品技术要求 人造板及其制品</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hMerge="1">
                  <a:txBody>
                    <a:bodyPr/>
                    <a:lstStyle/>
                    <a:p>
                      <a:endParaRPr lang="zh-CN" altLang="en-US"/>
                    </a:p>
                  </a:txBody>
                  <a:tcPr/>
                </a:tc>
                <a:tc>
                  <a:txBody>
                    <a:bodyPr/>
                    <a:lstStyle/>
                    <a:p>
                      <a:pPr algn="ctr">
                        <a:lnSpc>
                          <a:spcPct val="100000"/>
                        </a:lnSpc>
                        <a:spcAft>
                          <a:spcPts val="0"/>
                        </a:spcAft>
                      </a:pPr>
                      <a:r>
                        <a:rPr lang="zh-CN" sz="1600" kern="100" dirty="0">
                          <a:effectLst/>
                        </a:rPr>
                        <a:t>≤</a:t>
                      </a:r>
                      <a:r>
                        <a:rPr lang="en-US" sz="1600" kern="100" dirty="0" smtClean="0">
                          <a:effectLst/>
                        </a:rPr>
                        <a:t>0.50</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4053992990"/>
                  </a:ext>
                </a:extLst>
              </a:tr>
              <a:tr h="146426">
                <a:tc vMerge="1">
                  <a:txBody>
                    <a:bodyPr/>
                    <a:lstStyle/>
                    <a:p>
                      <a:endParaRPr lang="zh-CN" altLang="en-US"/>
                    </a:p>
                  </a:txBody>
                  <a:tcPr/>
                </a:tc>
                <a:tc gridSpan="2">
                  <a:txBody>
                    <a:bodyPr/>
                    <a:lstStyle/>
                    <a:p>
                      <a:pPr algn="ctr"/>
                      <a:r>
                        <a:rPr lang="en-US" sz="1600" kern="1200" dirty="0" smtClean="0">
                          <a:solidFill>
                            <a:schemeClr val="dk1"/>
                          </a:solidFill>
                          <a:latin typeface="+mn-lt"/>
                          <a:ea typeface="+mn-ea"/>
                          <a:cs typeface="+mn-cs"/>
                        </a:rPr>
                        <a:t>GB 35607-2017</a:t>
                      </a:r>
                      <a:r>
                        <a:rPr lang="zh-CN" altLang="en-US" sz="1600" kern="1200" baseline="0" dirty="0" smtClean="0">
                          <a:solidFill>
                            <a:schemeClr val="dk1"/>
                          </a:solidFill>
                          <a:latin typeface="+mn-lt"/>
                          <a:ea typeface="+mn-ea"/>
                          <a:cs typeface="+mn-cs"/>
                        </a:rPr>
                        <a:t> </a:t>
                      </a:r>
                      <a:r>
                        <a:rPr lang="zh-CN" altLang="en-US" sz="1600" kern="1200" dirty="0" smtClean="0">
                          <a:solidFill>
                            <a:schemeClr val="dk1"/>
                          </a:solidFill>
                          <a:latin typeface="+mn-lt"/>
                          <a:ea typeface="+mn-ea"/>
                          <a:cs typeface="+mn-cs"/>
                        </a:rPr>
                        <a:t>绿色产品评价 家具</a:t>
                      </a:r>
                      <a:endParaRPr lang="zh-CN" sz="1600" kern="100" dirty="0" smtClean="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hMerge="1">
                  <a:txBody>
                    <a:bodyPr/>
                    <a:lstStyle/>
                    <a:p>
                      <a:endParaRPr lang="zh-CN" altLang="en-US"/>
                    </a:p>
                  </a:txBody>
                  <a:tcPr/>
                </a:tc>
                <a:tc>
                  <a:txBody>
                    <a:bodyPr/>
                    <a:lstStyle/>
                    <a:p>
                      <a:pPr algn="ctr">
                        <a:lnSpc>
                          <a:spcPct val="100000"/>
                        </a:lnSpc>
                        <a:spcAft>
                          <a:spcPts val="0"/>
                        </a:spcAft>
                      </a:pPr>
                      <a:r>
                        <a:rPr lang="zh-CN" sz="1600" kern="100" dirty="0" smtClean="0">
                          <a:effectLst/>
                        </a:rPr>
                        <a:t>≤</a:t>
                      </a:r>
                      <a:r>
                        <a:rPr lang="en-US" sz="1600" kern="100" dirty="0" smtClean="0">
                          <a:effectLst/>
                        </a:rPr>
                        <a:t>0.3</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extLst>
                  <a:ext uri="{0D108BD9-81ED-4DB2-BD59-A6C34878D82A}">
                    <a16:rowId xmlns:a16="http://schemas.microsoft.com/office/drawing/2014/main" xmlns="" val="4108434359"/>
                  </a:ext>
                </a:extLst>
              </a:tr>
              <a:tr h="449460">
                <a:tc rowSpan="2">
                  <a:txBody>
                    <a:bodyPr/>
                    <a:lstStyle/>
                    <a:p>
                      <a:pPr algn="ctr">
                        <a:lnSpc>
                          <a:spcPct val="100000"/>
                        </a:lnSpc>
                        <a:spcAft>
                          <a:spcPts val="0"/>
                        </a:spcAft>
                      </a:pPr>
                      <a:r>
                        <a:rPr lang="zh-CN" sz="1600" kern="100" dirty="0">
                          <a:effectLst/>
                        </a:rPr>
                        <a:t>国外标准</a:t>
                      </a:r>
                      <a:endParaRPr lang="zh-CN" sz="1600" kern="100" dirty="0">
                        <a:effectLst/>
                        <a:latin typeface="Calibri" panose="020F0502020204030204" pitchFamily="34" charset="0"/>
                        <a:ea typeface="宋体" panose="02010600030101010101" pitchFamily="2" charset="-122"/>
                        <a:cs typeface="Times New Roman" panose="02020603050405020304" pitchFamily="18" charset="0"/>
                      </a:endParaRPr>
                    </a:p>
                  </a:txBody>
                  <a:tcPr marL="55301" marR="55301" marT="0" marB="0" anchor="ctr"/>
                </a:tc>
                <a:tc rowSpan="2">
                  <a:txBody>
                    <a:bodyPr/>
                    <a:lstStyle/>
                    <a:p>
                      <a:pPr algn="ctr">
                        <a:lnSpc>
                          <a:spcPct val="150000"/>
                        </a:lnSpc>
                        <a:spcAft>
                          <a:spcPts val="0"/>
                        </a:spcAft>
                      </a:pPr>
                      <a:r>
                        <a:rPr lang="en-US" altLang="en-US" sz="1600" kern="1200" dirty="0" smtClean="0">
                          <a:solidFill>
                            <a:schemeClr val="dk1"/>
                          </a:solidFill>
                          <a:latin typeface="+mn-lt"/>
                          <a:ea typeface="+mn-ea"/>
                          <a:cs typeface="+mn-cs"/>
                        </a:rPr>
                        <a:t>BIFMA M7.1-2011(R2016)</a:t>
                      </a:r>
                      <a:endParaRPr lang="zh-CN" altLang="en-US" sz="1600" kern="1200" dirty="0" smtClean="0">
                        <a:solidFill>
                          <a:schemeClr val="dk1"/>
                        </a:solidFill>
                        <a:latin typeface="+mn-lt"/>
                        <a:ea typeface="+mn-ea"/>
                        <a:cs typeface="+mn-cs"/>
                      </a:endParaRPr>
                    </a:p>
                  </a:txBody>
                  <a:tcPr marL="68580" marR="68580" marT="0" marB="0" anchor="ctr"/>
                </a:tc>
                <a:tc>
                  <a:txBody>
                    <a:bodyPr/>
                    <a:lstStyle/>
                    <a:p>
                      <a:pPr algn="ctr">
                        <a:lnSpc>
                          <a:spcPct val="150000"/>
                        </a:lnSpc>
                        <a:spcAft>
                          <a:spcPts val="0"/>
                        </a:spcAft>
                      </a:pPr>
                      <a:r>
                        <a:rPr lang="zh-CN" altLang="en-US" sz="1600" kern="1200" dirty="0" smtClean="0">
                          <a:solidFill>
                            <a:schemeClr val="dk1"/>
                          </a:solidFill>
                          <a:latin typeface="+mn-lt"/>
                          <a:ea typeface="+mn-ea"/>
                          <a:cs typeface="+mn-cs"/>
                        </a:rPr>
                        <a:t>系统家具</a:t>
                      </a:r>
                    </a:p>
                  </a:txBody>
                  <a:tcPr marL="68580" marR="68580" marT="0" marB="0" anchor="ctr"/>
                </a:tc>
                <a:tc>
                  <a:txBody>
                    <a:bodyPr/>
                    <a:lstStyle/>
                    <a:p>
                      <a:pPr algn="ctr">
                        <a:lnSpc>
                          <a:spcPct val="150000"/>
                        </a:lnSpc>
                        <a:spcAft>
                          <a:spcPts val="0"/>
                        </a:spcAft>
                      </a:pPr>
                      <a:r>
                        <a:rPr lang="zh-CN" altLang="en-US" sz="1600" kern="1200" dirty="0" smtClean="0">
                          <a:solidFill>
                            <a:schemeClr val="dk1"/>
                          </a:solidFill>
                          <a:latin typeface="+mn-lt"/>
                          <a:ea typeface="+mn-ea"/>
                          <a:cs typeface="+mn-cs"/>
                        </a:rPr>
                        <a:t>≤</a:t>
                      </a:r>
                      <a:r>
                        <a:rPr lang="en-US" altLang="en-US" sz="1600" kern="1200" dirty="0" smtClean="0">
                          <a:solidFill>
                            <a:schemeClr val="dk1"/>
                          </a:solidFill>
                          <a:latin typeface="+mn-lt"/>
                          <a:ea typeface="+mn-ea"/>
                          <a:cs typeface="+mn-cs"/>
                        </a:rPr>
                        <a:t>0.50</a:t>
                      </a:r>
                      <a:endParaRPr lang="zh-CN" altLang="en-US" sz="1600" kern="1200" dirty="0" smtClean="0">
                        <a:solidFill>
                          <a:schemeClr val="dk1"/>
                        </a:solidFill>
                        <a:latin typeface="+mn-lt"/>
                        <a:ea typeface="+mn-ea"/>
                        <a:cs typeface="+mn-cs"/>
                      </a:endParaRPr>
                    </a:p>
                  </a:txBody>
                  <a:tcPr marL="68580" marR="68580" marT="0" marB="0" anchor="ctr"/>
                </a:tc>
                <a:extLst>
                  <a:ext uri="{0D108BD9-81ED-4DB2-BD59-A6C34878D82A}">
                    <a16:rowId xmlns:a16="http://schemas.microsoft.com/office/drawing/2014/main" xmlns="" val="2915415687"/>
                  </a:ext>
                </a:extLst>
              </a:tr>
              <a:tr h="449460">
                <a:tc vMerge="1">
                  <a:txBody>
                    <a:bodyPr/>
                    <a:lstStyle/>
                    <a:p>
                      <a:endParaRPr lang="zh-CN" altLang="en-US"/>
                    </a:p>
                  </a:txBody>
                  <a:tcPr/>
                </a:tc>
                <a:tc vMerge="1">
                  <a:txBody>
                    <a:bodyPr/>
                    <a:lstStyle/>
                    <a:p>
                      <a:endParaRPr lang="zh-CN" altLang="en-US"/>
                    </a:p>
                  </a:txBody>
                  <a:tcPr/>
                </a:tc>
                <a:tc>
                  <a:txBody>
                    <a:bodyPr/>
                    <a:lstStyle/>
                    <a:p>
                      <a:pPr algn="ctr">
                        <a:lnSpc>
                          <a:spcPct val="150000"/>
                        </a:lnSpc>
                        <a:spcAft>
                          <a:spcPts val="0"/>
                        </a:spcAft>
                      </a:pPr>
                      <a:r>
                        <a:rPr lang="zh-CN" altLang="en-US" sz="1600" kern="1200" dirty="0" smtClean="0">
                          <a:solidFill>
                            <a:schemeClr val="dk1"/>
                          </a:solidFill>
                          <a:latin typeface="+mn-lt"/>
                          <a:ea typeface="+mn-ea"/>
                          <a:cs typeface="+mn-cs"/>
                        </a:rPr>
                        <a:t>单个座椅</a:t>
                      </a:r>
                    </a:p>
                  </a:txBody>
                  <a:tcPr marL="68580" marR="68580" marT="0" marB="0" anchor="ctr"/>
                </a:tc>
                <a:tc>
                  <a:txBody>
                    <a:bodyPr/>
                    <a:lstStyle/>
                    <a:p>
                      <a:pPr algn="ctr">
                        <a:lnSpc>
                          <a:spcPct val="150000"/>
                        </a:lnSpc>
                        <a:spcAft>
                          <a:spcPts val="0"/>
                        </a:spcAft>
                      </a:pPr>
                      <a:r>
                        <a:rPr lang="zh-CN" altLang="en-US" sz="1600" kern="1200" dirty="0" smtClean="0">
                          <a:solidFill>
                            <a:schemeClr val="dk1"/>
                          </a:solidFill>
                          <a:latin typeface="+mn-lt"/>
                          <a:ea typeface="+mn-ea"/>
                          <a:cs typeface="+mn-cs"/>
                        </a:rPr>
                        <a:t>≤</a:t>
                      </a:r>
                      <a:r>
                        <a:rPr lang="en-US" altLang="en-US" sz="1600" kern="1200" dirty="0" smtClean="0">
                          <a:solidFill>
                            <a:schemeClr val="dk1"/>
                          </a:solidFill>
                          <a:latin typeface="+mn-lt"/>
                          <a:ea typeface="+mn-ea"/>
                          <a:cs typeface="+mn-cs"/>
                        </a:rPr>
                        <a:t>0.25</a:t>
                      </a:r>
                      <a:endParaRPr lang="zh-CN" altLang="en-US" sz="1600" kern="1200" dirty="0" smtClean="0">
                        <a:solidFill>
                          <a:schemeClr val="dk1"/>
                        </a:solidFill>
                        <a:latin typeface="+mn-lt"/>
                        <a:ea typeface="+mn-ea"/>
                        <a:cs typeface="+mn-cs"/>
                      </a:endParaRPr>
                    </a:p>
                  </a:txBody>
                  <a:tcPr marL="68580" marR="68580" marT="0" marB="0" anchor="ctr"/>
                </a:tc>
              </a:tr>
            </a:tbl>
          </a:graphicData>
        </a:graphic>
      </p:graphicFrame>
      <p:sp>
        <p:nvSpPr>
          <p:cNvPr id="10" name="矩形 9">
            <a:extLst>
              <a:ext uri="{FF2B5EF4-FFF2-40B4-BE49-F238E27FC236}">
                <a16:creationId xmlns:a16="http://schemas.microsoft.com/office/drawing/2014/main" xmlns="" id="{663B1F71-20D2-4A63-AA85-3CBB0CF4038C}"/>
              </a:ext>
            </a:extLst>
          </p:cNvPr>
          <p:cNvSpPr/>
          <p:nvPr/>
        </p:nvSpPr>
        <p:spPr>
          <a:xfrm>
            <a:off x="0" y="4144174"/>
            <a:ext cx="6995826" cy="461665"/>
          </a:xfrm>
          <a:prstGeom prst="rect">
            <a:avLst/>
          </a:prstGeom>
        </p:spPr>
        <p:txBody>
          <a:bodyPr wrap="none">
            <a:spAutoFit/>
          </a:bodyPr>
          <a:lstStyle/>
          <a:p>
            <a:r>
              <a:rPr lang="zh-CN" altLang="en-US" b="1" kern="100" dirty="0" smtClean="0">
                <a:latin typeface="仿宋" panose="02010609060101010101" pitchFamily="49" charset="-122"/>
                <a:ea typeface="仿宋" panose="02010609060101010101" pitchFamily="49" charset="-122"/>
                <a:cs typeface="Calibri" panose="020F0502020204030204" pitchFamily="34" charset="0"/>
              </a:rPr>
              <a:t>总挥发性有机化合物</a:t>
            </a:r>
            <a:r>
              <a:rPr lang="en-US" altLang="zh-CN" b="1" kern="100" dirty="0" smtClean="0">
                <a:latin typeface="仿宋" panose="02010609060101010101" pitchFamily="49" charset="-122"/>
                <a:ea typeface="仿宋" panose="02010609060101010101" pitchFamily="49" charset="-122"/>
                <a:cs typeface="Calibri" panose="020F0502020204030204" pitchFamily="34" charset="0"/>
              </a:rPr>
              <a:t>(TVOC)</a:t>
            </a:r>
            <a:r>
              <a:rPr lang="zh-CN" altLang="en-US" b="1" kern="100" dirty="0" smtClean="0">
                <a:latin typeface="仿宋" panose="02010609060101010101" pitchFamily="49" charset="-122"/>
                <a:ea typeface="仿宋" panose="02010609060101010101" pitchFamily="49" charset="-122"/>
                <a:cs typeface="Calibri" panose="020F0502020204030204" pitchFamily="34" charset="0"/>
              </a:rPr>
              <a:t>释放率</a:t>
            </a:r>
            <a:r>
              <a:rPr lang="zh-CN" altLang="zh-CN" b="1" kern="100" dirty="0" smtClean="0">
                <a:latin typeface="仿宋" panose="02010609060101010101" pitchFamily="49" charset="-122"/>
                <a:ea typeface="仿宋" panose="02010609060101010101" pitchFamily="49" charset="-122"/>
                <a:cs typeface="Calibri" panose="020F0502020204030204" pitchFamily="34" charset="0"/>
              </a:rPr>
              <a:t>国内外标准对比</a:t>
            </a:r>
            <a:endParaRPr lang="zh-CN" altLang="en-US" b="1"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xmlns="" val="1575165920"/>
      </p:ext>
    </p:extLst>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dissolve">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Box 20">
            <a:extLst>
              <a:ext uri="{FF2B5EF4-FFF2-40B4-BE49-F238E27FC236}">
                <a16:creationId xmlns:a16="http://schemas.microsoft.com/office/drawing/2014/main" xmlns="" id="{B267E090-4579-4EB2-9A01-AF72F021F744}"/>
              </a:ext>
            </a:extLst>
          </p:cNvPr>
          <p:cNvSpPr txBox="1"/>
          <p:nvPr/>
        </p:nvSpPr>
        <p:spPr>
          <a:xfrm>
            <a:off x="805872" y="31288"/>
            <a:ext cx="3827032" cy="617720"/>
          </a:xfrm>
          <a:prstGeom prst="rect">
            <a:avLst/>
          </a:prstGeom>
          <a:noFill/>
        </p:spPr>
        <p:txBody>
          <a:bodyPr wrap="square" lIns="124066" tIns="62033" rIns="124066" bIns="62033" rtlCol="0">
            <a:spAutoFit/>
          </a:bodyPr>
          <a:lstStyle/>
          <a:p>
            <a:r>
              <a:rPr lang="zh-CN" altLang="zh-CN" sz="3200" b="1" dirty="0">
                <a:latin typeface="仿宋" pitchFamily="49" charset="-122"/>
                <a:ea typeface="仿宋" pitchFamily="49" charset="-122"/>
                <a:cs typeface="Times New Roman" pitchFamily="18" charset="0"/>
              </a:rPr>
              <a:t>质量比</a:t>
            </a:r>
            <a:r>
              <a:rPr lang="zh-CN" altLang="zh-CN" sz="3200" b="1" dirty="0" smtClean="0">
                <a:latin typeface="仿宋" pitchFamily="49" charset="-122"/>
                <a:ea typeface="仿宋" pitchFamily="49" charset="-122"/>
                <a:cs typeface="Times New Roman" pitchFamily="18" charset="0"/>
              </a:rPr>
              <a:t>对</a:t>
            </a:r>
            <a:r>
              <a:rPr lang="zh-CN" altLang="en-US" sz="3200" b="1" dirty="0" smtClean="0">
                <a:latin typeface="仿宋" pitchFamily="49" charset="-122"/>
                <a:ea typeface="仿宋" pitchFamily="49" charset="-122"/>
                <a:cs typeface="Times New Roman" pitchFamily="18" charset="0"/>
              </a:rPr>
              <a:t>结果</a:t>
            </a:r>
            <a:endParaRPr lang="zh-CN" altLang="en-US" sz="3200" b="1" dirty="0">
              <a:solidFill>
                <a:schemeClr val="tx1">
                  <a:lumMod val="95000"/>
                  <a:lumOff val="5000"/>
                </a:schemeClr>
              </a:solidFill>
              <a:latin typeface="仿宋" pitchFamily="49" charset="-122"/>
              <a:ea typeface="仿宋" pitchFamily="49" charset="-122"/>
            </a:endParaRPr>
          </a:p>
        </p:txBody>
      </p:sp>
      <p:sp>
        <p:nvSpPr>
          <p:cNvPr id="38" name="矩形 37">
            <a:extLst>
              <a:ext uri="{FF2B5EF4-FFF2-40B4-BE49-F238E27FC236}">
                <a16:creationId xmlns:a16="http://schemas.microsoft.com/office/drawing/2014/main" xmlns="" id="{6976FFEF-D1AD-45AC-AB64-022C42DD4ED3}"/>
              </a:ext>
            </a:extLst>
          </p:cNvPr>
          <p:cNvSpPr/>
          <p:nvPr/>
        </p:nvSpPr>
        <p:spPr>
          <a:xfrm>
            <a:off x="115269" y="178267"/>
            <a:ext cx="559445" cy="561879"/>
          </a:xfrm>
          <a:prstGeom prst="rect">
            <a:avLst/>
          </a:prstGeom>
          <a:solidFill>
            <a:srgbClr val="19B49B"/>
          </a:solidFill>
          <a:ln>
            <a:no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r>
              <a:rPr lang="en-US" altLang="zh-CN" sz="2800" dirty="0" smtClean="0">
                <a:latin typeface="Agency FB" panose="020B0503020202020204" pitchFamily="34" charset="0"/>
              </a:rPr>
              <a:t>04</a:t>
            </a:r>
            <a:endParaRPr lang="zh-CN" altLang="en-US" sz="2800" dirty="0">
              <a:latin typeface="Agency FB" panose="020B0503020202020204" pitchFamily="34" charset="0"/>
            </a:endParaRPr>
          </a:p>
        </p:txBody>
      </p:sp>
      <p:grpSp>
        <p:nvGrpSpPr>
          <p:cNvPr id="39" name="组合 38"/>
          <p:cNvGrpSpPr/>
          <p:nvPr/>
        </p:nvGrpSpPr>
        <p:grpSpPr>
          <a:xfrm>
            <a:off x="739732" y="687659"/>
            <a:ext cx="10684066" cy="77839"/>
            <a:chOff x="1163928" y="940835"/>
            <a:chExt cx="10684066" cy="77839"/>
          </a:xfrm>
        </p:grpSpPr>
        <p:cxnSp>
          <p:nvCxnSpPr>
            <p:cNvPr id="40" name="直接连接符 39">
              <a:extLst>
                <a:ext uri="{FF2B5EF4-FFF2-40B4-BE49-F238E27FC236}">
                  <a16:creationId xmlns:a16="http://schemas.microsoft.com/office/drawing/2014/main" xmlns="" id="{416BDB12-F74C-4240-936D-529A513B2C38}"/>
                </a:ext>
              </a:extLst>
            </p:cNvPr>
            <p:cNvCxnSpPr>
              <a:cxnSpLocks/>
            </p:cNvCxnSpPr>
            <p:nvPr/>
          </p:nvCxnSpPr>
          <p:spPr>
            <a:xfrm>
              <a:off x="2017748" y="1013389"/>
              <a:ext cx="9830246" cy="0"/>
            </a:xfrm>
            <a:prstGeom prst="line">
              <a:avLst/>
            </a:prstGeom>
            <a:ln w="63500">
              <a:solidFill>
                <a:srgbClr val="19B49B"/>
              </a:solidFill>
            </a:ln>
          </p:spPr>
          <p:style>
            <a:lnRef idx="1">
              <a:schemeClr val="accent1"/>
            </a:lnRef>
            <a:fillRef idx="0">
              <a:schemeClr val="accent1"/>
            </a:fillRef>
            <a:effectRef idx="0">
              <a:schemeClr val="accent1"/>
            </a:effectRef>
            <a:fontRef idx="minor">
              <a:schemeClr val="tx1"/>
            </a:fontRef>
          </p:style>
        </p:cxnSp>
        <p:sp>
          <p:nvSpPr>
            <p:cNvPr id="41" name="任意多边形: 形状 30">
              <a:extLst>
                <a:ext uri="{FF2B5EF4-FFF2-40B4-BE49-F238E27FC236}">
                  <a16:creationId xmlns:a16="http://schemas.microsoft.com/office/drawing/2014/main" xmlns="" id="{9E4D0EF5-6C4A-4568-AF54-DCDD8D4D9174}"/>
                </a:ext>
              </a:extLst>
            </p:cNvPr>
            <p:cNvSpPr/>
            <p:nvPr/>
          </p:nvSpPr>
          <p:spPr>
            <a:xfrm>
              <a:off x="1163928" y="940835"/>
              <a:ext cx="867140" cy="77839"/>
            </a:xfrm>
            <a:custGeom>
              <a:avLst/>
              <a:gdLst>
                <a:gd name="connsiteX0" fmla="*/ 0 w 640080"/>
                <a:gd name="connsiteY0" fmla="*/ 34335 h 57208"/>
                <a:gd name="connsiteX1" fmla="*/ 121920 w 640080"/>
                <a:gd name="connsiteY1" fmla="*/ 5760 h 57208"/>
                <a:gd name="connsiteX2" fmla="*/ 169545 w 640080"/>
                <a:gd name="connsiteY2" fmla="*/ 57195 h 57208"/>
                <a:gd name="connsiteX3" fmla="*/ 287655 w 640080"/>
                <a:gd name="connsiteY3" fmla="*/ 45 h 57208"/>
                <a:gd name="connsiteX4" fmla="*/ 392430 w 640080"/>
                <a:gd name="connsiteY4" fmla="*/ 47670 h 57208"/>
                <a:gd name="connsiteX5" fmla="*/ 640080 w 640080"/>
                <a:gd name="connsiteY5" fmla="*/ 51480 h 5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080" h="57208">
                  <a:moveTo>
                    <a:pt x="0" y="34335"/>
                  </a:moveTo>
                  <a:cubicBezTo>
                    <a:pt x="46831" y="18142"/>
                    <a:pt x="93663" y="1950"/>
                    <a:pt x="121920" y="5760"/>
                  </a:cubicBezTo>
                  <a:cubicBezTo>
                    <a:pt x="150177" y="9570"/>
                    <a:pt x="141923" y="58147"/>
                    <a:pt x="169545" y="57195"/>
                  </a:cubicBezTo>
                  <a:cubicBezTo>
                    <a:pt x="197167" y="56243"/>
                    <a:pt x="250508" y="1632"/>
                    <a:pt x="287655" y="45"/>
                  </a:cubicBezTo>
                  <a:cubicBezTo>
                    <a:pt x="324802" y="-1542"/>
                    <a:pt x="333693" y="39098"/>
                    <a:pt x="392430" y="47670"/>
                  </a:cubicBezTo>
                  <a:cubicBezTo>
                    <a:pt x="451168" y="56243"/>
                    <a:pt x="545624" y="53861"/>
                    <a:pt x="640080" y="51480"/>
                  </a:cubicBezTo>
                </a:path>
              </a:pathLst>
            </a:custGeom>
            <a:noFill/>
            <a:ln w="63500">
              <a:solidFill>
                <a:srgbClr val="19B49B"/>
              </a:solid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endParaRPr lang="zh-CN" altLang="en-US"/>
            </a:p>
          </p:txBody>
        </p:sp>
      </p:grpSp>
      <p:sp>
        <p:nvSpPr>
          <p:cNvPr id="9" name="TextBox 8"/>
          <p:cNvSpPr txBox="1"/>
          <p:nvPr/>
        </p:nvSpPr>
        <p:spPr>
          <a:xfrm>
            <a:off x="4023504" y="3429794"/>
            <a:ext cx="7858180" cy="584775"/>
          </a:xfrm>
          <a:prstGeom prst="rect">
            <a:avLst/>
          </a:prstGeom>
          <a:noFill/>
        </p:spPr>
        <p:txBody>
          <a:bodyPr wrap="square" rtlCol="0">
            <a:spAutoFit/>
          </a:bodyPr>
          <a:lstStyle/>
          <a:p>
            <a:r>
              <a:rPr lang="zh-CN" altLang="en-US" sz="3200" dirty="0" smtClean="0"/>
              <a:t>人造板产品参与了本次质量比对</a:t>
            </a:r>
            <a:endParaRPr lang="zh-CN" altLang="en-US" sz="3200" dirty="0"/>
          </a:p>
        </p:txBody>
      </p:sp>
      <p:sp>
        <p:nvSpPr>
          <p:cNvPr id="10" name="椭圆 9"/>
          <p:cNvSpPr/>
          <p:nvPr/>
        </p:nvSpPr>
        <p:spPr>
          <a:xfrm>
            <a:off x="1737488" y="3358356"/>
            <a:ext cx="2357454" cy="714380"/>
          </a:xfrm>
          <a:prstGeom prst="ellipse">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600" dirty="0" smtClean="0">
                <a:solidFill>
                  <a:schemeClr val="tx1"/>
                </a:solidFill>
              </a:rPr>
              <a:t>17</a:t>
            </a:r>
            <a:r>
              <a:rPr lang="zh-CN" altLang="en-US" sz="3600" dirty="0" smtClean="0">
                <a:solidFill>
                  <a:schemeClr val="tx1"/>
                </a:solidFill>
              </a:rPr>
              <a:t>批次</a:t>
            </a:r>
            <a:endParaRPr lang="zh-CN" altLang="en-US" sz="3600" dirty="0">
              <a:solidFill>
                <a:schemeClr val="tx1"/>
              </a:solidFill>
            </a:endParaRP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0" dur="1000" fill="hold"/>
                                        <p:tgtEl>
                                          <p:spTgt spid="10"/>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10"/>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9">
                                            <p:txEl>
                                              <p:pRg st="0" end="0"/>
                                            </p:txEl>
                                          </p:spTgt>
                                        </p:tgtEl>
                                        <p:attrNameLst>
                                          <p:attrName>style.visibility</p:attrName>
                                        </p:attrNameLst>
                                      </p:cBhvr>
                                      <p:to>
                                        <p:strVal val="visible"/>
                                      </p:to>
                                    </p:set>
                                    <p:animEffect transition="in" filter="dissolve">
                                      <p:cBhvr>
                                        <p:cTn id="18"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allAtOnce"/>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图表 5"/>
          <p:cNvGraphicFramePr/>
          <p:nvPr>
            <p:extLst>
              <p:ext uri="{D42A27DB-BD31-4B8C-83A1-F6EECF244321}">
                <p14:modId xmlns:p14="http://schemas.microsoft.com/office/powerpoint/2010/main" xmlns="" val="3687011980"/>
              </p:ext>
            </p:extLst>
          </p:nvPr>
        </p:nvGraphicFramePr>
        <p:xfrm>
          <a:off x="334566" y="2493691"/>
          <a:ext cx="5832648" cy="4365898"/>
        </p:xfrm>
        <a:graphic>
          <a:graphicData uri="http://schemas.openxmlformats.org/drawingml/2006/chart">
            <c:chart xmlns:c="http://schemas.openxmlformats.org/drawingml/2006/chart" xmlns:r="http://schemas.openxmlformats.org/officeDocument/2006/relationships" r:id="rId3"/>
          </a:graphicData>
        </a:graphic>
      </p:graphicFrame>
      <p:sp>
        <p:nvSpPr>
          <p:cNvPr id="7" name="矩形 6"/>
          <p:cNvSpPr/>
          <p:nvPr/>
        </p:nvSpPr>
        <p:spPr>
          <a:xfrm>
            <a:off x="6311230" y="2925738"/>
            <a:ext cx="5904656" cy="3323987"/>
          </a:xfrm>
          <a:prstGeom prst="rect">
            <a:avLst/>
          </a:prstGeom>
          <a:noFill/>
        </p:spPr>
        <p:txBody>
          <a:bodyPr wrap="square">
            <a:spAutoFit/>
          </a:bodyPr>
          <a:lstStyle/>
          <a:p>
            <a:pPr lvl="0" defTabSz="914400" eaLnBrk="0" fontAlgn="base" hangingPunct="0">
              <a:lnSpc>
                <a:spcPct val="150000"/>
              </a:lnSpc>
              <a:spcBef>
                <a:spcPct val="0"/>
              </a:spcBef>
              <a:spcAft>
                <a:spcPct val="0"/>
              </a:spcAft>
            </a:pPr>
            <a:r>
              <a:rPr lang="zh-CN" altLang="en-US" sz="2800" b="1" dirty="0">
                <a:latin typeface="仿宋" pitchFamily="49" charset="-122"/>
                <a:ea typeface="仿宋" pitchFamily="49" charset="-122"/>
                <a:cs typeface="Calibri" pitchFamily="34" charset="0"/>
              </a:rPr>
              <a:t>千年舟新材科技集团有限公司</a:t>
            </a:r>
            <a:endParaRPr lang="en-US" altLang="zh-CN" sz="2800" b="1" dirty="0">
              <a:latin typeface="仿宋" pitchFamily="49" charset="-122"/>
              <a:ea typeface="仿宋" pitchFamily="49" charset="-122"/>
              <a:cs typeface="Calibri" pitchFamily="34" charset="0"/>
            </a:endParaRPr>
          </a:p>
          <a:p>
            <a:pPr lvl="0" defTabSz="914400" eaLnBrk="0" fontAlgn="base" hangingPunct="0">
              <a:lnSpc>
                <a:spcPct val="150000"/>
              </a:lnSpc>
              <a:spcBef>
                <a:spcPct val="0"/>
              </a:spcBef>
              <a:spcAft>
                <a:spcPct val="0"/>
              </a:spcAft>
            </a:pPr>
            <a:r>
              <a:rPr lang="zh-CN" altLang="en-US" sz="2800" b="1" dirty="0">
                <a:latin typeface="仿宋" pitchFamily="49" charset="-122"/>
                <a:ea typeface="仿宋" pitchFamily="49" charset="-122"/>
                <a:cs typeface="Calibri" pitchFamily="34" charset="0"/>
              </a:rPr>
              <a:t>杭州瑞格森工木业有限公司</a:t>
            </a:r>
            <a:endParaRPr lang="en-US" altLang="zh-CN" sz="2800" b="1" dirty="0">
              <a:latin typeface="仿宋" pitchFamily="49" charset="-122"/>
              <a:ea typeface="仿宋" pitchFamily="49" charset="-122"/>
              <a:cs typeface="Calibri" pitchFamily="34" charset="0"/>
            </a:endParaRPr>
          </a:p>
          <a:p>
            <a:pPr lvl="0" defTabSz="914400" eaLnBrk="0" fontAlgn="base" hangingPunct="0">
              <a:lnSpc>
                <a:spcPct val="150000"/>
              </a:lnSpc>
              <a:spcBef>
                <a:spcPct val="0"/>
              </a:spcBef>
              <a:spcAft>
                <a:spcPct val="0"/>
              </a:spcAft>
            </a:pPr>
            <a:r>
              <a:rPr lang="zh-CN" altLang="en-US" sz="2800" b="1" dirty="0">
                <a:latin typeface="仿宋" pitchFamily="49" charset="-122"/>
                <a:ea typeface="仿宋" pitchFamily="49" charset="-122"/>
                <a:cs typeface="Calibri" pitchFamily="34" charset="0"/>
              </a:rPr>
              <a:t>杭州大王椰智环装饰新材料有限公司</a:t>
            </a:r>
            <a:endParaRPr lang="en-US" altLang="zh-CN" sz="2800" b="1" dirty="0">
              <a:latin typeface="仿宋" pitchFamily="49" charset="-122"/>
              <a:ea typeface="仿宋" pitchFamily="49" charset="-122"/>
              <a:cs typeface="Calibri" pitchFamily="34" charset="0"/>
            </a:endParaRPr>
          </a:p>
          <a:p>
            <a:pPr lvl="0" defTabSz="914400" eaLnBrk="0" fontAlgn="base" hangingPunct="0">
              <a:lnSpc>
                <a:spcPct val="150000"/>
              </a:lnSpc>
              <a:spcBef>
                <a:spcPct val="0"/>
              </a:spcBef>
              <a:spcAft>
                <a:spcPct val="0"/>
              </a:spcAft>
            </a:pPr>
            <a:r>
              <a:rPr lang="zh-CN" altLang="en-US" sz="2800" b="1" dirty="0">
                <a:latin typeface="仿宋" pitchFamily="49" charset="-122"/>
                <a:ea typeface="仿宋" pitchFamily="49" charset="-122"/>
                <a:cs typeface="Calibri" pitchFamily="34" charset="0"/>
              </a:rPr>
              <a:t>杭州华新木业有限公司</a:t>
            </a:r>
            <a:endParaRPr lang="en-US" altLang="zh-CN" sz="2800" b="1" dirty="0">
              <a:latin typeface="仿宋" pitchFamily="49" charset="-122"/>
              <a:ea typeface="仿宋" pitchFamily="49" charset="-122"/>
              <a:cs typeface="Calibri" pitchFamily="34" charset="0"/>
            </a:endParaRPr>
          </a:p>
          <a:p>
            <a:pPr lvl="0" defTabSz="914400" eaLnBrk="0" fontAlgn="base" hangingPunct="0">
              <a:lnSpc>
                <a:spcPct val="150000"/>
              </a:lnSpc>
              <a:spcBef>
                <a:spcPct val="0"/>
              </a:spcBef>
              <a:spcAft>
                <a:spcPct val="0"/>
              </a:spcAft>
            </a:pPr>
            <a:r>
              <a:rPr lang="zh-CN" altLang="en-US" sz="2800" b="1" dirty="0">
                <a:latin typeface="仿宋" pitchFamily="49" charset="-122"/>
                <a:ea typeface="仿宋" pitchFamily="49" charset="-122"/>
                <a:cs typeface="Calibri" pitchFamily="34" charset="0"/>
              </a:rPr>
              <a:t>杭州崇新装饰材料有限公司</a:t>
            </a:r>
            <a:endParaRPr lang="zh-CN" altLang="en-US" sz="2800" b="1" dirty="0">
              <a:latin typeface="仿宋" pitchFamily="49" charset="-122"/>
              <a:ea typeface="仿宋" pitchFamily="49" charset="-122"/>
              <a:cs typeface="宋体" pitchFamily="2" charset="-122"/>
            </a:endParaRPr>
          </a:p>
        </p:txBody>
      </p:sp>
      <p:sp>
        <p:nvSpPr>
          <p:cNvPr id="8" name="矩形 7"/>
          <p:cNvSpPr/>
          <p:nvPr/>
        </p:nvSpPr>
        <p:spPr>
          <a:xfrm>
            <a:off x="334566" y="765498"/>
            <a:ext cx="11233248" cy="1200329"/>
          </a:xfrm>
          <a:prstGeom prst="rect">
            <a:avLst/>
          </a:prstGeom>
        </p:spPr>
        <p:txBody>
          <a:bodyPr wrap="square">
            <a:spAutoFit/>
          </a:bodyPr>
          <a:lstStyle/>
          <a:p>
            <a:pPr algn="just">
              <a:lnSpc>
                <a:spcPct val="150000"/>
              </a:lnSpc>
            </a:pPr>
            <a:r>
              <a:rPr lang="zh-CN" altLang="en-US" b="1" dirty="0" smtClean="0">
                <a:latin typeface="仿宋" pitchFamily="49" charset="-122"/>
                <a:ea typeface="仿宋" pitchFamily="49" charset="-122"/>
                <a:cs typeface="宋体" pitchFamily="2" charset="-122"/>
              </a:rPr>
              <a:t>上述国际标准的甲醛释放量最高要求</a:t>
            </a:r>
            <a:r>
              <a:rPr lang="zh-CN" altLang="zh-CN" b="1" dirty="0" smtClean="0">
                <a:latin typeface="仿宋" pitchFamily="49" charset="-122"/>
                <a:ea typeface="仿宋" pitchFamily="49" charset="-122"/>
                <a:cs typeface="宋体" pitchFamily="2" charset="-122"/>
              </a:rPr>
              <a:t>为</a:t>
            </a:r>
            <a:r>
              <a:rPr lang="zh-CN" altLang="zh-CN" b="1" dirty="0">
                <a:latin typeface="仿宋" pitchFamily="49" charset="-122"/>
                <a:ea typeface="仿宋" pitchFamily="49" charset="-122"/>
                <a:cs typeface="宋体" pitchFamily="2" charset="-122"/>
              </a:rPr>
              <a:t>≤</a:t>
            </a:r>
            <a:r>
              <a:rPr lang="en-US" altLang="zh-CN" b="1" dirty="0">
                <a:latin typeface="仿宋" pitchFamily="49" charset="-122"/>
                <a:ea typeface="仿宋" pitchFamily="49" charset="-122"/>
                <a:cs typeface="宋体" pitchFamily="2" charset="-122"/>
              </a:rPr>
              <a:t>0.062mg/m³</a:t>
            </a:r>
            <a:r>
              <a:rPr lang="zh-CN" altLang="en-US" b="1" dirty="0" smtClean="0">
                <a:latin typeface="仿宋" pitchFamily="49" charset="-122"/>
                <a:ea typeface="仿宋" pitchFamily="49" charset="-122"/>
                <a:cs typeface="宋体" pitchFamily="2" charset="-122"/>
              </a:rPr>
              <a:t>，下列</a:t>
            </a:r>
            <a:r>
              <a:rPr lang="zh-CN" altLang="en-US" b="1" dirty="0">
                <a:latin typeface="仿宋" pitchFamily="49" charset="-122"/>
                <a:ea typeface="仿宋" pitchFamily="49" charset="-122"/>
                <a:cs typeface="宋体" pitchFamily="2" charset="-122"/>
              </a:rPr>
              <a:t>在杭</a:t>
            </a:r>
            <a:r>
              <a:rPr lang="zh-CN" altLang="en-US" b="1" dirty="0" smtClean="0">
                <a:latin typeface="仿宋" pitchFamily="49" charset="-122"/>
                <a:ea typeface="仿宋" pitchFamily="49" charset="-122"/>
                <a:cs typeface="宋体" pitchFamily="2" charset="-122"/>
              </a:rPr>
              <a:t>企业被</a:t>
            </a:r>
            <a:r>
              <a:rPr lang="zh-CN" altLang="en-US" b="1" dirty="0">
                <a:latin typeface="仿宋" pitchFamily="49" charset="-122"/>
                <a:ea typeface="仿宋" pitchFamily="49" charset="-122"/>
                <a:cs typeface="宋体" pitchFamily="2" charset="-122"/>
              </a:rPr>
              <a:t>抽产品的甲醛释放量检测结果在</a:t>
            </a:r>
            <a:r>
              <a:rPr lang="en-US" altLang="zh-CN" b="1" dirty="0">
                <a:latin typeface="仿宋" pitchFamily="49" charset="-122"/>
                <a:ea typeface="仿宋" pitchFamily="49" charset="-122"/>
                <a:cs typeface="宋体" pitchFamily="2" charset="-122"/>
              </a:rPr>
              <a:t>0.01mg/m³</a:t>
            </a:r>
            <a:r>
              <a:rPr lang="zh-CN" altLang="en-US" b="1" dirty="0">
                <a:latin typeface="仿宋" pitchFamily="49" charset="-122"/>
                <a:ea typeface="仿宋" pitchFamily="49" charset="-122"/>
                <a:cs typeface="宋体" pitchFamily="2" charset="-122"/>
              </a:rPr>
              <a:t>～</a:t>
            </a:r>
            <a:r>
              <a:rPr lang="en-US" altLang="zh-CN" b="1" dirty="0">
                <a:latin typeface="仿宋" pitchFamily="49" charset="-122"/>
                <a:ea typeface="仿宋" pitchFamily="49" charset="-122"/>
                <a:cs typeface="宋体" pitchFamily="2" charset="-122"/>
              </a:rPr>
              <a:t>0.04mg/m³</a:t>
            </a:r>
            <a:r>
              <a:rPr lang="zh-CN" altLang="en-US" b="1" dirty="0">
                <a:latin typeface="仿宋" pitchFamily="49" charset="-122"/>
                <a:ea typeface="仿宋" pitchFamily="49" charset="-122"/>
                <a:cs typeface="宋体" pitchFamily="2" charset="-122"/>
              </a:rPr>
              <a:t>之间，明显</a:t>
            </a:r>
            <a:r>
              <a:rPr lang="zh-CN" altLang="en-US" b="1" dirty="0" smtClean="0">
                <a:latin typeface="仿宋" pitchFamily="49" charset="-122"/>
                <a:ea typeface="仿宋" pitchFamily="49" charset="-122"/>
                <a:cs typeface="宋体" pitchFamily="2" charset="-122"/>
              </a:rPr>
              <a:t>优于国际标准</a:t>
            </a:r>
            <a:r>
              <a:rPr lang="zh-CN" altLang="en-US" b="1" dirty="0">
                <a:latin typeface="仿宋" pitchFamily="49" charset="-122"/>
                <a:ea typeface="仿宋" pitchFamily="49" charset="-122"/>
                <a:cs typeface="宋体" pitchFamily="2" charset="-122"/>
              </a:rPr>
              <a:t>要求。</a:t>
            </a:r>
            <a:endParaRPr lang="zh-CN" altLang="en-US" b="1" dirty="0">
              <a:latin typeface="仿宋" pitchFamily="49" charset="-122"/>
              <a:ea typeface="仿宋" pitchFamily="49" charset="-122"/>
            </a:endParaRPr>
          </a:p>
        </p:txBody>
      </p:sp>
      <p:sp>
        <p:nvSpPr>
          <p:cNvPr id="11" name="TextBox 20">
            <a:extLst>
              <a:ext uri="{FF2B5EF4-FFF2-40B4-BE49-F238E27FC236}">
                <a16:creationId xmlns:a16="http://schemas.microsoft.com/office/drawing/2014/main" xmlns="" id="{B267E090-4579-4EB2-9A01-AF72F021F744}"/>
              </a:ext>
            </a:extLst>
          </p:cNvPr>
          <p:cNvSpPr txBox="1"/>
          <p:nvPr/>
        </p:nvSpPr>
        <p:spPr>
          <a:xfrm>
            <a:off x="805872" y="31288"/>
            <a:ext cx="3827032" cy="617720"/>
          </a:xfrm>
          <a:prstGeom prst="rect">
            <a:avLst/>
          </a:prstGeom>
          <a:noFill/>
        </p:spPr>
        <p:txBody>
          <a:bodyPr wrap="square" lIns="124066" tIns="62033" rIns="124066" bIns="62033" rtlCol="0">
            <a:spAutoFit/>
          </a:bodyPr>
          <a:lstStyle/>
          <a:p>
            <a:r>
              <a:rPr lang="zh-CN" altLang="en-US" sz="3200" b="1" dirty="0">
                <a:latin typeface="仿宋" pitchFamily="49" charset="-122"/>
                <a:ea typeface="仿宋" pitchFamily="49" charset="-122"/>
                <a:cs typeface="Times New Roman" pitchFamily="18" charset="0"/>
              </a:rPr>
              <a:t>质量比对结果</a:t>
            </a:r>
          </a:p>
        </p:txBody>
      </p:sp>
      <p:sp>
        <p:nvSpPr>
          <p:cNvPr id="12" name="矩形 11">
            <a:extLst>
              <a:ext uri="{FF2B5EF4-FFF2-40B4-BE49-F238E27FC236}">
                <a16:creationId xmlns:a16="http://schemas.microsoft.com/office/drawing/2014/main" xmlns="" id="{6976FFEF-D1AD-45AC-AB64-022C42DD4ED3}"/>
              </a:ext>
            </a:extLst>
          </p:cNvPr>
          <p:cNvSpPr/>
          <p:nvPr/>
        </p:nvSpPr>
        <p:spPr>
          <a:xfrm>
            <a:off x="115269" y="178267"/>
            <a:ext cx="559445" cy="561879"/>
          </a:xfrm>
          <a:prstGeom prst="rect">
            <a:avLst/>
          </a:prstGeom>
          <a:solidFill>
            <a:srgbClr val="19B49B"/>
          </a:solidFill>
          <a:ln>
            <a:no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r>
              <a:rPr lang="en-US" altLang="zh-CN" sz="2800" dirty="0">
                <a:latin typeface="Agency FB" panose="020B0503020202020204" pitchFamily="34" charset="0"/>
              </a:rPr>
              <a:t>04</a:t>
            </a:r>
            <a:endParaRPr lang="zh-CN" altLang="en-US" sz="2800" dirty="0">
              <a:latin typeface="Agency FB" panose="020B0503020202020204" pitchFamily="34" charset="0"/>
            </a:endParaRPr>
          </a:p>
        </p:txBody>
      </p:sp>
      <p:grpSp>
        <p:nvGrpSpPr>
          <p:cNvPr id="13" name="组合 12"/>
          <p:cNvGrpSpPr/>
          <p:nvPr/>
        </p:nvGrpSpPr>
        <p:grpSpPr>
          <a:xfrm>
            <a:off x="739732" y="687659"/>
            <a:ext cx="10684066" cy="77839"/>
            <a:chOff x="1163928" y="940835"/>
            <a:chExt cx="10684066" cy="77839"/>
          </a:xfrm>
        </p:grpSpPr>
        <p:cxnSp>
          <p:nvCxnSpPr>
            <p:cNvPr id="14" name="直接连接符 13">
              <a:extLst>
                <a:ext uri="{FF2B5EF4-FFF2-40B4-BE49-F238E27FC236}">
                  <a16:creationId xmlns:a16="http://schemas.microsoft.com/office/drawing/2014/main" xmlns="" id="{416BDB12-F74C-4240-936D-529A513B2C38}"/>
                </a:ext>
              </a:extLst>
            </p:cNvPr>
            <p:cNvCxnSpPr>
              <a:cxnSpLocks/>
            </p:cNvCxnSpPr>
            <p:nvPr/>
          </p:nvCxnSpPr>
          <p:spPr>
            <a:xfrm>
              <a:off x="2017748" y="1013389"/>
              <a:ext cx="9830246" cy="0"/>
            </a:xfrm>
            <a:prstGeom prst="line">
              <a:avLst/>
            </a:prstGeom>
            <a:ln w="63500">
              <a:solidFill>
                <a:srgbClr val="19B49B"/>
              </a:solidFill>
            </a:ln>
          </p:spPr>
          <p:style>
            <a:lnRef idx="1">
              <a:schemeClr val="accent1"/>
            </a:lnRef>
            <a:fillRef idx="0">
              <a:schemeClr val="accent1"/>
            </a:fillRef>
            <a:effectRef idx="0">
              <a:schemeClr val="accent1"/>
            </a:effectRef>
            <a:fontRef idx="minor">
              <a:schemeClr val="tx1"/>
            </a:fontRef>
          </p:style>
        </p:cxnSp>
        <p:sp>
          <p:nvSpPr>
            <p:cNvPr id="15" name="任意多边形: 形状 30">
              <a:extLst>
                <a:ext uri="{FF2B5EF4-FFF2-40B4-BE49-F238E27FC236}">
                  <a16:creationId xmlns:a16="http://schemas.microsoft.com/office/drawing/2014/main" xmlns="" id="{9E4D0EF5-6C4A-4568-AF54-DCDD8D4D9174}"/>
                </a:ext>
              </a:extLst>
            </p:cNvPr>
            <p:cNvSpPr/>
            <p:nvPr/>
          </p:nvSpPr>
          <p:spPr>
            <a:xfrm>
              <a:off x="1163928" y="940835"/>
              <a:ext cx="867140" cy="77839"/>
            </a:xfrm>
            <a:custGeom>
              <a:avLst/>
              <a:gdLst>
                <a:gd name="connsiteX0" fmla="*/ 0 w 640080"/>
                <a:gd name="connsiteY0" fmla="*/ 34335 h 57208"/>
                <a:gd name="connsiteX1" fmla="*/ 121920 w 640080"/>
                <a:gd name="connsiteY1" fmla="*/ 5760 h 57208"/>
                <a:gd name="connsiteX2" fmla="*/ 169545 w 640080"/>
                <a:gd name="connsiteY2" fmla="*/ 57195 h 57208"/>
                <a:gd name="connsiteX3" fmla="*/ 287655 w 640080"/>
                <a:gd name="connsiteY3" fmla="*/ 45 h 57208"/>
                <a:gd name="connsiteX4" fmla="*/ 392430 w 640080"/>
                <a:gd name="connsiteY4" fmla="*/ 47670 h 57208"/>
                <a:gd name="connsiteX5" fmla="*/ 640080 w 640080"/>
                <a:gd name="connsiteY5" fmla="*/ 51480 h 5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080" h="57208">
                  <a:moveTo>
                    <a:pt x="0" y="34335"/>
                  </a:moveTo>
                  <a:cubicBezTo>
                    <a:pt x="46831" y="18142"/>
                    <a:pt x="93663" y="1950"/>
                    <a:pt x="121920" y="5760"/>
                  </a:cubicBezTo>
                  <a:cubicBezTo>
                    <a:pt x="150177" y="9570"/>
                    <a:pt x="141923" y="58147"/>
                    <a:pt x="169545" y="57195"/>
                  </a:cubicBezTo>
                  <a:cubicBezTo>
                    <a:pt x="197167" y="56243"/>
                    <a:pt x="250508" y="1632"/>
                    <a:pt x="287655" y="45"/>
                  </a:cubicBezTo>
                  <a:cubicBezTo>
                    <a:pt x="324802" y="-1542"/>
                    <a:pt x="333693" y="39098"/>
                    <a:pt x="392430" y="47670"/>
                  </a:cubicBezTo>
                  <a:cubicBezTo>
                    <a:pt x="451168" y="56243"/>
                    <a:pt x="545624" y="53861"/>
                    <a:pt x="640080" y="51480"/>
                  </a:cubicBezTo>
                </a:path>
              </a:pathLst>
            </a:custGeom>
            <a:noFill/>
            <a:ln w="63500">
              <a:solidFill>
                <a:srgbClr val="19B49B"/>
              </a:solid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endParaRPr lang="zh-CN" altLang="en-US"/>
            </a:p>
          </p:txBody>
        </p:sp>
      </p:gr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slide(fromBottom)">
                                      <p:cBhvr>
                                        <p:cTn id="11" dur="500"/>
                                        <p:tgtEl>
                                          <p:spTgt spid="7"/>
                                        </p:tgtEl>
                                      </p:cBhvr>
                                    </p:animEffect>
                                  </p:childTnLst>
                                </p:cTn>
                              </p:par>
                              <p:par>
                                <p:cTn id="12" presetID="12" presetClass="entr" presetSubtype="4" fill="hold" grpId="0" nodeType="with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slide(fromBottom)">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06574" y="837506"/>
            <a:ext cx="11449272" cy="1200329"/>
          </a:xfrm>
          <a:prstGeom prst="rect">
            <a:avLst/>
          </a:prstGeom>
        </p:spPr>
        <p:txBody>
          <a:bodyPr wrap="square">
            <a:spAutoFit/>
          </a:bodyPr>
          <a:lstStyle/>
          <a:p>
            <a:pPr lvl="0" algn="just" defTabSz="914400" eaLnBrk="0" fontAlgn="base" hangingPunct="0">
              <a:lnSpc>
                <a:spcPct val="150000"/>
              </a:lnSpc>
              <a:spcBef>
                <a:spcPct val="0"/>
              </a:spcBef>
              <a:spcAft>
                <a:spcPct val="0"/>
              </a:spcAft>
            </a:pPr>
            <a:r>
              <a:rPr lang="zh-CN" altLang="en-US" b="1" dirty="0" smtClean="0">
                <a:latin typeface="仿宋" pitchFamily="49" charset="-122"/>
                <a:ea typeface="仿宋" pitchFamily="49" charset="-122"/>
                <a:cs typeface="Calibri" pitchFamily="34" charset="0"/>
              </a:rPr>
              <a:t>下列</a:t>
            </a:r>
            <a:r>
              <a:rPr lang="zh-CN" altLang="en-US" b="1" dirty="0">
                <a:latin typeface="仿宋" pitchFamily="49" charset="-122"/>
                <a:ea typeface="仿宋" pitchFamily="49" charset="-122"/>
                <a:cs typeface="Calibri" pitchFamily="34" charset="0"/>
              </a:rPr>
              <a:t>在杭</a:t>
            </a:r>
            <a:r>
              <a:rPr lang="zh-CN" altLang="en-US" b="1" dirty="0" smtClean="0">
                <a:latin typeface="仿宋" pitchFamily="49" charset="-122"/>
                <a:ea typeface="仿宋" pitchFamily="49" charset="-122"/>
                <a:cs typeface="Calibri" pitchFamily="34" charset="0"/>
              </a:rPr>
              <a:t>企业被</a:t>
            </a:r>
            <a:r>
              <a:rPr lang="zh-CN" altLang="en-US" b="1" dirty="0">
                <a:latin typeface="仿宋" pitchFamily="49" charset="-122"/>
                <a:ea typeface="仿宋" pitchFamily="49" charset="-122"/>
                <a:cs typeface="Calibri" pitchFamily="34" charset="0"/>
              </a:rPr>
              <a:t>抽产品的</a:t>
            </a:r>
            <a:r>
              <a:rPr lang="en-US" altLang="zh-CN" b="1" dirty="0">
                <a:latin typeface="仿宋" pitchFamily="49" charset="-122"/>
                <a:ea typeface="仿宋" pitchFamily="49" charset="-122"/>
                <a:cs typeface="Calibri" pitchFamily="34" charset="0"/>
              </a:rPr>
              <a:t>TVOC</a:t>
            </a:r>
            <a:r>
              <a:rPr lang="zh-CN" altLang="en-US" b="1" dirty="0">
                <a:latin typeface="仿宋" pitchFamily="49" charset="-122"/>
                <a:ea typeface="仿宋" pitchFamily="49" charset="-122"/>
                <a:cs typeface="Calibri" pitchFamily="34" charset="0"/>
              </a:rPr>
              <a:t>释放率检测结果在</a:t>
            </a:r>
            <a:r>
              <a:rPr lang="en-US" altLang="zh-CN" b="1" dirty="0">
                <a:latin typeface="仿宋" pitchFamily="49" charset="-122"/>
                <a:ea typeface="仿宋" pitchFamily="49" charset="-122"/>
                <a:cs typeface="Calibri" pitchFamily="34" charset="0"/>
              </a:rPr>
              <a:t>0.15mg/(m</a:t>
            </a:r>
            <a:r>
              <a:rPr lang="en-US" altLang="zh-CN" b="1" baseline="30000" dirty="0">
                <a:latin typeface="仿宋" pitchFamily="49" charset="-122"/>
                <a:ea typeface="仿宋" pitchFamily="49" charset="-122"/>
                <a:cs typeface="Calibri" pitchFamily="34" charset="0"/>
              </a:rPr>
              <a:t>2</a:t>
            </a:r>
            <a:r>
              <a:rPr lang="en-US" altLang="zh-CN" b="1" dirty="0">
                <a:latin typeface="仿宋" pitchFamily="49" charset="-122"/>
                <a:ea typeface="仿宋" pitchFamily="49" charset="-122"/>
                <a:cs typeface="Calibri" pitchFamily="34" charset="0"/>
              </a:rPr>
              <a:t>·h)</a:t>
            </a:r>
            <a:r>
              <a:rPr lang="zh-CN" altLang="en-US" b="1" dirty="0">
                <a:latin typeface="仿宋" pitchFamily="49" charset="-122"/>
                <a:ea typeface="仿宋" pitchFamily="49" charset="-122"/>
                <a:cs typeface="Calibri" pitchFamily="34" charset="0"/>
              </a:rPr>
              <a:t>以下</a:t>
            </a:r>
            <a:r>
              <a:rPr lang="zh-CN" altLang="en-US" b="1" dirty="0" smtClean="0">
                <a:latin typeface="仿宋" pitchFamily="49" charset="-122"/>
                <a:ea typeface="仿宋" pitchFamily="49" charset="-122"/>
                <a:cs typeface="Calibri" pitchFamily="34" charset="0"/>
              </a:rPr>
              <a:t>，明显优于国际标准</a:t>
            </a:r>
            <a:r>
              <a:rPr lang="zh-CN" altLang="en-US" b="1" dirty="0">
                <a:latin typeface="仿宋" pitchFamily="49" charset="-122"/>
                <a:ea typeface="仿宋" pitchFamily="49" charset="-122"/>
                <a:cs typeface="Calibri" pitchFamily="34" charset="0"/>
              </a:rPr>
              <a:t>≤</a:t>
            </a:r>
            <a:r>
              <a:rPr lang="en-US" altLang="zh-CN" b="1" dirty="0">
                <a:latin typeface="仿宋" pitchFamily="49" charset="-122"/>
                <a:ea typeface="仿宋" pitchFamily="49" charset="-122"/>
                <a:cs typeface="Calibri" pitchFamily="34" charset="0"/>
              </a:rPr>
              <a:t>0.25mg/(m</a:t>
            </a:r>
            <a:r>
              <a:rPr lang="en-US" altLang="zh-CN" b="1" baseline="30000" dirty="0">
                <a:latin typeface="仿宋" pitchFamily="49" charset="-122"/>
                <a:ea typeface="仿宋" pitchFamily="49" charset="-122"/>
                <a:cs typeface="Calibri" pitchFamily="34" charset="0"/>
              </a:rPr>
              <a:t>2</a:t>
            </a:r>
            <a:r>
              <a:rPr lang="en-US" altLang="zh-CN" b="1" dirty="0">
                <a:latin typeface="仿宋" pitchFamily="49" charset="-122"/>
                <a:ea typeface="仿宋" pitchFamily="49" charset="-122"/>
                <a:cs typeface="Calibri" pitchFamily="34" charset="0"/>
              </a:rPr>
              <a:t>·h)</a:t>
            </a:r>
            <a:r>
              <a:rPr lang="zh-CN" altLang="en-US" b="1" dirty="0">
                <a:latin typeface="仿宋" pitchFamily="49" charset="-122"/>
                <a:ea typeface="仿宋" pitchFamily="49" charset="-122"/>
                <a:cs typeface="Calibri" pitchFamily="34" charset="0"/>
              </a:rPr>
              <a:t>的要求：</a:t>
            </a:r>
            <a:endParaRPr lang="zh-CN" altLang="en-US" b="1" dirty="0">
              <a:latin typeface="仿宋" pitchFamily="49" charset="-122"/>
              <a:ea typeface="仿宋" pitchFamily="49" charset="-122"/>
              <a:cs typeface="宋体" pitchFamily="2" charset="-122"/>
            </a:endParaRPr>
          </a:p>
        </p:txBody>
      </p:sp>
      <p:grpSp>
        <p:nvGrpSpPr>
          <p:cNvPr id="14" name="组合 13"/>
          <p:cNvGrpSpPr/>
          <p:nvPr/>
        </p:nvGrpSpPr>
        <p:grpSpPr>
          <a:xfrm>
            <a:off x="406574" y="2781722"/>
            <a:ext cx="4104456" cy="3833785"/>
            <a:chOff x="406574" y="2781722"/>
            <a:chExt cx="4104456" cy="3833785"/>
          </a:xfrm>
        </p:grpSpPr>
        <p:graphicFrame>
          <p:nvGraphicFramePr>
            <p:cNvPr id="4" name="图表 3"/>
            <p:cNvGraphicFramePr/>
            <p:nvPr/>
          </p:nvGraphicFramePr>
          <p:xfrm>
            <a:off x="406574" y="2781722"/>
            <a:ext cx="2304256" cy="3833785"/>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2062758" y="3328169"/>
              <a:ext cx="2448272" cy="461665"/>
            </a:xfrm>
            <a:prstGeom prst="rect">
              <a:avLst/>
            </a:prstGeom>
            <a:noFill/>
          </p:spPr>
          <p:txBody>
            <a:bodyPr wrap="square" rtlCol="0">
              <a:spAutoFit/>
            </a:bodyPr>
            <a:lstStyle/>
            <a:p>
              <a:r>
                <a:rPr lang="en-US" altLang="zh-CN" dirty="0">
                  <a:latin typeface="Arial" pitchFamily="34" charset="0"/>
                  <a:ea typeface="宋体" pitchFamily="2" charset="-122"/>
                  <a:cs typeface="Calibri" pitchFamily="34" charset="0"/>
                </a:rPr>
                <a:t>0.25 mg/(m</a:t>
              </a:r>
              <a:r>
                <a:rPr lang="en-US" altLang="zh-CN" baseline="30000" dirty="0">
                  <a:latin typeface="Arial" pitchFamily="34" charset="0"/>
                  <a:ea typeface="宋体" pitchFamily="2" charset="-122"/>
                  <a:cs typeface="Calibri" pitchFamily="34" charset="0"/>
                </a:rPr>
                <a:t>2</a:t>
              </a:r>
              <a:r>
                <a:rPr lang="en-US" altLang="zh-CN" dirty="0">
                  <a:latin typeface="Arial" pitchFamily="34" charset="0"/>
                  <a:ea typeface="宋体" pitchFamily="2" charset="-122"/>
                  <a:cs typeface="Calibri" pitchFamily="34" charset="0"/>
                </a:rPr>
                <a:t>·h)</a:t>
              </a:r>
              <a:endParaRPr lang="zh-CN" altLang="en-US" dirty="0"/>
            </a:p>
          </p:txBody>
        </p:sp>
        <p:sp>
          <p:nvSpPr>
            <p:cNvPr id="7" name="矩形 6"/>
            <p:cNvSpPr/>
            <p:nvPr/>
          </p:nvSpPr>
          <p:spPr>
            <a:xfrm>
              <a:off x="2062758" y="4437906"/>
              <a:ext cx="2231701" cy="461665"/>
            </a:xfrm>
            <a:prstGeom prst="rect">
              <a:avLst/>
            </a:prstGeom>
          </p:spPr>
          <p:txBody>
            <a:bodyPr wrap="none">
              <a:spAutoFit/>
            </a:bodyPr>
            <a:lstStyle/>
            <a:p>
              <a:r>
                <a:rPr lang="en-US" altLang="zh-CN" dirty="0">
                  <a:latin typeface="Arial" pitchFamily="34" charset="0"/>
                  <a:ea typeface="宋体" pitchFamily="2" charset="-122"/>
                  <a:cs typeface="Calibri" pitchFamily="34" charset="0"/>
                </a:rPr>
                <a:t>0.15 mg/(m</a:t>
              </a:r>
              <a:r>
                <a:rPr lang="en-US" altLang="zh-CN" baseline="30000" dirty="0">
                  <a:latin typeface="Arial" pitchFamily="34" charset="0"/>
                  <a:ea typeface="宋体" pitchFamily="2" charset="-122"/>
                  <a:cs typeface="Calibri" pitchFamily="34" charset="0"/>
                </a:rPr>
                <a:t>2</a:t>
              </a:r>
              <a:r>
                <a:rPr lang="en-US" altLang="zh-CN" dirty="0">
                  <a:latin typeface="Arial" pitchFamily="34" charset="0"/>
                  <a:ea typeface="宋体" pitchFamily="2" charset="-122"/>
                  <a:cs typeface="Calibri" pitchFamily="34" charset="0"/>
                </a:rPr>
                <a:t>·h)</a:t>
              </a:r>
              <a:endParaRPr lang="zh-CN" altLang="en-US" dirty="0"/>
            </a:p>
          </p:txBody>
        </p:sp>
      </p:grpSp>
      <p:sp>
        <p:nvSpPr>
          <p:cNvPr id="8" name="TextBox 20">
            <a:extLst>
              <a:ext uri="{FF2B5EF4-FFF2-40B4-BE49-F238E27FC236}">
                <a16:creationId xmlns:a16="http://schemas.microsoft.com/office/drawing/2014/main" xmlns="" id="{B267E090-4579-4EB2-9A01-AF72F021F744}"/>
              </a:ext>
            </a:extLst>
          </p:cNvPr>
          <p:cNvSpPr txBox="1"/>
          <p:nvPr/>
        </p:nvSpPr>
        <p:spPr>
          <a:xfrm>
            <a:off x="805872" y="31288"/>
            <a:ext cx="3827032" cy="617720"/>
          </a:xfrm>
          <a:prstGeom prst="rect">
            <a:avLst/>
          </a:prstGeom>
          <a:noFill/>
        </p:spPr>
        <p:txBody>
          <a:bodyPr wrap="square" lIns="124066" tIns="62033" rIns="124066" bIns="62033" rtlCol="0">
            <a:spAutoFit/>
          </a:bodyPr>
          <a:lstStyle/>
          <a:p>
            <a:r>
              <a:rPr lang="zh-CN" altLang="en-US" sz="3200" b="1" dirty="0">
                <a:latin typeface="仿宋" pitchFamily="49" charset="-122"/>
                <a:ea typeface="仿宋" pitchFamily="49" charset="-122"/>
                <a:cs typeface="Times New Roman" pitchFamily="18" charset="0"/>
              </a:rPr>
              <a:t>质量比对结果</a:t>
            </a:r>
          </a:p>
        </p:txBody>
      </p:sp>
      <p:sp>
        <p:nvSpPr>
          <p:cNvPr id="9" name="矩形 8">
            <a:extLst>
              <a:ext uri="{FF2B5EF4-FFF2-40B4-BE49-F238E27FC236}">
                <a16:creationId xmlns:a16="http://schemas.microsoft.com/office/drawing/2014/main" xmlns="" id="{6976FFEF-D1AD-45AC-AB64-022C42DD4ED3}"/>
              </a:ext>
            </a:extLst>
          </p:cNvPr>
          <p:cNvSpPr/>
          <p:nvPr/>
        </p:nvSpPr>
        <p:spPr>
          <a:xfrm>
            <a:off x="115269" y="178267"/>
            <a:ext cx="559445" cy="561879"/>
          </a:xfrm>
          <a:prstGeom prst="rect">
            <a:avLst/>
          </a:prstGeom>
          <a:solidFill>
            <a:srgbClr val="19B49B"/>
          </a:solidFill>
          <a:ln>
            <a:no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r>
              <a:rPr lang="en-US" altLang="zh-CN" sz="2800" dirty="0">
                <a:latin typeface="Agency FB" panose="020B0503020202020204" pitchFamily="34" charset="0"/>
              </a:rPr>
              <a:t>04</a:t>
            </a:r>
            <a:endParaRPr lang="zh-CN" altLang="en-US" sz="2800" dirty="0">
              <a:latin typeface="Agency FB" panose="020B0503020202020204" pitchFamily="34" charset="0"/>
            </a:endParaRPr>
          </a:p>
        </p:txBody>
      </p:sp>
      <p:grpSp>
        <p:nvGrpSpPr>
          <p:cNvPr id="10" name="组合 9"/>
          <p:cNvGrpSpPr/>
          <p:nvPr/>
        </p:nvGrpSpPr>
        <p:grpSpPr>
          <a:xfrm>
            <a:off x="739732" y="687659"/>
            <a:ext cx="10684066" cy="77839"/>
            <a:chOff x="1163928" y="940835"/>
            <a:chExt cx="10684066" cy="77839"/>
          </a:xfrm>
        </p:grpSpPr>
        <p:cxnSp>
          <p:nvCxnSpPr>
            <p:cNvPr id="11" name="直接连接符 10">
              <a:extLst>
                <a:ext uri="{FF2B5EF4-FFF2-40B4-BE49-F238E27FC236}">
                  <a16:creationId xmlns:a16="http://schemas.microsoft.com/office/drawing/2014/main" xmlns="" id="{416BDB12-F74C-4240-936D-529A513B2C38}"/>
                </a:ext>
              </a:extLst>
            </p:cNvPr>
            <p:cNvCxnSpPr>
              <a:cxnSpLocks/>
            </p:cNvCxnSpPr>
            <p:nvPr/>
          </p:nvCxnSpPr>
          <p:spPr>
            <a:xfrm>
              <a:off x="2017748" y="1013389"/>
              <a:ext cx="9830246" cy="0"/>
            </a:xfrm>
            <a:prstGeom prst="line">
              <a:avLst/>
            </a:prstGeom>
            <a:ln w="63500">
              <a:solidFill>
                <a:srgbClr val="19B49B"/>
              </a:solidFill>
            </a:ln>
          </p:spPr>
          <p:style>
            <a:lnRef idx="1">
              <a:schemeClr val="accent1"/>
            </a:lnRef>
            <a:fillRef idx="0">
              <a:schemeClr val="accent1"/>
            </a:fillRef>
            <a:effectRef idx="0">
              <a:schemeClr val="accent1"/>
            </a:effectRef>
            <a:fontRef idx="minor">
              <a:schemeClr val="tx1"/>
            </a:fontRef>
          </p:style>
        </p:cxnSp>
        <p:sp>
          <p:nvSpPr>
            <p:cNvPr id="12" name="任意多边形: 形状 30">
              <a:extLst>
                <a:ext uri="{FF2B5EF4-FFF2-40B4-BE49-F238E27FC236}">
                  <a16:creationId xmlns:a16="http://schemas.microsoft.com/office/drawing/2014/main" xmlns="" id="{9E4D0EF5-6C4A-4568-AF54-DCDD8D4D9174}"/>
                </a:ext>
              </a:extLst>
            </p:cNvPr>
            <p:cNvSpPr/>
            <p:nvPr/>
          </p:nvSpPr>
          <p:spPr>
            <a:xfrm>
              <a:off x="1163928" y="940835"/>
              <a:ext cx="867140" cy="77839"/>
            </a:xfrm>
            <a:custGeom>
              <a:avLst/>
              <a:gdLst>
                <a:gd name="connsiteX0" fmla="*/ 0 w 640080"/>
                <a:gd name="connsiteY0" fmla="*/ 34335 h 57208"/>
                <a:gd name="connsiteX1" fmla="*/ 121920 w 640080"/>
                <a:gd name="connsiteY1" fmla="*/ 5760 h 57208"/>
                <a:gd name="connsiteX2" fmla="*/ 169545 w 640080"/>
                <a:gd name="connsiteY2" fmla="*/ 57195 h 57208"/>
                <a:gd name="connsiteX3" fmla="*/ 287655 w 640080"/>
                <a:gd name="connsiteY3" fmla="*/ 45 h 57208"/>
                <a:gd name="connsiteX4" fmla="*/ 392430 w 640080"/>
                <a:gd name="connsiteY4" fmla="*/ 47670 h 57208"/>
                <a:gd name="connsiteX5" fmla="*/ 640080 w 640080"/>
                <a:gd name="connsiteY5" fmla="*/ 51480 h 57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0080" h="57208">
                  <a:moveTo>
                    <a:pt x="0" y="34335"/>
                  </a:moveTo>
                  <a:cubicBezTo>
                    <a:pt x="46831" y="18142"/>
                    <a:pt x="93663" y="1950"/>
                    <a:pt x="121920" y="5760"/>
                  </a:cubicBezTo>
                  <a:cubicBezTo>
                    <a:pt x="150177" y="9570"/>
                    <a:pt x="141923" y="58147"/>
                    <a:pt x="169545" y="57195"/>
                  </a:cubicBezTo>
                  <a:cubicBezTo>
                    <a:pt x="197167" y="56243"/>
                    <a:pt x="250508" y="1632"/>
                    <a:pt x="287655" y="45"/>
                  </a:cubicBezTo>
                  <a:cubicBezTo>
                    <a:pt x="324802" y="-1542"/>
                    <a:pt x="333693" y="39098"/>
                    <a:pt x="392430" y="47670"/>
                  </a:cubicBezTo>
                  <a:cubicBezTo>
                    <a:pt x="451168" y="56243"/>
                    <a:pt x="545624" y="53861"/>
                    <a:pt x="640080" y="51480"/>
                  </a:cubicBezTo>
                </a:path>
              </a:pathLst>
            </a:custGeom>
            <a:noFill/>
            <a:ln w="63500">
              <a:solidFill>
                <a:srgbClr val="19B49B"/>
              </a:solidFill>
            </a:ln>
          </p:spPr>
          <p:style>
            <a:lnRef idx="2">
              <a:schemeClr val="accent1">
                <a:shade val="50000"/>
              </a:schemeClr>
            </a:lnRef>
            <a:fillRef idx="1">
              <a:schemeClr val="accent1"/>
            </a:fillRef>
            <a:effectRef idx="0">
              <a:schemeClr val="accent1"/>
            </a:effectRef>
            <a:fontRef idx="minor">
              <a:schemeClr val="lt1"/>
            </a:fontRef>
          </p:style>
          <p:txBody>
            <a:bodyPr lIns="124066" tIns="62033" rIns="124066" bIns="62033" rtlCol="0" anchor="ctr"/>
            <a:lstStyle/>
            <a:p>
              <a:pPr algn="ctr"/>
              <a:endParaRPr lang="zh-CN" altLang="en-US"/>
            </a:p>
          </p:txBody>
        </p:sp>
      </p:grpSp>
      <p:sp>
        <p:nvSpPr>
          <p:cNvPr id="13" name="矩形 12"/>
          <p:cNvSpPr/>
          <p:nvPr/>
        </p:nvSpPr>
        <p:spPr>
          <a:xfrm>
            <a:off x="4943079" y="2925738"/>
            <a:ext cx="7247334" cy="3323987"/>
          </a:xfrm>
          <a:prstGeom prst="rect">
            <a:avLst/>
          </a:prstGeom>
          <a:noFill/>
        </p:spPr>
        <p:txBody>
          <a:bodyPr wrap="square">
            <a:spAutoFit/>
          </a:bodyPr>
          <a:lstStyle/>
          <a:p>
            <a:pPr defTabSz="914400" eaLnBrk="0" fontAlgn="base" hangingPunct="0">
              <a:lnSpc>
                <a:spcPct val="150000"/>
              </a:lnSpc>
              <a:spcBef>
                <a:spcPct val="0"/>
              </a:spcBef>
              <a:spcAft>
                <a:spcPct val="0"/>
              </a:spcAft>
            </a:pPr>
            <a:r>
              <a:rPr lang="zh-CN" altLang="en-US" sz="2800" b="1" dirty="0">
                <a:latin typeface="仿宋" pitchFamily="49" charset="-122"/>
                <a:ea typeface="仿宋" pitchFamily="49" charset="-122"/>
                <a:cs typeface="Calibri" pitchFamily="34" charset="0"/>
              </a:rPr>
              <a:t>杭州大王椰智环装饰新材料有限公司</a:t>
            </a:r>
            <a:endParaRPr lang="en-US" altLang="zh-CN" sz="2800" b="1" dirty="0">
              <a:latin typeface="仿宋" pitchFamily="49" charset="-122"/>
              <a:ea typeface="仿宋" pitchFamily="49" charset="-122"/>
              <a:cs typeface="Calibri" pitchFamily="34" charset="0"/>
            </a:endParaRPr>
          </a:p>
          <a:p>
            <a:pPr defTabSz="914400" eaLnBrk="0" fontAlgn="base" hangingPunct="0">
              <a:lnSpc>
                <a:spcPct val="150000"/>
              </a:lnSpc>
              <a:spcBef>
                <a:spcPct val="0"/>
              </a:spcBef>
              <a:spcAft>
                <a:spcPct val="0"/>
              </a:spcAft>
            </a:pPr>
            <a:r>
              <a:rPr lang="zh-CN" altLang="en-US" sz="2800" b="1" dirty="0">
                <a:latin typeface="仿宋" pitchFamily="49" charset="-122"/>
                <a:ea typeface="仿宋" pitchFamily="49" charset="-122"/>
                <a:cs typeface="Calibri" pitchFamily="34" charset="0"/>
              </a:rPr>
              <a:t>千年舟新材科技集团有限公司</a:t>
            </a:r>
            <a:endParaRPr lang="en-US" altLang="zh-CN" sz="2800" b="1" dirty="0">
              <a:latin typeface="仿宋" pitchFamily="49" charset="-122"/>
              <a:ea typeface="仿宋" pitchFamily="49" charset="-122"/>
              <a:cs typeface="Calibri" pitchFamily="34" charset="0"/>
            </a:endParaRPr>
          </a:p>
          <a:p>
            <a:pPr defTabSz="914400" eaLnBrk="0" fontAlgn="base" hangingPunct="0">
              <a:lnSpc>
                <a:spcPct val="150000"/>
              </a:lnSpc>
              <a:spcBef>
                <a:spcPct val="0"/>
              </a:spcBef>
              <a:spcAft>
                <a:spcPct val="0"/>
              </a:spcAft>
            </a:pPr>
            <a:r>
              <a:rPr lang="zh-CN" altLang="en-US" sz="2800" b="1" dirty="0">
                <a:latin typeface="仿宋" pitchFamily="49" charset="-122"/>
                <a:ea typeface="仿宋" pitchFamily="49" charset="-122"/>
                <a:cs typeface="Calibri" pitchFamily="34" charset="0"/>
              </a:rPr>
              <a:t>杭州明成木业有限公司</a:t>
            </a:r>
            <a:endParaRPr lang="en-US" altLang="zh-CN" sz="2800" b="1" dirty="0">
              <a:latin typeface="仿宋" pitchFamily="49" charset="-122"/>
              <a:ea typeface="仿宋" pitchFamily="49" charset="-122"/>
              <a:cs typeface="Calibri" pitchFamily="34" charset="0"/>
            </a:endParaRPr>
          </a:p>
          <a:p>
            <a:pPr defTabSz="914400" eaLnBrk="0" fontAlgn="base" hangingPunct="0">
              <a:lnSpc>
                <a:spcPct val="150000"/>
              </a:lnSpc>
              <a:spcBef>
                <a:spcPct val="0"/>
              </a:spcBef>
              <a:spcAft>
                <a:spcPct val="0"/>
              </a:spcAft>
            </a:pPr>
            <a:r>
              <a:rPr lang="zh-CN" altLang="en-US" sz="2800" b="1" dirty="0">
                <a:latin typeface="仿宋" pitchFamily="49" charset="-122"/>
                <a:ea typeface="仿宋" pitchFamily="49" charset="-122"/>
                <a:cs typeface="Calibri" pitchFamily="34" charset="0"/>
              </a:rPr>
              <a:t>杭州华新木业有限公司</a:t>
            </a:r>
            <a:endParaRPr lang="en-US" altLang="zh-CN" sz="2800" b="1" dirty="0">
              <a:latin typeface="仿宋" pitchFamily="49" charset="-122"/>
              <a:ea typeface="仿宋" pitchFamily="49" charset="-122"/>
              <a:cs typeface="Calibri" pitchFamily="34" charset="0"/>
            </a:endParaRPr>
          </a:p>
          <a:p>
            <a:pPr defTabSz="914400" eaLnBrk="0" fontAlgn="base" hangingPunct="0">
              <a:lnSpc>
                <a:spcPct val="150000"/>
              </a:lnSpc>
              <a:spcBef>
                <a:spcPct val="0"/>
              </a:spcBef>
              <a:spcAft>
                <a:spcPct val="0"/>
              </a:spcAft>
            </a:pPr>
            <a:r>
              <a:rPr lang="zh-CN" altLang="en-US" sz="2800" b="1" dirty="0">
                <a:latin typeface="仿宋" pitchFamily="49" charset="-122"/>
                <a:ea typeface="仿宋" pitchFamily="49" charset="-122"/>
                <a:cs typeface="Calibri" pitchFamily="34" charset="0"/>
              </a:rPr>
              <a:t>杭州崇新装饰材料有限公司</a:t>
            </a:r>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slide(fromBottom)">
                                      <p:cBhvr>
                                        <p:cTn id="11" dur="500"/>
                                        <p:tgtEl>
                                          <p:spTgt spid="14"/>
                                        </p:tgtEl>
                                      </p:cBhvr>
                                    </p:animEffect>
                                  </p:childTnLst>
                                </p:cTn>
                              </p:par>
                              <p:par>
                                <p:cTn id="12" presetID="12" presetClass="entr" presetSubtype="4" fill="hold" grpId="0" nodeType="with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slide(fromBottom)">
                                      <p:cBhvr>
                                        <p:cTn id="1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3"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605</TotalTime>
  <Words>2120</Words>
  <Application>Microsoft Office PowerPoint</Application>
  <PresentationFormat>自定义</PresentationFormat>
  <Paragraphs>148</Paragraphs>
  <Slides>11</Slides>
  <Notes>9</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zky</dc:creator>
  <cp:lastModifiedBy>周路</cp:lastModifiedBy>
  <cp:revision>81</cp:revision>
  <dcterms:modified xsi:type="dcterms:W3CDTF">2019-12-17T05:06:02Z</dcterms:modified>
</cp:coreProperties>
</file>