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0"/>
  </p:notesMasterIdLst>
  <p:handoutMasterIdLst>
    <p:handoutMasterId r:id="rId21"/>
  </p:handoutMasterIdLst>
  <p:sldIdLst>
    <p:sldId id="3170" r:id="rId2"/>
    <p:sldId id="3172" r:id="rId3"/>
    <p:sldId id="3205" r:id="rId4"/>
    <p:sldId id="3202" r:id="rId5"/>
    <p:sldId id="3221" r:id="rId6"/>
    <p:sldId id="3206" r:id="rId7"/>
    <p:sldId id="3204" r:id="rId8"/>
    <p:sldId id="3203" r:id="rId9"/>
    <p:sldId id="3218" r:id="rId10"/>
    <p:sldId id="3181" r:id="rId11"/>
    <p:sldId id="3219" r:id="rId12"/>
    <p:sldId id="3220" r:id="rId13"/>
    <p:sldId id="3208" r:id="rId14"/>
    <p:sldId id="3183" r:id="rId15"/>
    <p:sldId id="3222" r:id="rId16"/>
    <p:sldId id="3214" r:id="rId17"/>
    <p:sldId id="3177" r:id="rId18"/>
    <p:sldId id="3200" r:id="rId19"/>
  </p:sldIdLst>
  <p:sldSz cx="8959850" cy="5040313"/>
  <p:notesSz cx="6858000" cy="9144000"/>
  <p:defaultTex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47066" indent="-127575"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896351" indent="-257368"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45636" indent="-387162"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794920" indent="-516955"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1597457" algn="l" defTabSz="638983" rtl="0" eaLnBrk="1" latinLnBrk="0" hangingPunct="1">
      <a:defRPr kern="1200">
        <a:solidFill>
          <a:schemeClr val="tx1"/>
        </a:solidFill>
        <a:latin typeface="Calibri" pitchFamily="34" charset="0"/>
        <a:ea typeface="宋体" pitchFamily="2" charset="-122"/>
        <a:cs typeface="+mn-cs"/>
      </a:defRPr>
    </a:lvl6pPr>
    <a:lvl7pPr marL="1916948" algn="l" defTabSz="638983" rtl="0" eaLnBrk="1" latinLnBrk="0" hangingPunct="1">
      <a:defRPr kern="1200">
        <a:solidFill>
          <a:schemeClr val="tx1"/>
        </a:solidFill>
        <a:latin typeface="Calibri" pitchFamily="34" charset="0"/>
        <a:ea typeface="宋体" pitchFamily="2" charset="-122"/>
        <a:cs typeface="+mn-cs"/>
      </a:defRPr>
    </a:lvl7pPr>
    <a:lvl8pPr marL="2236440" algn="l" defTabSz="638983" rtl="0" eaLnBrk="1" latinLnBrk="0" hangingPunct="1">
      <a:defRPr kern="1200">
        <a:solidFill>
          <a:schemeClr val="tx1"/>
        </a:solidFill>
        <a:latin typeface="Calibri" pitchFamily="34" charset="0"/>
        <a:ea typeface="宋体" pitchFamily="2" charset="-122"/>
        <a:cs typeface="+mn-cs"/>
      </a:defRPr>
    </a:lvl8pPr>
    <a:lvl9pPr marL="2555931" algn="l" defTabSz="638983"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 xmlns:p15="http://schemas.microsoft.com/office/powerpoint/2012/main">
        <p15:guide id="1" orient="horz" pos="229" userDrawn="1">
          <p15:clr>
            <a:srgbClr val="A4A3A4"/>
          </p15:clr>
        </p15:guide>
        <p15:guide id="2" orient="horz" pos="2915" userDrawn="1">
          <p15:clr>
            <a:srgbClr val="A4A3A4"/>
          </p15:clr>
        </p15:guide>
        <p15:guide id="3" pos="2822" userDrawn="1">
          <p15:clr>
            <a:srgbClr val="A4A3A4"/>
          </p15:clr>
        </p15:guide>
        <p15:guide id="4" pos="388" userDrawn="1">
          <p15:clr>
            <a:srgbClr val="A4A3A4"/>
          </p15:clr>
        </p15:guide>
        <p15:guide id="5" pos="5224" userDrawn="1">
          <p15:clr>
            <a:srgbClr val="A4A3A4"/>
          </p15:clr>
        </p15:guide>
        <p15:guide id="6" pos="48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7B59E"/>
    <a:srgbClr val="595959"/>
    <a:srgbClr val="D0E66C"/>
    <a:srgbClr val="5D7D41"/>
    <a:srgbClr val="B3D787"/>
    <a:srgbClr val="DC5F54"/>
    <a:srgbClr val="EBB867"/>
    <a:srgbClr val="E4B842"/>
    <a:srgbClr val="D24977"/>
    <a:srgbClr val="3483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88376" autoAdjust="0"/>
  </p:normalViewPr>
  <p:slideViewPr>
    <p:cSldViewPr>
      <p:cViewPr>
        <p:scale>
          <a:sx n="100" d="100"/>
          <a:sy n="100" d="100"/>
        </p:scale>
        <p:origin x="-858" y="216"/>
      </p:cViewPr>
      <p:guideLst>
        <p:guide orient="horz" pos="229"/>
        <p:guide orient="horz" pos="2915"/>
        <p:guide pos="2822"/>
        <p:guide pos="388"/>
        <p:guide pos="5224"/>
        <p:guide pos="4814"/>
      </p:guideLst>
    </p:cSldViewPr>
  </p:slideViewPr>
  <p:outlineViewPr>
    <p:cViewPr>
      <p:scale>
        <a:sx n="100" d="100"/>
        <a:sy n="100" d="100"/>
      </p:scale>
      <p:origin x="0" y="-9972"/>
    </p:cViewPr>
  </p:outlineViewPr>
  <p:notesTextViewPr>
    <p:cViewPr>
      <p:scale>
        <a:sx n="1" d="1"/>
        <a:sy n="1" d="1"/>
      </p:scale>
      <p:origin x="0" y="0"/>
    </p:cViewPr>
  </p:notesTextViewPr>
  <p:sorterViewPr showFormatting="0">
    <p:cViewPr>
      <p:scale>
        <a:sx n="139" d="100"/>
        <a:sy n="139"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noProof="1"/>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noProof="1" smtClean="0"/>
            </a:lvl1pPr>
          </a:lstStyle>
          <a:p>
            <a:pPr>
              <a:defRPr/>
            </a:pPr>
            <a:fld id="{843730D4-DAA0-4961-8D66-8018B71D47DD}" type="datetimeFigureOut">
              <a:rPr lang="zh-CN" altLang="en-US"/>
              <a:pPr>
                <a:defRPr/>
              </a:pPr>
              <a:t>2019/12/15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noProof="1"/>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noProof="1"/>
            </a:lvl1pPr>
          </a:lstStyle>
          <a:p>
            <a:fld id="{53CB15B2-6539-414E-885F-134AB7BAEF7A}" type="slidenum">
              <a:rPr altLang="en-US"/>
              <a:pPr/>
              <a:t>‹#›</a:t>
            </a:fld>
            <a:endParaRPr lang="zh-CN" altLang="en-US"/>
          </a:p>
        </p:txBody>
      </p:sp>
    </p:spTree>
    <p:extLst>
      <p:ext uri="{BB962C8B-B14F-4D97-AF65-F5344CB8AC3E}">
        <p14:creationId xmlns:p14="http://schemas.microsoft.com/office/powerpoint/2010/main" val="3152064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noProof="1"/>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noProof="1"/>
            </a:lvl1pPr>
          </a:lstStyle>
          <a:p>
            <a:pPr>
              <a:defRPr/>
            </a:pPr>
            <a:fld id="{F20F0E08-FCD4-40FB-9946-C51233C97953}" type="datetimeFigureOut">
              <a:rPr lang="zh-CN" altLang="en-US"/>
              <a:pPr>
                <a:defRPr/>
              </a:pPr>
              <a:t>2019/12/15</a:t>
            </a:fld>
            <a:endParaRPr lang="zh-CN" altLang="en-US"/>
          </a:p>
        </p:txBody>
      </p:sp>
      <p:sp>
        <p:nvSpPr>
          <p:cNvPr id="2052"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noProof="1"/>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noProof="1"/>
            </a:lvl1pPr>
          </a:lstStyle>
          <a:p>
            <a:fld id="{70CA4341-F6FF-475E-A543-0194832CB00B}" type="slidenum">
              <a:rPr altLang="en-US"/>
              <a:pPr/>
              <a:t>‹#›</a:t>
            </a:fld>
            <a:endParaRPr lang="zh-CN" altLang="en-US"/>
          </a:p>
        </p:txBody>
      </p:sp>
    </p:spTree>
    <p:extLst>
      <p:ext uri="{BB962C8B-B14F-4D97-AF65-F5344CB8AC3E}">
        <p14:creationId xmlns:p14="http://schemas.microsoft.com/office/powerpoint/2010/main" val="2121857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18382" algn="l" rtl="0" eaLnBrk="0" fontAlgn="base" hangingPunct="0">
      <a:spcBef>
        <a:spcPct val="30000"/>
      </a:spcBef>
      <a:spcAft>
        <a:spcPct val="0"/>
      </a:spcAft>
      <a:defRPr sz="900" kern="1200">
        <a:solidFill>
          <a:schemeClr val="tx1"/>
        </a:solidFill>
        <a:latin typeface="+mn-lt"/>
        <a:ea typeface="+mn-ea"/>
        <a:cs typeface="+mn-cs"/>
      </a:defRPr>
    </a:lvl2pPr>
    <a:lvl3pPr marL="637874" algn="l" rtl="0" eaLnBrk="0" fontAlgn="base" hangingPunct="0">
      <a:spcBef>
        <a:spcPct val="30000"/>
      </a:spcBef>
      <a:spcAft>
        <a:spcPct val="0"/>
      </a:spcAft>
      <a:defRPr sz="900" kern="1200">
        <a:solidFill>
          <a:schemeClr val="tx1"/>
        </a:solidFill>
        <a:latin typeface="+mn-lt"/>
        <a:ea typeface="+mn-ea"/>
        <a:cs typeface="+mn-cs"/>
      </a:defRPr>
    </a:lvl3pPr>
    <a:lvl4pPr marL="957365" algn="l" rtl="0" eaLnBrk="0" fontAlgn="base" hangingPunct="0">
      <a:spcBef>
        <a:spcPct val="30000"/>
      </a:spcBef>
      <a:spcAft>
        <a:spcPct val="0"/>
      </a:spcAft>
      <a:defRPr sz="900" kern="1200">
        <a:solidFill>
          <a:schemeClr val="tx1"/>
        </a:solidFill>
        <a:latin typeface="+mn-lt"/>
        <a:ea typeface="+mn-ea"/>
        <a:cs typeface="+mn-cs"/>
      </a:defRPr>
    </a:lvl4pPr>
    <a:lvl5pPr marL="1276856" algn="l" rtl="0" eaLnBrk="0" fontAlgn="base" hangingPunct="0">
      <a:spcBef>
        <a:spcPct val="30000"/>
      </a:spcBef>
      <a:spcAft>
        <a:spcPct val="0"/>
      </a:spcAft>
      <a:defRPr sz="900" kern="1200">
        <a:solidFill>
          <a:schemeClr val="tx1"/>
        </a:solidFill>
        <a:latin typeface="+mn-lt"/>
        <a:ea typeface="+mn-ea"/>
        <a:cs typeface="+mn-cs"/>
      </a:defRPr>
    </a:lvl5pPr>
    <a:lvl6pPr marL="1597013" algn="l" defTabSz="638539" rtl="0" eaLnBrk="1" latinLnBrk="0" hangingPunct="1">
      <a:defRPr sz="900" kern="1200">
        <a:solidFill>
          <a:schemeClr val="tx1"/>
        </a:solidFill>
        <a:latin typeface="+mn-lt"/>
        <a:ea typeface="+mn-ea"/>
        <a:cs typeface="+mn-cs"/>
      </a:defRPr>
    </a:lvl6pPr>
    <a:lvl7pPr marL="1916504" algn="l" defTabSz="638539" rtl="0" eaLnBrk="1" latinLnBrk="0" hangingPunct="1">
      <a:defRPr sz="900" kern="1200">
        <a:solidFill>
          <a:schemeClr val="tx1"/>
        </a:solidFill>
        <a:latin typeface="+mn-lt"/>
        <a:ea typeface="+mn-ea"/>
        <a:cs typeface="+mn-cs"/>
      </a:defRPr>
    </a:lvl7pPr>
    <a:lvl8pPr marL="2235996" algn="l" defTabSz="638539" rtl="0" eaLnBrk="1" latinLnBrk="0" hangingPunct="1">
      <a:defRPr sz="900" kern="1200">
        <a:solidFill>
          <a:schemeClr val="tx1"/>
        </a:solidFill>
        <a:latin typeface="+mn-lt"/>
        <a:ea typeface="+mn-ea"/>
        <a:cs typeface="+mn-cs"/>
      </a:defRPr>
    </a:lvl8pPr>
    <a:lvl9pPr marL="2555487" algn="l" defTabSz="63853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5123" name="备注占位符 2"/>
          <p:cNvSpPr>
            <a:spLocks noGrp="1" noChangeArrowheads="1"/>
          </p:cNvSpPr>
          <p:nvPr>
            <p:ph type="body" idx="4294967295"/>
          </p:nvPr>
        </p:nvSpPr>
        <p:spPr/>
        <p:txBody>
          <a:bodyPr/>
          <a:lstStyle/>
          <a:p>
            <a:endParaRPr lang="zh-CN" altLang="en-US"/>
          </a:p>
        </p:txBody>
      </p:sp>
      <p:sp>
        <p:nvSpPr>
          <p:cNvPr id="512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A10EB9B-026B-4DBF-B0DF-F17B4B439C9D}" type="slidenum">
              <a:rPr altLang="en-US"/>
              <a:pPr/>
              <a:t>1</a:t>
            </a:fld>
            <a:endParaRPr lang="zh-CN" altLang="en-US"/>
          </a:p>
        </p:txBody>
      </p:sp>
    </p:spTree>
    <p:extLst>
      <p:ext uri="{BB962C8B-B14F-4D97-AF65-F5344CB8AC3E}">
        <p14:creationId xmlns:p14="http://schemas.microsoft.com/office/powerpoint/2010/main" val="2175481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39939" name="备注占位符 2"/>
          <p:cNvSpPr>
            <a:spLocks noGrp="1" noChangeArrowheads="1"/>
          </p:cNvSpPr>
          <p:nvPr>
            <p:ph type="body" idx="4294967295"/>
          </p:nvPr>
        </p:nvSpPr>
        <p:spPr/>
        <p:txBody>
          <a:bodyPr/>
          <a:lstStyle/>
          <a:p>
            <a:r>
              <a:rPr lang="zh-CN" altLang="zh-CN" sz="800" b="1" kern="1200" dirty="0" smtClean="0">
                <a:solidFill>
                  <a:schemeClr val="tx1"/>
                </a:solidFill>
                <a:latin typeface="+mj-ea"/>
                <a:ea typeface="+mn-ea"/>
                <a:cs typeface="+mn-cs"/>
                <a:sym typeface="+mn-ea"/>
              </a:rPr>
              <a:t>（</a:t>
            </a:r>
            <a:endParaRPr lang="zh-CN" altLang="en-US" dirty="0"/>
          </a:p>
        </p:txBody>
      </p:sp>
      <p:sp>
        <p:nvSpPr>
          <p:cNvPr id="3994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8262D4A-BD17-46EA-B4C9-4B1C5907CA78}" type="slidenum">
              <a:rPr altLang="en-US"/>
              <a:pPr/>
              <a:t>10</a:t>
            </a:fld>
            <a:endParaRPr lang="zh-CN" altLang="en-US"/>
          </a:p>
        </p:txBody>
      </p:sp>
    </p:spTree>
    <p:extLst>
      <p:ext uri="{BB962C8B-B14F-4D97-AF65-F5344CB8AC3E}">
        <p14:creationId xmlns:p14="http://schemas.microsoft.com/office/powerpoint/2010/main" val="1703710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46083" name="备注占位符 2"/>
          <p:cNvSpPr>
            <a:spLocks noGrp="1" noChangeArrowheads="1"/>
          </p:cNvSpPr>
          <p:nvPr>
            <p:ph type="body" idx="4294967295"/>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900" kern="1200" dirty="0" smtClean="0">
                <a:solidFill>
                  <a:schemeClr val="tx1"/>
                </a:solidFill>
                <a:effectLst/>
                <a:latin typeface="+mn-lt"/>
                <a:ea typeface="+mn-ea"/>
                <a:cs typeface="+mn-cs"/>
              </a:rPr>
              <a:t>小型断路器短路保护性能的一项关键技术指标。能量限制等级是反映断路器对线路及系统保护的重要性能，根据产品短路试验时测得的</a:t>
            </a:r>
            <a:r>
              <a:rPr lang="en-US" altLang="zh-CN" sz="900" kern="1200" dirty="0" smtClean="0">
                <a:solidFill>
                  <a:schemeClr val="tx1"/>
                </a:solidFill>
                <a:effectLst/>
                <a:latin typeface="+mn-lt"/>
                <a:ea typeface="+mn-ea"/>
                <a:cs typeface="+mn-cs"/>
              </a:rPr>
              <a:t>I</a:t>
            </a:r>
            <a:r>
              <a:rPr lang="en-US" altLang="zh-CN" sz="900" kern="1200" baseline="30000" dirty="0" smtClean="0">
                <a:solidFill>
                  <a:schemeClr val="tx1"/>
                </a:solidFill>
                <a:effectLst/>
                <a:latin typeface="+mn-lt"/>
                <a:ea typeface="+mn-ea"/>
                <a:cs typeface="+mn-cs"/>
              </a:rPr>
              <a:t>2</a:t>
            </a:r>
            <a:r>
              <a:rPr lang="en-US" altLang="zh-CN" sz="900" kern="1200" dirty="0" smtClean="0">
                <a:solidFill>
                  <a:schemeClr val="tx1"/>
                </a:solidFill>
                <a:effectLst/>
                <a:latin typeface="+mn-lt"/>
                <a:ea typeface="+mn-ea"/>
                <a:cs typeface="+mn-cs"/>
              </a:rPr>
              <a:t>t</a:t>
            </a:r>
            <a:r>
              <a:rPr lang="zh-CN" altLang="zh-CN" sz="900" kern="1200" dirty="0" smtClean="0">
                <a:solidFill>
                  <a:schemeClr val="tx1"/>
                </a:solidFill>
                <a:effectLst/>
                <a:latin typeface="+mn-lt"/>
                <a:ea typeface="+mn-ea"/>
                <a:cs typeface="+mn-cs"/>
              </a:rPr>
              <a:t>值划分能量限制等级，能量限制等级的级别越高，对输配电系统的保护越有效。目前国标</a:t>
            </a:r>
            <a:r>
              <a:rPr lang="en-US" altLang="zh-CN" sz="900" kern="1200" dirty="0" smtClean="0">
                <a:solidFill>
                  <a:schemeClr val="tx1"/>
                </a:solidFill>
                <a:effectLst/>
                <a:latin typeface="+mn-lt"/>
                <a:ea typeface="+mn-ea"/>
                <a:cs typeface="+mn-cs"/>
              </a:rPr>
              <a:t>GB/T 10963.1</a:t>
            </a:r>
            <a:r>
              <a:rPr lang="zh-CN" altLang="zh-CN" sz="900" kern="1200" dirty="0" smtClean="0">
                <a:solidFill>
                  <a:schemeClr val="tx1"/>
                </a:solidFill>
                <a:effectLst/>
                <a:latin typeface="+mn-lt"/>
                <a:ea typeface="+mn-ea"/>
                <a:cs typeface="+mn-cs"/>
              </a:rPr>
              <a:t>中尚未要求对小型断路器的能量限制等级进行考核，但浙江制造标准</a:t>
            </a:r>
            <a:r>
              <a:rPr lang="en-US" altLang="zh-CN" sz="900" kern="1200" dirty="0" smtClean="0">
                <a:solidFill>
                  <a:schemeClr val="tx1"/>
                </a:solidFill>
                <a:effectLst/>
                <a:latin typeface="+mn-lt"/>
                <a:ea typeface="+mn-ea"/>
                <a:cs typeface="+mn-cs"/>
              </a:rPr>
              <a:t>ZZB 016-2015</a:t>
            </a:r>
            <a:r>
              <a:rPr lang="zh-CN" altLang="zh-CN" sz="900" kern="1200" dirty="0" smtClean="0">
                <a:solidFill>
                  <a:schemeClr val="tx1"/>
                </a:solidFill>
                <a:effectLst/>
                <a:latin typeface="+mn-lt"/>
                <a:ea typeface="+mn-ea"/>
                <a:cs typeface="+mn-cs"/>
              </a:rPr>
              <a:t>和欧盟标准</a:t>
            </a:r>
            <a:r>
              <a:rPr lang="en-US" altLang="zh-CN" sz="900" kern="1200" dirty="0" smtClean="0">
                <a:solidFill>
                  <a:schemeClr val="tx1"/>
                </a:solidFill>
                <a:effectLst/>
                <a:latin typeface="+mn-lt"/>
                <a:ea typeface="+mn-ea"/>
                <a:cs typeface="+mn-cs"/>
              </a:rPr>
              <a:t>EN 60898-1</a:t>
            </a:r>
            <a:r>
              <a:rPr lang="zh-CN" altLang="zh-CN" sz="900" kern="1200" dirty="0" smtClean="0">
                <a:solidFill>
                  <a:schemeClr val="tx1"/>
                </a:solidFill>
                <a:effectLst/>
                <a:latin typeface="+mn-lt"/>
                <a:ea typeface="+mn-ea"/>
                <a:cs typeface="+mn-cs"/>
              </a:rPr>
              <a:t>也对相关短路性能作出了明确的规定。小型断路器短路分断能力的大小，反映了产品限流能力的大小，是小型断路器短路保护性能的体现。本次质量比对设置了短路保护性能项目</a:t>
            </a:r>
            <a:r>
              <a:rPr lang="en-US" altLang="zh-CN" sz="900" kern="1200" dirty="0" smtClean="0">
                <a:solidFill>
                  <a:schemeClr val="tx1"/>
                </a:solidFill>
                <a:effectLst/>
                <a:latin typeface="+mn-lt"/>
                <a:ea typeface="+mn-ea"/>
                <a:cs typeface="+mn-cs"/>
              </a:rPr>
              <a:t>,</a:t>
            </a:r>
            <a:r>
              <a:rPr lang="zh-CN" altLang="zh-CN" sz="900" kern="1200" dirty="0" smtClean="0">
                <a:solidFill>
                  <a:schemeClr val="tx1"/>
                </a:solidFill>
                <a:effectLst/>
                <a:latin typeface="+mn-lt"/>
                <a:ea typeface="+mn-ea"/>
                <a:cs typeface="+mn-cs"/>
              </a:rPr>
              <a:t>可反映短路性能的优劣，也能通过对</a:t>
            </a:r>
            <a:r>
              <a:rPr lang="en-US" altLang="zh-CN" sz="900" kern="1200" dirty="0" smtClean="0">
                <a:solidFill>
                  <a:schemeClr val="tx1"/>
                </a:solidFill>
                <a:effectLst/>
                <a:latin typeface="+mn-lt"/>
                <a:ea typeface="+mn-ea"/>
                <a:cs typeface="+mn-cs"/>
              </a:rPr>
              <a:t>I</a:t>
            </a:r>
            <a:r>
              <a:rPr lang="en-US" altLang="zh-CN" sz="900" kern="1200" baseline="30000" dirty="0" smtClean="0">
                <a:solidFill>
                  <a:schemeClr val="tx1"/>
                </a:solidFill>
                <a:effectLst/>
                <a:latin typeface="+mn-lt"/>
                <a:ea typeface="+mn-ea"/>
                <a:cs typeface="+mn-cs"/>
              </a:rPr>
              <a:t>2</a:t>
            </a:r>
            <a:r>
              <a:rPr lang="en-US" altLang="zh-CN" sz="900" kern="1200" dirty="0" smtClean="0">
                <a:solidFill>
                  <a:schemeClr val="tx1"/>
                </a:solidFill>
                <a:effectLst/>
                <a:latin typeface="+mn-lt"/>
                <a:ea typeface="+mn-ea"/>
                <a:cs typeface="+mn-cs"/>
              </a:rPr>
              <a:t>t</a:t>
            </a:r>
            <a:r>
              <a:rPr lang="zh-CN" altLang="zh-CN" sz="900" kern="1200" dirty="0" smtClean="0">
                <a:solidFill>
                  <a:schemeClr val="tx1"/>
                </a:solidFill>
                <a:effectLst/>
                <a:latin typeface="+mn-lt"/>
                <a:ea typeface="+mn-ea"/>
                <a:cs typeface="+mn-cs"/>
              </a:rPr>
              <a:t>的限值数据量化测量，能较好地反映产品的综合质量性能。</a:t>
            </a:r>
            <a:r>
              <a:rPr lang="zh-CN" altLang="en-US" sz="900" kern="1200" dirty="0" smtClean="0">
                <a:solidFill>
                  <a:schemeClr val="tx1"/>
                </a:solidFill>
                <a:effectLst/>
                <a:latin typeface="+mn-lt"/>
                <a:ea typeface="+mn-ea"/>
                <a:cs typeface="+mn-cs"/>
              </a:rPr>
              <a:t>该项指标表现优异的大多是</a:t>
            </a:r>
            <a:r>
              <a:rPr lang="zh-CN" altLang="zh-CN" sz="900" kern="1200" dirty="0" smtClean="0">
                <a:solidFill>
                  <a:schemeClr val="tx1"/>
                </a:solidFill>
                <a:effectLst/>
                <a:latin typeface="+mn-lt"/>
                <a:ea typeface="+mn-ea"/>
                <a:cs typeface="+mn-cs"/>
              </a:rPr>
              <a:t>大中型企业，小企业在这单项没有优势，大中型企业在短路领域内研究与投入较多，小型企业研发投入比相对较少。</a:t>
            </a:r>
            <a:r>
              <a:rPr lang="zh-CN" altLang="en-US" sz="900" kern="1200" dirty="0" smtClean="0">
                <a:solidFill>
                  <a:schemeClr val="tx1"/>
                </a:solidFill>
                <a:effectLst/>
                <a:latin typeface="+mn-lt"/>
                <a:ea typeface="+mn-ea"/>
                <a:cs typeface="+mn-cs"/>
              </a:rPr>
              <a:t>杭州企业有约三分之一的企业优于浙江制造标准</a:t>
            </a:r>
            <a:endParaRPr lang="zh-CN" altLang="zh-CN" sz="9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900" kern="1200" dirty="0" smtClean="0">
              <a:solidFill>
                <a:schemeClr val="tx1"/>
              </a:solidFill>
              <a:effectLst/>
              <a:latin typeface="+mn-lt"/>
              <a:ea typeface="+mn-ea"/>
              <a:cs typeface="+mn-cs"/>
            </a:endParaRPr>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AE591A0-3760-4EEB-8685-57D159029A34}" type="slidenum">
              <a:rPr altLang="en-US"/>
              <a:pPr/>
              <a:t>11</a:t>
            </a:fld>
            <a:endParaRPr lang="zh-CN" altLang="en-US"/>
          </a:p>
        </p:txBody>
      </p:sp>
    </p:spTree>
    <p:extLst>
      <p:ext uri="{BB962C8B-B14F-4D97-AF65-F5344CB8AC3E}">
        <p14:creationId xmlns:p14="http://schemas.microsoft.com/office/powerpoint/2010/main" val="1110727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46083" name="备注占位符 2"/>
          <p:cNvSpPr>
            <a:spLocks noGrp="1" noChangeArrowheads="1"/>
          </p:cNvSpPr>
          <p:nvPr>
            <p:ph type="body" idx="4294967295"/>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900" kern="1200" dirty="0" smtClean="0">
                <a:solidFill>
                  <a:schemeClr val="tx1"/>
                </a:solidFill>
                <a:effectLst/>
                <a:latin typeface="+mn-lt"/>
                <a:ea typeface="+mn-ea"/>
                <a:cs typeface="+mn-cs"/>
              </a:rPr>
              <a:t>小型断路器的电气寿命，是消费者较为关心的性能指标。通过本次考核小型断路器的可靠性能及耐用性能，反映出我省小型断路器生产企业的工装技术水平和零部件加工工艺水平。从测试结果可知，杭州市内所抽产品其电寿命操作次数均能达到</a:t>
            </a:r>
            <a:r>
              <a:rPr lang="en-US" altLang="zh-CN" sz="900" kern="1200" dirty="0" smtClean="0">
                <a:solidFill>
                  <a:schemeClr val="tx1"/>
                </a:solidFill>
                <a:effectLst/>
                <a:latin typeface="+mn-lt"/>
                <a:ea typeface="+mn-ea"/>
                <a:cs typeface="+mn-cs"/>
              </a:rPr>
              <a:t>60000</a:t>
            </a:r>
            <a:r>
              <a:rPr lang="zh-CN" altLang="zh-CN" sz="900" kern="1200" dirty="0" smtClean="0">
                <a:solidFill>
                  <a:schemeClr val="tx1"/>
                </a:solidFill>
                <a:effectLst/>
                <a:latin typeface="+mn-lt"/>
                <a:ea typeface="+mn-ea"/>
                <a:cs typeface="+mn-cs"/>
              </a:rPr>
              <a:t>次，该项高得分批次占总数的</a:t>
            </a:r>
            <a:r>
              <a:rPr lang="en-US" altLang="zh-CN" sz="900" kern="1200" dirty="0" smtClean="0">
                <a:solidFill>
                  <a:schemeClr val="tx1"/>
                </a:solidFill>
                <a:effectLst/>
                <a:latin typeface="+mn-lt"/>
                <a:ea typeface="+mn-ea"/>
                <a:cs typeface="+mn-cs"/>
              </a:rPr>
              <a:t>47.6%</a:t>
            </a:r>
            <a:r>
              <a:rPr lang="zh-CN" altLang="zh-CN" sz="900" kern="1200" dirty="0" smtClean="0">
                <a:solidFill>
                  <a:schemeClr val="tx1"/>
                </a:solidFill>
                <a:effectLst/>
                <a:latin typeface="+mn-lt"/>
                <a:ea typeface="+mn-ea"/>
                <a:cs typeface="+mn-cs"/>
              </a:rPr>
              <a:t>，近一半，说明产品在使用寿命质量控制较好。差异主要在试前试后功耗节能水平。</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900" kern="1200" dirty="0" smtClean="0">
              <a:solidFill>
                <a:schemeClr val="tx1"/>
              </a:solidFill>
              <a:effectLst/>
              <a:latin typeface="+mn-lt"/>
              <a:ea typeface="+mn-ea"/>
              <a:cs typeface="+mn-cs"/>
            </a:endParaRPr>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AE591A0-3760-4EEB-8685-57D159029A34}" type="slidenum">
              <a:rPr altLang="en-US"/>
              <a:pPr/>
              <a:t>12</a:t>
            </a:fld>
            <a:endParaRPr lang="zh-CN" altLang="en-US"/>
          </a:p>
        </p:txBody>
      </p:sp>
    </p:spTree>
    <p:extLst>
      <p:ext uri="{BB962C8B-B14F-4D97-AF65-F5344CB8AC3E}">
        <p14:creationId xmlns:p14="http://schemas.microsoft.com/office/powerpoint/2010/main" val="1110727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9219" name="备注占位符 2"/>
          <p:cNvSpPr>
            <a:spLocks noGrp="1" noChangeArrowheads="1"/>
          </p:cNvSpPr>
          <p:nvPr>
            <p:ph type="body" idx="4294967295"/>
          </p:nvPr>
        </p:nvSpPr>
        <p:spPr/>
        <p:txBody>
          <a:bodyPr/>
          <a:lstStyle/>
          <a:p>
            <a:endParaRPr lang="zh-CN" altLang="en-US" dirty="0"/>
          </a:p>
        </p:txBody>
      </p:sp>
      <p:sp>
        <p:nvSpPr>
          <p:cNvPr id="92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A1F82C-B601-4AB2-AEE9-68535FDD5228}" type="slidenum">
              <a:rPr altLang="en-US"/>
              <a:pPr/>
              <a:t>13</a:t>
            </a:fld>
            <a:endParaRPr lang="zh-CN" altLang="en-US"/>
          </a:p>
        </p:txBody>
      </p:sp>
    </p:spTree>
    <p:extLst>
      <p:ext uri="{BB962C8B-B14F-4D97-AF65-F5344CB8AC3E}">
        <p14:creationId xmlns:p14="http://schemas.microsoft.com/office/powerpoint/2010/main" val="285172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19459" name="备注占位符 2"/>
          <p:cNvSpPr>
            <a:spLocks noGrp="1" noChangeArrowheads="1"/>
          </p:cNvSpPr>
          <p:nvPr>
            <p:ph type="body" idx="4294967295"/>
          </p:nvPr>
        </p:nvSpPr>
        <p:spPr/>
        <p:txBody>
          <a:bodyPr/>
          <a:lstStyle/>
          <a:p>
            <a:endParaRPr lang="zh-CN" altLang="en-US" dirty="0"/>
          </a:p>
        </p:txBody>
      </p:sp>
      <p:sp>
        <p:nvSpPr>
          <p:cNvPr id="1946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4682E7B-842F-4305-9FA6-D4A70FEFB1CB}" type="slidenum">
              <a:rPr altLang="en-US"/>
              <a:pPr/>
              <a:t>14</a:t>
            </a:fld>
            <a:endParaRPr lang="zh-CN" altLang="en-US"/>
          </a:p>
        </p:txBody>
      </p:sp>
    </p:spTree>
    <p:extLst>
      <p:ext uri="{BB962C8B-B14F-4D97-AF65-F5344CB8AC3E}">
        <p14:creationId xmlns:p14="http://schemas.microsoft.com/office/powerpoint/2010/main" val="2186615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27651" name="备注占位符 2"/>
          <p:cNvSpPr>
            <a:spLocks noGrp="1" noChangeArrowheads="1"/>
          </p:cNvSpPr>
          <p:nvPr>
            <p:ph type="body" idx="4294967295"/>
          </p:nvPr>
        </p:nvSpPr>
        <p:spPr/>
        <p:txBody>
          <a:bodyPr/>
          <a:lstStyle/>
          <a:p>
            <a:endParaRPr lang="zh-CN" altLang="en-US" dirty="0"/>
          </a:p>
        </p:txBody>
      </p:sp>
      <p:sp>
        <p:nvSpPr>
          <p:cNvPr id="2765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A47F58C-7459-4DEE-840F-2EBC2D08B0DD}" type="slidenum">
              <a:rPr altLang="en-US"/>
              <a:pPr/>
              <a:t>15</a:t>
            </a:fld>
            <a:endParaRPr lang="zh-CN" altLang="en-US"/>
          </a:p>
        </p:txBody>
      </p:sp>
    </p:spTree>
    <p:extLst>
      <p:ext uri="{BB962C8B-B14F-4D97-AF65-F5344CB8AC3E}">
        <p14:creationId xmlns:p14="http://schemas.microsoft.com/office/powerpoint/2010/main" val="218225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9219" name="备注占位符 2"/>
          <p:cNvSpPr>
            <a:spLocks noGrp="1" noChangeArrowheads="1"/>
          </p:cNvSpPr>
          <p:nvPr>
            <p:ph type="body" idx="4294967295"/>
          </p:nvPr>
        </p:nvSpPr>
        <p:spPr/>
        <p:txBody>
          <a:bodyPr/>
          <a:lstStyle/>
          <a:p>
            <a:endParaRPr lang="zh-CN" altLang="en-US" dirty="0"/>
          </a:p>
        </p:txBody>
      </p:sp>
      <p:sp>
        <p:nvSpPr>
          <p:cNvPr id="92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A1F82C-B601-4AB2-AEE9-68535FDD5228}" type="slidenum">
              <a:rPr altLang="en-US"/>
              <a:pPr/>
              <a:t>16</a:t>
            </a:fld>
            <a:endParaRPr lang="zh-CN" altLang="en-US"/>
          </a:p>
        </p:txBody>
      </p:sp>
    </p:spTree>
    <p:extLst>
      <p:ext uri="{BB962C8B-B14F-4D97-AF65-F5344CB8AC3E}">
        <p14:creationId xmlns:p14="http://schemas.microsoft.com/office/powerpoint/2010/main" val="285172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37891" name="备注占位符 2"/>
          <p:cNvSpPr>
            <a:spLocks noGrp="1" noChangeArrowheads="1"/>
          </p:cNvSpPr>
          <p:nvPr>
            <p:ph type="body" idx="4294967295"/>
          </p:nvPr>
        </p:nvSpPr>
        <p:spPr/>
        <p:txBody>
          <a:bodyPr/>
          <a:lstStyle/>
          <a:p>
            <a:endParaRPr lang="zh-CN" altLang="en-US" dirty="0"/>
          </a:p>
        </p:txBody>
      </p:sp>
      <p:sp>
        <p:nvSpPr>
          <p:cNvPr id="3789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A3A60DE-3294-4AF8-B174-28228D1CAE8A}" type="slidenum">
              <a:rPr altLang="en-US"/>
              <a:pPr/>
              <a:t>17</a:t>
            </a:fld>
            <a:endParaRPr lang="zh-CN" altLang="en-US"/>
          </a:p>
        </p:txBody>
      </p:sp>
    </p:spTree>
    <p:extLst>
      <p:ext uri="{BB962C8B-B14F-4D97-AF65-F5344CB8AC3E}">
        <p14:creationId xmlns:p14="http://schemas.microsoft.com/office/powerpoint/2010/main" val="1584681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5123" name="备注占位符 2"/>
          <p:cNvSpPr>
            <a:spLocks noGrp="1" noChangeArrowheads="1"/>
          </p:cNvSpPr>
          <p:nvPr>
            <p:ph type="body" idx="4294967295"/>
          </p:nvPr>
        </p:nvSpPr>
        <p:spPr/>
        <p:txBody>
          <a:bodyPr/>
          <a:lstStyle/>
          <a:p>
            <a:endParaRPr lang="zh-CN" altLang="en-US"/>
          </a:p>
        </p:txBody>
      </p:sp>
      <p:sp>
        <p:nvSpPr>
          <p:cNvPr id="512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A10EB9B-026B-4DBF-B0DF-F17B4B439C9D}" type="slidenum">
              <a:rPr altLang="en-US"/>
              <a:pPr/>
              <a:t>18</a:t>
            </a:fld>
            <a:endParaRPr lang="zh-CN" altLang="en-US"/>
          </a:p>
        </p:txBody>
      </p:sp>
    </p:spTree>
    <p:extLst>
      <p:ext uri="{BB962C8B-B14F-4D97-AF65-F5344CB8AC3E}">
        <p14:creationId xmlns:p14="http://schemas.microsoft.com/office/powerpoint/2010/main" val="92318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7171" name="备注占位符 2"/>
          <p:cNvSpPr>
            <a:spLocks noGrp="1" noChangeArrowheads="1"/>
          </p:cNvSpPr>
          <p:nvPr>
            <p:ph type="body" idx="4294967295"/>
          </p:nvPr>
        </p:nvSpPr>
        <p:spPr/>
        <p:txBody>
          <a:bodyPr/>
          <a:lstStyle/>
          <a:p>
            <a:endParaRPr lang="zh-CN" altLang="en-US"/>
          </a:p>
        </p:txBody>
      </p:sp>
      <p:sp>
        <p:nvSpPr>
          <p:cNvPr id="717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68492C4-473B-4884-9882-18225C6ED146}" type="slidenum">
              <a:rPr altLang="en-US"/>
              <a:pPr/>
              <a:t>2</a:t>
            </a:fld>
            <a:endParaRPr lang="zh-CN" altLang="en-US"/>
          </a:p>
        </p:txBody>
      </p:sp>
    </p:spTree>
    <p:extLst>
      <p:ext uri="{BB962C8B-B14F-4D97-AF65-F5344CB8AC3E}">
        <p14:creationId xmlns:p14="http://schemas.microsoft.com/office/powerpoint/2010/main" val="352245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9219" name="备注占位符 2"/>
          <p:cNvSpPr>
            <a:spLocks noGrp="1" noChangeArrowheads="1"/>
          </p:cNvSpPr>
          <p:nvPr>
            <p:ph type="body" idx="4294967295"/>
          </p:nvPr>
        </p:nvSpPr>
        <p:spPr/>
        <p:txBody>
          <a:bodyPr/>
          <a:lstStyle/>
          <a:p>
            <a:endParaRPr lang="zh-CN" altLang="en-US"/>
          </a:p>
        </p:txBody>
      </p:sp>
      <p:sp>
        <p:nvSpPr>
          <p:cNvPr id="92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A1F82C-B601-4AB2-AEE9-68535FDD5228}" type="slidenum">
              <a:rPr altLang="en-US"/>
              <a:pPr/>
              <a:t>3</a:t>
            </a:fld>
            <a:endParaRPr lang="zh-CN" altLang="en-US"/>
          </a:p>
        </p:txBody>
      </p:sp>
    </p:spTree>
    <p:extLst>
      <p:ext uri="{BB962C8B-B14F-4D97-AF65-F5344CB8AC3E}">
        <p14:creationId xmlns:p14="http://schemas.microsoft.com/office/powerpoint/2010/main" val="28517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46083" name="备注占位符 2"/>
          <p:cNvSpPr>
            <a:spLocks noGrp="1" noChangeArrowheads="1"/>
          </p:cNvSpPr>
          <p:nvPr>
            <p:ph type="body" idx="4294967295"/>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900" kern="1200" dirty="0" smtClean="0">
                <a:solidFill>
                  <a:schemeClr val="tx1"/>
                </a:solidFill>
                <a:effectLst/>
                <a:latin typeface="+mn-lt"/>
                <a:ea typeface="+mn-ea"/>
                <a:cs typeface="+mn-cs"/>
              </a:rPr>
              <a:t>产品简介：</a:t>
            </a:r>
            <a:r>
              <a:rPr lang="zh-CN" altLang="zh-CN" sz="900" kern="1200" dirty="0" smtClean="0">
                <a:solidFill>
                  <a:schemeClr val="tx1"/>
                </a:solidFill>
                <a:effectLst/>
                <a:latin typeface="+mn-lt"/>
                <a:ea typeface="+mn-ea"/>
                <a:cs typeface="+mn-cs"/>
              </a:rPr>
              <a:t>本次质量比对的产品为“家用及类似场所用过电流保护断路器”（以下简称小型断路器）。小型断路器（简称</a:t>
            </a:r>
            <a:r>
              <a:rPr lang="en-US" altLang="zh-CN" sz="900" kern="1200" dirty="0" smtClean="0">
                <a:solidFill>
                  <a:schemeClr val="tx1"/>
                </a:solidFill>
                <a:effectLst/>
                <a:latin typeface="+mn-lt"/>
                <a:ea typeface="+mn-ea"/>
                <a:cs typeface="+mn-cs"/>
              </a:rPr>
              <a:t>MCB</a:t>
            </a:r>
            <a:r>
              <a:rPr lang="zh-CN" altLang="zh-CN" sz="900" kern="1200" dirty="0" smtClean="0">
                <a:solidFill>
                  <a:schemeClr val="tx1"/>
                </a:solidFill>
                <a:effectLst/>
                <a:latin typeface="+mn-lt"/>
                <a:ea typeface="+mn-ea"/>
                <a:cs typeface="+mn-cs"/>
              </a:rPr>
              <a:t>）主要用于低压电能分配及线路的短路和过载保护之用，是百姓安全用电的重要保障。其使用量大面广，涉及千家万户，产品质量直接关系到广大人民群众的生命财产安全。浙江省是小型断路器的主要生产基地，产品质量的好坏，对整个产业乃至浙江制造影响甚广，杭州市作为浙江省会城市，在销售网络与生产链中尤为重要。为此，杭州市在紧随浙江省提出小型断路器“浙江制造标准”相关要求后，对市内生产与销售的小型断路器产品进行初步质量比对，进一步创新完善监督抽查工作，提升监督抽查的有效性。</a:t>
            </a:r>
            <a:endParaRPr lang="en-US" altLang="zh-CN" sz="9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900" kern="1200" dirty="0" smtClean="0">
                <a:solidFill>
                  <a:schemeClr val="tx1"/>
                </a:solidFill>
                <a:effectLst/>
                <a:latin typeface="+mn-lt"/>
                <a:ea typeface="+mn-ea"/>
                <a:cs typeface="+mn-cs"/>
              </a:rPr>
              <a:t>行业状况：</a:t>
            </a:r>
            <a:r>
              <a:rPr lang="zh-CN" altLang="zh-CN" sz="900" kern="1200" dirty="0" smtClean="0">
                <a:solidFill>
                  <a:schemeClr val="tx1"/>
                </a:solidFill>
                <a:effectLst/>
                <a:latin typeface="+mn-lt"/>
                <a:ea typeface="+mn-ea"/>
                <a:cs typeface="+mn-cs"/>
              </a:rPr>
              <a:t>当前小型断路器的生产过程以手工装配为主，该产品属劳动密集型产品，大型企业的生产能力每天可达几万台甚至上十万台，中型企业的生产能力每天约几千台。大型生产企业，其生产量大，从原料加工、组装及检测已经形成产业连续化作业。大型厂的产品的零部件一般由自己加工生产或提供相应的模具由技术能力较强的外协厂加工生产，这有利于质量控制与产品的技术把控；大型厂的组装及检测已经实现了部分自动化，产品的一致性强，有利于质量把控。而中小型生产企业，由于自身竞争力限制，通常以外购零部件的形式进行组装，按需定产，产品质量的把控就存在一定的分散性。</a:t>
            </a:r>
            <a:endParaRPr lang="en-US" altLang="zh-CN" sz="9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effectLst/>
              <a:latin typeface="+mn-lt"/>
              <a:ea typeface="+mn-ea"/>
              <a:cs typeface="+mn-cs"/>
            </a:endParaRPr>
          </a:p>
          <a:p>
            <a:r>
              <a:rPr lang="zh-CN" altLang="en-US" sz="900" kern="1200" dirty="0" smtClean="0">
                <a:solidFill>
                  <a:schemeClr val="tx1"/>
                </a:solidFill>
                <a:effectLst/>
                <a:latin typeface="+mn-lt"/>
                <a:ea typeface="+mn-ea"/>
                <a:cs typeface="+mn-cs"/>
              </a:rPr>
              <a:t>项目目的：</a:t>
            </a:r>
            <a:endParaRPr lang="en-US" altLang="zh-CN" sz="900" kern="1200" dirty="0" smtClean="0">
              <a:solidFill>
                <a:schemeClr val="tx1"/>
              </a:solidFill>
              <a:effectLst/>
              <a:latin typeface="+mn-lt"/>
              <a:ea typeface="+mn-ea"/>
              <a:cs typeface="+mn-cs"/>
            </a:endParaRPr>
          </a:p>
          <a:p>
            <a:r>
              <a:rPr lang="en-US" altLang="zh-CN" sz="900" kern="1200" dirty="0" smtClean="0">
                <a:solidFill>
                  <a:schemeClr val="tx1"/>
                </a:solidFill>
                <a:effectLst/>
                <a:latin typeface="+mn-lt"/>
                <a:ea typeface="+mn-ea"/>
                <a:cs typeface="+mn-cs"/>
              </a:rPr>
              <a:t>1</a:t>
            </a:r>
            <a:r>
              <a:rPr lang="zh-CN" altLang="zh-CN" sz="900" kern="1200" dirty="0" smtClean="0">
                <a:solidFill>
                  <a:schemeClr val="tx1"/>
                </a:solidFill>
                <a:effectLst/>
                <a:latin typeface="+mn-lt"/>
                <a:ea typeface="+mn-ea"/>
                <a:cs typeface="+mn-cs"/>
              </a:rPr>
              <a:t>）找出产品间的差距，促进整个行业产品质量提升；</a:t>
            </a:r>
          </a:p>
          <a:p>
            <a:r>
              <a:rPr lang="en-US" altLang="zh-CN" sz="900" kern="1200" dirty="0" smtClean="0">
                <a:solidFill>
                  <a:schemeClr val="tx1"/>
                </a:solidFill>
                <a:effectLst/>
                <a:latin typeface="+mn-lt"/>
                <a:ea typeface="+mn-ea"/>
                <a:cs typeface="+mn-cs"/>
              </a:rPr>
              <a:t>2</a:t>
            </a:r>
            <a:r>
              <a:rPr lang="zh-CN" altLang="zh-CN" sz="900" kern="1200" dirty="0" smtClean="0">
                <a:solidFill>
                  <a:schemeClr val="tx1"/>
                </a:solidFill>
                <a:effectLst/>
                <a:latin typeface="+mn-lt"/>
                <a:ea typeface="+mn-ea"/>
                <a:cs typeface="+mn-cs"/>
              </a:rPr>
              <a:t>）为相关部门掌握杭州市内小型断路器总体质量信息，从而提高相关政策措施的精准性、有效性提供数据支持；</a:t>
            </a:r>
          </a:p>
          <a:p>
            <a:r>
              <a:rPr lang="en-US" altLang="zh-CN" sz="900" kern="1200" dirty="0" smtClean="0">
                <a:solidFill>
                  <a:schemeClr val="tx1"/>
                </a:solidFill>
                <a:effectLst/>
                <a:latin typeface="+mn-lt"/>
                <a:ea typeface="+mn-ea"/>
                <a:cs typeface="+mn-cs"/>
              </a:rPr>
              <a:t>3</a:t>
            </a:r>
            <a:r>
              <a:rPr lang="zh-CN" altLang="zh-CN" sz="900" kern="1200" dirty="0" smtClean="0">
                <a:solidFill>
                  <a:schemeClr val="tx1"/>
                </a:solidFill>
                <a:effectLst/>
                <a:latin typeface="+mn-lt"/>
                <a:ea typeface="+mn-ea"/>
                <a:cs typeface="+mn-cs"/>
              </a:rPr>
              <a:t>）为杭州市小型断路器生产销售企业产品质量的改进和管理提升提供科学的数据。</a:t>
            </a:r>
          </a:p>
          <a:p>
            <a:r>
              <a:rPr lang="en-US" altLang="zh-CN" sz="900" kern="1200" dirty="0" smtClean="0">
                <a:solidFill>
                  <a:schemeClr val="tx1"/>
                </a:solidFill>
                <a:effectLst/>
                <a:latin typeface="+mn-lt"/>
                <a:ea typeface="+mn-ea"/>
                <a:cs typeface="+mn-cs"/>
              </a:rPr>
              <a:t>4</a:t>
            </a:r>
            <a:r>
              <a:rPr lang="zh-CN" altLang="zh-CN" sz="900" kern="1200" dirty="0" smtClean="0">
                <a:solidFill>
                  <a:schemeClr val="tx1"/>
                </a:solidFill>
                <a:effectLst/>
                <a:latin typeface="+mn-lt"/>
                <a:ea typeface="+mn-ea"/>
                <a:cs typeface="+mn-cs"/>
              </a:rPr>
              <a:t>）为消费者选择质优的产品提供参考，引导消费者合理选用产品；</a:t>
            </a:r>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AE591A0-3760-4EEB-8685-57D159029A34}" type="slidenum">
              <a:rPr altLang="en-US"/>
              <a:pPr/>
              <a:t>4</a:t>
            </a:fld>
            <a:endParaRPr lang="zh-CN" altLang="en-US"/>
          </a:p>
        </p:txBody>
      </p:sp>
    </p:spTree>
    <p:extLst>
      <p:ext uri="{BB962C8B-B14F-4D97-AF65-F5344CB8AC3E}">
        <p14:creationId xmlns:p14="http://schemas.microsoft.com/office/powerpoint/2010/main" val="98989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13315" name="备注占位符 2"/>
          <p:cNvSpPr>
            <a:spLocks noGrp="1" noChangeArrowheads="1"/>
          </p:cNvSpPr>
          <p:nvPr>
            <p:ph type="body" idx="4294967295"/>
          </p:nvPr>
        </p:nvSpPr>
        <p:spPr/>
        <p:txBody>
          <a:bodyPr/>
          <a:lstStyle/>
          <a:p>
            <a:r>
              <a:rPr lang="zh-CN" altLang="zh-CN" sz="900" kern="1200" dirty="0" smtClean="0">
                <a:solidFill>
                  <a:schemeClr val="tx1"/>
                </a:solidFill>
                <a:effectLst/>
                <a:latin typeface="+mn-lt"/>
                <a:ea typeface="+mn-ea"/>
                <a:cs typeface="+mn-cs"/>
              </a:rPr>
              <a:t>杭州市小型断路器生产企业的质量水平究竟处于什么样阶段，与国内外知名品牌相比是否存在差距？消费者到底该如何选择小型断路器产品呢？带着一系列问题，杭州市市场监督管理局委托浙江省机电产品质量检测所承担</a:t>
            </a:r>
            <a:r>
              <a:rPr lang="en-US" altLang="zh-CN" sz="900" kern="1200" dirty="0" smtClean="0">
                <a:solidFill>
                  <a:schemeClr val="tx1"/>
                </a:solidFill>
                <a:effectLst/>
                <a:latin typeface="+mn-lt"/>
                <a:ea typeface="+mn-ea"/>
                <a:cs typeface="+mn-cs"/>
              </a:rPr>
              <a:t>2019</a:t>
            </a:r>
            <a:r>
              <a:rPr lang="zh-CN" altLang="zh-CN" sz="900" kern="1200" dirty="0" smtClean="0">
                <a:solidFill>
                  <a:schemeClr val="tx1"/>
                </a:solidFill>
                <a:effectLst/>
                <a:latin typeface="+mn-lt"/>
                <a:ea typeface="+mn-ea"/>
                <a:cs typeface="+mn-cs"/>
              </a:rPr>
              <a:t>年杭州市小型断路器产品的质量比对检测工作。本次以小型断路器产品可靠性为重点，并结合“浙江制造标准”要求、实际问题以及国际新标准要求，制定了以下四个质量比对项目：温升试验、脱扣特性、短路能力试验、机械和电气寿命项目。</a:t>
            </a:r>
          </a:p>
          <a:p>
            <a:r>
              <a:rPr lang="en-US" altLang="zh-CN" sz="900" kern="1200" dirty="0" smtClean="0">
                <a:solidFill>
                  <a:schemeClr val="tx1"/>
                </a:solidFill>
                <a:effectLst/>
                <a:latin typeface="+mn-lt"/>
                <a:ea typeface="+mn-ea"/>
                <a:cs typeface="+mn-cs"/>
              </a:rPr>
              <a:t>1.</a:t>
            </a:r>
            <a:r>
              <a:rPr lang="zh-CN" altLang="zh-CN" sz="900" kern="1200" dirty="0" smtClean="0">
                <a:solidFill>
                  <a:schemeClr val="tx1"/>
                </a:solidFill>
                <a:effectLst/>
                <a:latin typeface="+mn-lt"/>
                <a:ea typeface="+mn-ea"/>
                <a:cs typeface="+mn-cs"/>
              </a:rPr>
              <a:t>温升试验项目考核小型断路器产品在正常运行过程中产品发热状况，由于产品内部触头间的接触电阻、线圈电阻、双金属元件的固定电阻、导电回路等电阻的存在，当小型断路器承载电流时，会引起接线端子温升的提高。温升越高，说明内阻越大，产品本身能耗越大。较大的能耗会造成资源浪费。过高的接线端子温升容易引起绝缘外壳变形，会造成触头接触不良、导电回路不通及无故障跳闸等异常状况发生，影响正常用电。</a:t>
            </a:r>
          </a:p>
          <a:p>
            <a:r>
              <a:rPr lang="en-US" altLang="zh-CN" sz="900" kern="1200" dirty="0" smtClean="0">
                <a:solidFill>
                  <a:schemeClr val="tx1"/>
                </a:solidFill>
                <a:effectLst/>
                <a:latin typeface="+mn-lt"/>
                <a:ea typeface="+mn-ea"/>
                <a:cs typeface="+mn-cs"/>
              </a:rPr>
              <a:t>2. </a:t>
            </a:r>
            <a:r>
              <a:rPr lang="zh-CN" altLang="zh-CN" sz="900" kern="1200" dirty="0" smtClean="0">
                <a:solidFill>
                  <a:schemeClr val="tx1"/>
                </a:solidFill>
                <a:effectLst/>
                <a:latin typeface="+mn-lt"/>
                <a:ea typeface="+mn-ea"/>
                <a:cs typeface="+mn-cs"/>
              </a:rPr>
              <a:t>脱扣特性试验，影响这个重要指标稳定性的主要因素是产品中的热脱扣元件的材料一致性和企业在出厂检验方法的准确性。目前大多数小型断路器生产企业的热脱扣元件均为外加工，加工工艺参差不齐，小型断路器的脱扣特性的动作时间离散性较大，造成实际产品使用时，保护性能的一致性差，不利于用户的日常使用。</a:t>
            </a:r>
          </a:p>
          <a:p>
            <a:r>
              <a:rPr lang="en-US" altLang="zh-CN" sz="900" kern="1200" dirty="0" smtClean="0">
                <a:solidFill>
                  <a:schemeClr val="tx1"/>
                </a:solidFill>
                <a:effectLst/>
                <a:latin typeface="+mn-lt"/>
                <a:ea typeface="+mn-ea"/>
                <a:cs typeface="+mn-cs"/>
              </a:rPr>
              <a:t>3. </a:t>
            </a:r>
            <a:r>
              <a:rPr lang="zh-CN" altLang="zh-CN" sz="900" kern="1200" dirty="0" smtClean="0">
                <a:solidFill>
                  <a:schemeClr val="tx1"/>
                </a:solidFill>
                <a:effectLst/>
                <a:latin typeface="+mn-lt"/>
                <a:ea typeface="+mn-ea"/>
                <a:cs typeface="+mn-cs"/>
              </a:rPr>
              <a:t>短路能力试验，是反映断路器对线路及系统保护的重要性能，根据产品短路试验时测得的</a:t>
            </a:r>
            <a:r>
              <a:rPr lang="en-US" altLang="zh-CN" sz="900" kern="1200" dirty="0" smtClean="0">
                <a:solidFill>
                  <a:schemeClr val="tx1"/>
                </a:solidFill>
                <a:effectLst/>
                <a:latin typeface="+mn-lt"/>
                <a:ea typeface="+mn-ea"/>
                <a:cs typeface="+mn-cs"/>
              </a:rPr>
              <a:t>I2t</a:t>
            </a:r>
            <a:r>
              <a:rPr lang="zh-CN" altLang="zh-CN" sz="900" kern="1200" dirty="0" smtClean="0">
                <a:solidFill>
                  <a:schemeClr val="tx1"/>
                </a:solidFill>
                <a:effectLst/>
                <a:latin typeface="+mn-lt"/>
                <a:ea typeface="+mn-ea"/>
                <a:cs typeface="+mn-cs"/>
              </a:rPr>
              <a:t>值划分能量限制等级。目前国标</a:t>
            </a:r>
            <a:r>
              <a:rPr lang="en-US" altLang="zh-CN" sz="900" kern="1200" dirty="0" smtClean="0">
                <a:solidFill>
                  <a:schemeClr val="tx1"/>
                </a:solidFill>
                <a:effectLst/>
                <a:latin typeface="+mn-lt"/>
                <a:ea typeface="+mn-ea"/>
                <a:cs typeface="+mn-cs"/>
              </a:rPr>
              <a:t>GB/T 10963.1</a:t>
            </a:r>
            <a:r>
              <a:rPr lang="zh-CN" altLang="zh-CN" sz="900" kern="1200" dirty="0" smtClean="0">
                <a:solidFill>
                  <a:schemeClr val="tx1"/>
                </a:solidFill>
                <a:effectLst/>
                <a:latin typeface="+mn-lt"/>
                <a:ea typeface="+mn-ea"/>
                <a:cs typeface="+mn-cs"/>
              </a:rPr>
              <a:t>中尚未要求对小型断路器的能量限制等级进行考核，但浙江制造标准</a:t>
            </a:r>
            <a:r>
              <a:rPr lang="en-US" altLang="zh-CN" sz="900" kern="1200" dirty="0" smtClean="0">
                <a:solidFill>
                  <a:schemeClr val="tx1"/>
                </a:solidFill>
                <a:effectLst/>
                <a:latin typeface="+mn-lt"/>
                <a:ea typeface="+mn-ea"/>
                <a:cs typeface="+mn-cs"/>
              </a:rPr>
              <a:t>ZZB 016-2015</a:t>
            </a:r>
            <a:r>
              <a:rPr lang="zh-CN" altLang="zh-CN" sz="900" kern="1200" dirty="0" smtClean="0">
                <a:solidFill>
                  <a:schemeClr val="tx1"/>
                </a:solidFill>
                <a:effectLst/>
                <a:latin typeface="+mn-lt"/>
                <a:ea typeface="+mn-ea"/>
                <a:cs typeface="+mn-cs"/>
              </a:rPr>
              <a:t>和欧盟标准</a:t>
            </a:r>
            <a:r>
              <a:rPr lang="en-US" altLang="zh-CN" sz="900" kern="1200" dirty="0" smtClean="0">
                <a:solidFill>
                  <a:schemeClr val="tx1"/>
                </a:solidFill>
                <a:effectLst/>
                <a:latin typeface="+mn-lt"/>
                <a:ea typeface="+mn-ea"/>
                <a:cs typeface="+mn-cs"/>
              </a:rPr>
              <a:t>EN 60898-1</a:t>
            </a:r>
            <a:r>
              <a:rPr lang="zh-CN" altLang="zh-CN" sz="900" kern="1200" dirty="0" smtClean="0">
                <a:solidFill>
                  <a:schemeClr val="tx1"/>
                </a:solidFill>
                <a:effectLst/>
                <a:latin typeface="+mn-lt"/>
                <a:ea typeface="+mn-ea"/>
                <a:cs typeface="+mn-cs"/>
              </a:rPr>
              <a:t>也对相关短路性能作出了明确的规定。小型断路器短路分断能力的大小，反映了产品限流能力的大小</a:t>
            </a:r>
          </a:p>
          <a:p>
            <a:r>
              <a:rPr lang="en-US" altLang="zh-CN" sz="900" kern="1200" dirty="0" smtClean="0">
                <a:solidFill>
                  <a:schemeClr val="tx1"/>
                </a:solidFill>
                <a:effectLst/>
                <a:latin typeface="+mn-lt"/>
                <a:ea typeface="+mn-ea"/>
                <a:cs typeface="+mn-cs"/>
              </a:rPr>
              <a:t>4. </a:t>
            </a:r>
            <a:r>
              <a:rPr lang="zh-CN" altLang="zh-CN" sz="900" kern="1200" dirty="0" smtClean="0">
                <a:solidFill>
                  <a:schemeClr val="tx1"/>
                </a:solidFill>
                <a:effectLst/>
                <a:latin typeface="+mn-lt"/>
                <a:ea typeface="+mn-ea"/>
                <a:cs typeface="+mn-cs"/>
              </a:rPr>
              <a:t>机械和电气寿命，是消费者较为关心的性能指标。通过考核小型断路器的可靠性能及耐用性能，反映出生产企业的工装技术水平和零部件加工工艺水平</a:t>
            </a:r>
          </a:p>
          <a:p>
            <a:endParaRPr lang="zh-CN" altLang="en-US" dirty="0"/>
          </a:p>
        </p:txBody>
      </p:sp>
      <p:sp>
        <p:nvSpPr>
          <p:cNvPr id="1331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76A9045-8EEF-42EC-B306-3451D5A561AC}" type="slidenum">
              <a:rPr altLang="en-US"/>
              <a:pPr/>
              <a:t>5</a:t>
            </a:fld>
            <a:endParaRPr lang="zh-CN" altLang="en-US"/>
          </a:p>
        </p:txBody>
      </p:sp>
    </p:spTree>
    <p:extLst>
      <p:ext uri="{BB962C8B-B14F-4D97-AF65-F5344CB8AC3E}">
        <p14:creationId xmlns:p14="http://schemas.microsoft.com/office/powerpoint/2010/main" val="297891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9219" name="备注占位符 2"/>
          <p:cNvSpPr>
            <a:spLocks noGrp="1" noChangeArrowheads="1"/>
          </p:cNvSpPr>
          <p:nvPr>
            <p:ph type="body" idx="4294967295"/>
          </p:nvPr>
        </p:nvSpPr>
        <p:spPr/>
        <p:txBody>
          <a:bodyPr/>
          <a:lstStyle/>
          <a:p>
            <a:endParaRPr lang="zh-CN" altLang="en-US"/>
          </a:p>
        </p:txBody>
      </p:sp>
      <p:sp>
        <p:nvSpPr>
          <p:cNvPr id="92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A1F82C-B601-4AB2-AEE9-68535FDD5228}" type="slidenum">
              <a:rPr altLang="en-US"/>
              <a:pPr/>
              <a:t>6</a:t>
            </a:fld>
            <a:endParaRPr lang="zh-CN" altLang="en-US"/>
          </a:p>
        </p:txBody>
      </p:sp>
    </p:spTree>
    <p:extLst>
      <p:ext uri="{BB962C8B-B14F-4D97-AF65-F5344CB8AC3E}">
        <p14:creationId xmlns:p14="http://schemas.microsoft.com/office/powerpoint/2010/main" val="285172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31747" name="备注占位符 2"/>
          <p:cNvSpPr>
            <a:spLocks noGrp="1" noChangeArrowheads="1"/>
          </p:cNvSpPr>
          <p:nvPr>
            <p:ph type="body" idx="4294967295"/>
          </p:nvPr>
        </p:nvSpPr>
        <p:spPr/>
        <p:txBody>
          <a:bodyPr/>
          <a:lstStyle/>
          <a:p>
            <a:endParaRPr lang="zh-CN" altLang="en-US" dirty="0"/>
          </a:p>
        </p:txBody>
      </p:sp>
      <p:sp>
        <p:nvSpPr>
          <p:cNvPr id="3174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6CCB4E9-9D0A-45DF-9453-F94144BC618C}" type="slidenum">
              <a:rPr altLang="en-US"/>
              <a:pPr/>
              <a:t>7</a:t>
            </a:fld>
            <a:endParaRPr lang="zh-CN" altLang="en-US"/>
          </a:p>
        </p:txBody>
      </p:sp>
    </p:spTree>
    <p:extLst>
      <p:ext uri="{BB962C8B-B14F-4D97-AF65-F5344CB8AC3E}">
        <p14:creationId xmlns:p14="http://schemas.microsoft.com/office/powerpoint/2010/main" val="4215642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46083" name="备注占位符 2"/>
          <p:cNvSpPr>
            <a:spLocks noGrp="1" noChangeArrowheads="1"/>
          </p:cNvSpPr>
          <p:nvPr>
            <p:ph type="body" idx="4294967295"/>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900" kern="1200" dirty="0" smtClean="0">
                <a:solidFill>
                  <a:schemeClr val="tx1"/>
                </a:solidFill>
                <a:effectLst/>
                <a:latin typeface="+mn-lt"/>
                <a:ea typeface="+mn-ea"/>
                <a:cs typeface="+mn-cs"/>
              </a:rPr>
              <a:t>温升特性是低压电器产品的一项重要的技术指标。由于产品内部触头间的接触电阻、线圈电阻、双金属元件的固定电阻、导电回路等电阻的存在，当小型断路器承载电流时，会引起接线端子温升的提高。温升越高，说明内阻越大，产品本身能耗越大。较大的能耗会造成资源浪费。过高的接线端子温升容易引起绝缘外壳变形，会造成触头接触不良、导电回路不通及无故障跳闸等异常状况发生，影响正常用电。严重时，由于个别断路器发热严重，甚至会造成火灾事故。设置温升试验质量比对项目，既可综合反映产品自身的实际情况，又可为广大消费者选用节能产品提供参考。目前杭州市中小型企业对导电件的采购都集中于几家专业生产此类零部件的企业。导电回路的材质主要采用铜，其导电性能及加工工艺相对稳定。由此可见，各企业对铁芯的质量控制基本可以，温升试验得分保持在中上游水平。</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900" kern="1200" dirty="0" smtClean="0">
              <a:solidFill>
                <a:schemeClr val="tx1"/>
              </a:solidFill>
              <a:effectLst/>
              <a:latin typeface="+mn-lt"/>
              <a:ea typeface="+mn-ea"/>
              <a:cs typeface="+mn-cs"/>
            </a:endParaRPr>
          </a:p>
          <a:p>
            <a:endParaRPr lang="zh-CN" altLang="en-US" dirty="0" smtClean="0"/>
          </a:p>
          <a:p>
            <a:endParaRPr lang="zh-CN" altLang="en-US" dirty="0"/>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AE591A0-3760-4EEB-8685-57D159029A34}" type="slidenum">
              <a:rPr altLang="en-US"/>
              <a:pPr/>
              <a:t>8</a:t>
            </a:fld>
            <a:endParaRPr lang="zh-CN" altLang="en-US"/>
          </a:p>
        </p:txBody>
      </p:sp>
    </p:spTree>
    <p:extLst>
      <p:ext uri="{BB962C8B-B14F-4D97-AF65-F5344CB8AC3E}">
        <p14:creationId xmlns:p14="http://schemas.microsoft.com/office/powerpoint/2010/main" val="1110727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idx="4294967295"/>
          </p:nvPr>
        </p:nvSpPr>
        <p:spPr>
          <a:xfrm>
            <a:off x="381000" y="685800"/>
            <a:ext cx="6096000" cy="3429000"/>
          </a:xfrm>
          <a:ln>
            <a:miter lim="800000"/>
          </a:ln>
        </p:spPr>
      </p:sp>
      <p:sp>
        <p:nvSpPr>
          <p:cNvPr id="46083" name="备注占位符 2"/>
          <p:cNvSpPr>
            <a:spLocks noGrp="1" noChangeArrowheads="1"/>
          </p:cNvSpPr>
          <p:nvPr>
            <p:ph type="body" idx="4294967295"/>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9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zh-CN" altLang="zh-CN" sz="900" kern="1200" dirty="0" smtClean="0">
                <a:solidFill>
                  <a:schemeClr val="tx1"/>
                </a:solidFill>
                <a:effectLst/>
                <a:latin typeface="+mn-lt"/>
                <a:ea typeface="+mn-ea"/>
                <a:cs typeface="+mn-cs"/>
              </a:rPr>
              <a:t>小型断路器的脱扣特性是其重要的保护功能之一，脱扣性能的稳定性会直接影响老百姓在日常用电时的生命和财产安全。影响这个重要指标稳定性的主要因素是产品中的热脱扣元件的材料一致性和企业在出厂检验方法的准确性。</a:t>
            </a:r>
            <a:endParaRPr lang="zh-CN" altLang="en-US" dirty="0" smtClean="0"/>
          </a:p>
          <a:p>
            <a:endParaRPr lang="zh-CN" altLang="en-US" dirty="0" smtClean="0"/>
          </a:p>
          <a:p>
            <a:endParaRPr lang="zh-CN" altLang="en-US" dirty="0"/>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AE591A0-3760-4EEB-8685-57D159029A34}" type="slidenum">
              <a:rPr altLang="en-US"/>
              <a:pPr/>
              <a:t>9</a:t>
            </a:fld>
            <a:endParaRPr lang="zh-CN" altLang="en-US"/>
          </a:p>
        </p:txBody>
      </p:sp>
    </p:spTree>
    <p:extLst>
      <p:ext uri="{BB962C8B-B14F-4D97-AF65-F5344CB8AC3E}">
        <p14:creationId xmlns:p14="http://schemas.microsoft.com/office/powerpoint/2010/main" val="1110727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19981" y="824885"/>
            <a:ext cx="6719888" cy="1754776"/>
          </a:xfrm>
        </p:spPr>
        <p:txBody>
          <a:bodyPr anchor="b"/>
          <a:lstStyle>
            <a:lvl1pPr algn="ctr">
              <a:defRPr sz="440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19981" y="2647331"/>
            <a:ext cx="6719888" cy="1216909"/>
          </a:xfrm>
        </p:spPr>
        <p:txBody>
          <a:bodyPr/>
          <a:lstStyle>
            <a:lvl1pPr marL="0" indent="0" algn="ctr">
              <a:buNone/>
              <a:defRPr sz="1764"/>
            </a:lvl1pPr>
            <a:lvl2pPr marL="335996" indent="0" algn="ctr">
              <a:buNone/>
              <a:defRPr sz="1470"/>
            </a:lvl2pPr>
            <a:lvl3pPr marL="671993" indent="0" algn="ctr">
              <a:buNone/>
              <a:defRPr sz="1323"/>
            </a:lvl3pPr>
            <a:lvl4pPr marL="1007989" indent="0" algn="ctr">
              <a:buNone/>
              <a:defRPr sz="1176"/>
            </a:lvl4pPr>
            <a:lvl5pPr marL="1343985" indent="0" algn="ctr">
              <a:buNone/>
              <a:defRPr sz="1176"/>
            </a:lvl5pPr>
            <a:lvl6pPr marL="1679981" indent="0" algn="ctr">
              <a:buNone/>
              <a:defRPr sz="1176"/>
            </a:lvl6pPr>
            <a:lvl7pPr marL="2015978" indent="0" algn="ctr">
              <a:buNone/>
              <a:defRPr sz="1176"/>
            </a:lvl7pPr>
            <a:lvl8pPr marL="2351974" indent="0" algn="ctr">
              <a:buNone/>
              <a:defRPr sz="1176"/>
            </a:lvl8pPr>
            <a:lvl9pPr marL="2687970" indent="0" algn="ctr">
              <a:buNone/>
              <a:defRPr sz="1176"/>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203810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95024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892" y="268350"/>
            <a:ext cx="1931968" cy="4271432"/>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15990" y="268350"/>
            <a:ext cx="5683905" cy="427143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4072089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E00D82-2001-449E-AD90-3BB6FC1EF930}" type="datetimeFigureOut">
              <a:rPr lang="zh-CN" altLang="en-US"/>
              <a:pPr>
                <a:defRPr/>
              </a:pPr>
              <a:t>2019/12/15</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fld id="{CB47F294-569F-46BE-9414-D1C28A8AC9F5}" type="slidenum">
              <a:rPr altLang="en-US"/>
              <a:pPr/>
              <a:t>‹#›</a:t>
            </a:fld>
            <a:endParaRPr lang="zh-CN" altLang="en-US"/>
          </a:p>
        </p:txBody>
      </p:sp>
    </p:spTree>
    <p:extLst>
      <p:ext uri="{BB962C8B-B14F-4D97-AF65-F5344CB8AC3E}">
        <p14:creationId xmlns:p14="http://schemas.microsoft.com/office/powerpoint/2010/main" val="3881119234"/>
      </p:ext>
    </p:extLst>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207246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11323" y="1256579"/>
            <a:ext cx="7727871" cy="2096630"/>
          </a:xfrm>
        </p:spPr>
        <p:txBody>
          <a:bodyPr anchor="b"/>
          <a:lstStyle>
            <a:lvl1pPr>
              <a:defRPr sz="440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11323" y="3373044"/>
            <a:ext cx="7727871" cy="1102568"/>
          </a:xfrm>
        </p:spPr>
        <p:txBody>
          <a:bodyPr/>
          <a:lstStyle>
            <a:lvl1pPr marL="0" indent="0">
              <a:buNone/>
              <a:defRPr sz="1764">
                <a:solidFill>
                  <a:schemeClr val="tx1">
                    <a:tint val="75000"/>
                  </a:schemeClr>
                </a:solidFill>
              </a:defRPr>
            </a:lvl1pPr>
            <a:lvl2pPr marL="335996" indent="0">
              <a:buNone/>
              <a:defRPr sz="1470">
                <a:solidFill>
                  <a:schemeClr val="tx1">
                    <a:tint val="75000"/>
                  </a:schemeClr>
                </a:solidFill>
              </a:defRPr>
            </a:lvl2pPr>
            <a:lvl3pPr marL="671993" indent="0">
              <a:buNone/>
              <a:defRPr sz="1323">
                <a:solidFill>
                  <a:schemeClr val="tx1">
                    <a:tint val="75000"/>
                  </a:schemeClr>
                </a:solidFill>
              </a:defRPr>
            </a:lvl3pPr>
            <a:lvl4pPr marL="1007989" indent="0">
              <a:buNone/>
              <a:defRPr sz="1176">
                <a:solidFill>
                  <a:schemeClr val="tx1">
                    <a:tint val="75000"/>
                  </a:schemeClr>
                </a:solidFill>
              </a:defRPr>
            </a:lvl4pPr>
            <a:lvl5pPr marL="1343985" indent="0">
              <a:buNone/>
              <a:defRPr sz="1176">
                <a:solidFill>
                  <a:schemeClr val="tx1">
                    <a:tint val="75000"/>
                  </a:schemeClr>
                </a:solidFill>
              </a:defRPr>
            </a:lvl5pPr>
            <a:lvl6pPr marL="1679981" indent="0">
              <a:buNone/>
              <a:defRPr sz="1176">
                <a:solidFill>
                  <a:schemeClr val="tx1">
                    <a:tint val="75000"/>
                  </a:schemeClr>
                </a:solidFill>
              </a:defRPr>
            </a:lvl6pPr>
            <a:lvl7pPr marL="2015978" indent="0">
              <a:buNone/>
              <a:defRPr sz="1176">
                <a:solidFill>
                  <a:schemeClr val="tx1">
                    <a:tint val="75000"/>
                  </a:schemeClr>
                </a:solidFill>
              </a:defRPr>
            </a:lvl7pPr>
            <a:lvl8pPr marL="2351974" indent="0">
              <a:buNone/>
              <a:defRPr sz="1176">
                <a:solidFill>
                  <a:schemeClr val="tx1">
                    <a:tint val="75000"/>
                  </a:schemeClr>
                </a:solidFill>
              </a:defRPr>
            </a:lvl8pPr>
            <a:lvl9pPr marL="2687970" indent="0">
              <a:buNone/>
              <a:defRPr sz="1176">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179073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15990" y="1341750"/>
            <a:ext cx="3807936" cy="319803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535924" y="1341750"/>
            <a:ext cx="3807936" cy="319803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130830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17157" y="268350"/>
            <a:ext cx="7727871" cy="974228"/>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17157" y="1235577"/>
            <a:ext cx="3790436" cy="605537"/>
          </a:xfrm>
        </p:spPr>
        <p:txBody>
          <a:bodyPr anchor="b"/>
          <a:lstStyle>
            <a:lvl1pPr marL="0" indent="0">
              <a:buNone/>
              <a:defRPr sz="1764" b="1"/>
            </a:lvl1pPr>
            <a:lvl2pPr marL="335996" indent="0">
              <a:buNone/>
              <a:defRPr sz="1470" b="1"/>
            </a:lvl2pPr>
            <a:lvl3pPr marL="671993" indent="0">
              <a:buNone/>
              <a:defRPr sz="1323" b="1"/>
            </a:lvl3pPr>
            <a:lvl4pPr marL="1007989" indent="0">
              <a:buNone/>
              <a:defRPr sz="1176" b="1"/>
            </a:lvl4pPr>
            <a:lvl5pPr marL="1343985" indent="0">
              <a:buNone/>
              <a:defRPr sz="1176" b="1"/>
            </a:lvl5pPr>
            <a:lvl6pPr marL="1679981" indent="0">
              <a:buNone/>
              <a:defRPr sz="1176" b="1"/>
            </a:lvl6pPr>
            <a:lvl7pPr marL="2015978" indent="0">
              <a:buNone/>
              <a:defRPr sz="1176" b="1"/>
            </a:lvl7pPr>
            <a:lvl8pPr marL="2351974" indent="0">
              <a:buNone/>
              <a:defRPr sz="1176" b="1"/>
            </a:lvl8pPr>
            <a:lvl9pPr marL="2687970" indent="0">
              <a:buNone/>
              <a:defRPr sz="1176" b="1"/>
            </a:lvl9pPr>
          </a:lstStyle>
          <a:p>
            <a:pPr lvl="0"/>
            <a:r>
              <a:rPr lang="zh-CN" altLang="en-US" smtClean="0"/>
              <a:t>单击此处编辑母版文本样式</a:t>
            </a:r>
          </a:p>
        </p:txBody>
      </p:sp>
      <p:sp>
        <p:nvSpPr>
          <p:cNvPr id="4" name="Content Placeholder 3"/>
          <p:cNvSpPr>
            <a:spLocks noGrp="1"/>
          </p:cNvSpPr>
          <p:nvPr>
            <p:ph sz="half" idx="2"/>
          </p:nvPr>
        </p:nvSpPr>
        <p:spPr>
          <a:xfrm>
            <a:off x="617157" y="1841114"/>
            <a:ext cx="3790436" cy="270800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535924" y="1235577"/>
            <a:ext cx="3809103" cy="605537"/>
          </a:xfrm>
        </p:spPr>
        <p:txBody>
          <a:bodyPr anchor="b"/>
          <a:lstStyle>
            <a:lvl1pPr marL="0" indent="0">
              <a:buNone/>
              <a:defRPr sz="1764" b="1"/>
            </a:lvl1pPr>
            <a:lvl2pPr marL="335996" indent="0">
              <a:buNone/>
              <a:defRPr sz="1470" b="1"/>
            </a:lvl2pPr>
            <a:lvl3pPr marL="671993" indent="0">
              <a:buNone/>
              <a:defRPr sz="1323" b="1"/>
            </a:lvl3pPr>
            <a:lvl4pPr marL="1007989" indent="0">
              <a:buNone/>
              <a:defRPr sz="1176" b="1"/>
            </a:lvl4pPr>
            <a:lvl5pPr marL="1343985" indent="0">
              <a:buNone/>
              <a:defRPr sz="1176" b="1"/>
            </a:lvl5pPr>
            <a:lvl6pPr marL="1679981" indent="0">
              <a:buNone/>
              <a:defRPr sz="1176" b="1"/>
            </a:lvl6pPr>
            <a:lvl7pPr marL="2015978" indent="0">
              <a:buNone/>
              <a:defRPr sz="1176" b="1"/>
            </a:lvl7pPr>
            <a:lvl8pPr marL="2351974" indent="0">
              <a:buNone/>
              <a:defRPr sz="1176" b="1"/>
            </a:lvl8pPr>
            <a:lvl9pPr marL="2687970" indent="0">
              <a:buNone/>
              <a:defRPr sz="1176" b="1"/>
            </a:lvl9pPr>
          </a:lstStyle>
          <a:p>
            <a:pPr lvl="0"/>
            <a:r>
              <a:rPr lang="zh-CN" altLang="en-US" smtClean="0"/>
              <a:t>单击此处编辑母版文本样式</a:t>
            </a:r>
          </a:p>
        </p:txBody>
      </p:sp>
      <p:sp>
        <p:nvSpPr>
          <p:cNvPr id="6" name="Content Placeholder 5"/>
          <p:cNvSpPr>
            <a:spLocks noGrp="1"/>
          </p:cNvSpPr>
          <p:nvPr>
            <p:ph sz="quarter" idx="4"/>
          </p:nvPr>
        </p:nvSpPr>
        <p:spPr>
          <a:xfrm>
            <a:off x="4535924" y="1841114"/>
            <a:ext cx="3809103" cy="270800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77395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385481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E156C02-6AC0-4150-BF14-3C2902387D77}" type="datetimeFigureOut">
              <a:rPr lang="zh-CN" altLang="en-US" smtClean="0"/>
              <a:pPr>
                <a:defRPr/>
              </a:pPr>
              <a:t>2019/12/15</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287B9ED6-FA7E-4333-AD61-EE26BDBEFB97}" type="slidenum">
              <a:rPr lang="en-US" altLang="zh-CN" smtClean="0"/>
              <a:pPr/>
              <a:t>‹#›</a:t>
            </a:fld>
            <a:endParaRPr lang="zh-CN" altLang="en-US"/>
          </a:p>
        </p:txBody>
      </p:sp>
    </p:spTree>
    <p:extLst>
      <p:ext uri="{BB962C8B-B14F-4D97-AF65-F5344CB8AC3E}">
        <p14:creationId xmlns:p14="http://schemas.microsoft.com/office/powerpoint/2010/main" val="309515187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17157" y="336021"/>
            <a:ext cx="2889785" cy="1176073"/>
          </a:xfrm>
        </p:spPr>
        <p:txBody>
          <a:bodyPr anchor="b"/>
          <a:lstStyle>
            <a:lvl1pPr>
              <a:defRPr sz="2352"/>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09103" y="725712"/>
            <a:ext cx="4535924" cy="3581889"/>
          </a:xfrm>
        </p:spPr>
        <p:txBody>
          <a:bodyPr/>
          <a:lstStyle>
            <a:lvl1pPr>
              <a:defRPr sz="2352"/>
            </a:lvl1pPr>
            <a:lvl2pPr>
              <a:defRPr sz="2058"/>
            </a:lvl2pPr>
            <a:lvl3pPr>
              <a:defRPr sz="1764"/>
            </a:lvl3pPr>
            <a:lvl4pPr>
              <a:defRPr sz="1470"/>
            </a:lvl4pPr>
            <a:lvl5pPr>
              <a:defRPr sz="1470"/>
            </a:lvl5pPr>
            <a:lvl6pPr>
              <a:defRPr sz="1470"/>
            </a:lvl6pPr>
            <a:lvl7pPr>
              <a:defRPr sz="1470"/>
            </a:lvl7pPr>
            <a:lvl8pPr>
              <a:defRPr sz="1470"/>
            </a:lvl8pPr>
            <a:lvl9pPr>
              <a:defRPr sz="147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17157" y="1512094"/>
            <a:ext cx="2889785" cy="2801341"/>
          </a:xfrm>
        </p:spPr>
        <p:txBody>
          <a:bodyPr/>
          <a:lstStyle>
            <a:lvl1pPr marL="0" indent="0">
              <a:buNone/>
              <a:defRPr sz="1176"/>
            </a:lvl1pPr>
            <a:lvl2pPr marL="335996" indent="0">
              <a:buNone/>
              <a:defRPr sz="1029"/>
            </a:lvl2pPr>
            <a:lvl3pPr marL="671993" indent="0">
              <a:buNone/>
              <a:defRPr sz="882"/>
            </a:lvl3pPr>
            <a:lvl4pPr marL="1007989" indent="0">
              <a:buNone/>
              <a:defRPr sz="735"/>
            </a:lvl4pPr>
            <a:lvl5pPr marL="1343985" indent="0">
              <a:buNone/>
              <a:defRPr sz="735"/>
            </a:lvl5pPr>
            <a:lvl6pPr marL="1679981" indent="0">
              <a:buNone/>
              <a:defRPr sz="735"/>
            </a:lvl6pPr>
            <a:lvl7pPr marL="2015978" indent="0">
              <a:buNone/>
              <a:defRPr sz="735"/>
            </a:lvl7pPr>
            <a:lvl8pPr marL="2351974" indent="0">
              <a:buNone/>
              <a:defRPr sz="735"/>
            </a:lvl8pPr>
            <a:lvl9pPr marL="2687970" indent="0">
              <a:buNone/>
              <a:defRPr sz="735"/>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379867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17157" y="336021"/>
            <a:ext cx="2889785" cy="1176073"/>
          </a:xfrm>
        </p:spPr>
        <p:txBody>
          <a:bodyPr anchor="b"/>
          <a:lstStyle>
            <a:lvl1pPr>
              <a:defRPr sz="2352"/>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09103" y="725712"/>
            <a:ext cx="4535924" cy="3581889"/>
          </a:xfrm>
        </p:spPr>
        <p:txBody>
          <a:bodyPr anchor="t"/>
          <a:lstStyle>
            <a:lvl1pPr marL="0" indent="0">
              <a:buNone/>
              <a:defRPr sz="2352"/>
            </a:lvl1pPr>
            <a:lvl2pPr marL="335996" indent="0">
              <a:buNone/>
              <a:defRPr sz="2058"/>
            </a:lvl2pPr>
            <a:lvl3pPr marL="671993" indent="0">
              <a:buNone/>
              <a:defRPr sz="1764"/>
            </a:lvl3pPr>
            <a:lvl4pPr marL="1007989" indent="0">
              <a:buNone/>
              <a:defRPr sz="1470"/>
            </a:lvl4pPr>
            <a:lvl5pPr marL="1343985" indent="0">
              <a:buNone/>
              <a:defRPr sz="1470"/>
            </a:lvl5pPr>
            <a:lvl6pPr marL="1679981" indent="0">
              <a:buNone/>
              <a:defRPr sz="1470"/>
            </a:lvl6pPr>
            <a:lvl7pPr marL="2015978" indent="0">
              <a:buNone/>
              <a:defRPr sz="1470"/>
            </a:lvl7pPr>
            <a:lvl8pPr marL="2351974" indent="0">
              <a:buNone/>
              <a:defRPr sz="1470"/>
            </a:lvl8pPr>
            <a:lvl9pPr marL="2687970" indent="0">
              <a:buNone/>
              <a:defRPr sz="147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17157" y="1512094"/>
            <a:ext cx="2889785" cy="2801341"/>
          </a:xfrm>
        </p:spPr>
        <p:txBody>
          <a:bodyPr/>
          <a:lstStyle>
            <a:lvl1pPr marL="0" indent="0">
              <a:buNone/>
              <a:defRPr sz="1176"/>
            </a:lvl1pPr>
            <a:lvl2pPr marL="335996" indent="0">
              <a:buNone/>
              <a:defRPr sz="1029"/>
            </a:lvl2pPr>
            <a:lvl3pPr marL="671993" indent="0">
              <a:buNone/>
              <a:defRPr sz="882"/>
            </a:lvl3pPr>
            <a:lvl4pPr marL="1007989" indent="0">
              <a:buNone/>
              <a:defRPr sz="735"/>
            </a:lvl4pPr>
            <a:lvl5pPr marL="1343985" indent="0">
              <a:buNone/>
              <a:defRPr sz="735"/>
            </a:lvl5pPr>
            <a:lvl6pPr marL="1679981" indent="0">
              <a:buNone/>
              <a:defRPr sz="735"/>
            </a:lvl6pPr>
            <a:lvl7pPr marL="2015978" indent="0">
              <a:buNone/>
              <a:defRPr sz="735"/>
            </a:lvl7pPr>
            <a:lvl8pPr marL="2351974" indent="0">
              <a:buNone/>
              <a:defRPr sz="735"/>
            </a:lvl8pPr>
            <a:lvl9pPr marL="2687970" indent="0">
              <a:buNone/>
              <a:defRPr sz="735"/>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63A56D01-2764-4F3F-81D1-FEDBA43AD549}" type="datetimeFigureOut">
              <a:rPr lang="zh-CN" altLang="en-US" smtClean="0"/>
              <a:pPr>
                <a:defRPr/>
              </a:pPr>
              <a:t>2019/12/15</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1049986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5990" y="268350"/>
            <a:ext cx="7727871" cy="9742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15990" y="1341750"/>
            <a:ext cx="7727871" cy="319803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15990" y="4671624"/>
            <a:ext cx="2015966" cy="268350"/>
          </a:xfrm>
          <a:prstGeom prst="rect">
            <a:avLst/>
          </a:prstGeom>
        </p:spPr>
        <p:txBody>
          <a:bodyPr vert="horz" lIns="91440" tIns="45720" rIns="91440" bIns="45720" rtlCol="0" anchor="ctr"/>
          <a:lstStyle>
            <a:lvl1pPr algn="l">
              <a:defRPr sz="882">
                <a:solidFill>
                  <a:schemeClr val="tx1">
                    <a:tint val="75000"/>
                  </a:schemeClr>
                </a:solidFill>
              </a:defRPr>
            </a:lvl1pPr>
          </a:lstStyle>
          <a:p>
            <a:pPr>
              <a:defRPr/>
            </a:pPr>
            <a:fld id="{63A56D01-2764-4F3F-81D1-FEDBA43AD549}" type="datetimeFigureOut">
              <a:rPr lang="zh-CN" altLang="en-US" smtClean="0"/>
              <a:pPr>
                <a:defRPr/>
              </a:pPr>
              <a:t>2019/12/15</a:t>
            </a:fld>
            <a:endParaRPr lang="zh-CN" altLang="en-US"/>
          </a:p>
        </p:txBody>
      </p:sp>
      <p:sp>
        <p:nvSpPr>
          <p:cNvPr id="5" name="Footer Placeholder 4"/>
          <p:cNvSpPr>
            <a:spLocks noGrp="1"/>
          </p:cNvSpPr>
          <p:nvPr>
            <p:ph type="ftr" sz="quarter" idx="3"/>
          </p:nvPr>
        </p:nvSpPr>
        <p:spPr>
          <a:xfrm>
            <a:off x="2967951" y="4671624"/>
            <a:ext cx="3023949" cy="268350"/>
          </a:xfrm>
          <a:prstGeom prst="rect">
            <a:avLst/>
          </a:prstGeom>
        </p:spPr>
        <p:txBody>
          <a:bodyPr vert="horz" lIns="91440" tIns="45720" rIns="91440" bIns="45720" rtlCol="0" anchor="ctr"/>
          <a:lstStyle>
            <a:lvl1pPr algn="ctr">
              <a:defRPr sz="882">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327894" y="4671624"/>
            <a:ext cx="2015966" cy="268350"/>
          </a:xfrm>
          <a:prstGeom prst="rect">
            <a:avLst/>
          </a:prstGeom>
        </p:spPr>
        <p:txBody>
          <a:bodyPr vert="horz" lIns="91440" tIns="45720" rIns="91440" bIns="45720" rtlCol="0" anchor="ctr"/>
          <a:lstStyle>
            <a:lvl1pPr algn="r">
              <a:defRPr sz="882">
                <a:solidFill>
                  <a:schemeClr val="tx1">
                    <a:tint val="75000"/>
                  </a:schemeClr>
                </a:solidFill>
              </a:defRPr>
            </a:lvl1pPr>
          </a:lstStyle>
          <a:p>
            <a:fld id="{481A012C-3782-4128-B36B-91F05AF1EE8F}" type="slidenum">
              <a:rPr lang="en-US" altLang="zh-CN" smtClean="0"/>
              <a:pPr/>
              <a:t>‹#›</a:t>
            </a:fld>
            <a:endParaRPr lang="zh-CN" altLang="en-US"/>
          </a:p>
        </p:txBody>
      </p:sp>
    </p:spTree>
    <p:extLst>
      <p:ext uri="{BB962C8B-B14F-4D97-AF65-F5344CB8AC3E}">
        <p14:creationId xmlns:p14="http://schemas.microsoft.com/office/powerpoint/2010/main" val="277690209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mc:AlternateContent xmlns:mc="http://schemas.openxmlformats.org/markup-compatibility/2006" xmlns:p14="http://schemas.microsoft.com/office/powerpoint/2010/main">
    <mc:Choice Requires="p14">
      <p:transition spd="slow" p14:dur="1300">
        <p14:pan dir="u"/>
      </p:transition>
    </mc:Choice>
    <mc:Fallback xmlns="">
      <p:transition spd="slow" advTm="0">
        <p:fade/>
      </p:transition>
    </mc:Fallback>
  </mc:AlternateContent>
  <p:timing>
    <p:tnLst>
      <p:par>
        <p:cTn id="1" dur="indefinite" restart="never" nodeType="tmRoot"/>
      </p:par>
    </p:tnLst>
  </p:timing>
  <p:txStyles>
    <p:titleStyle>
      <a:lvl1pPr algn="l" defTabSz="671993" rtl="0" eaLnBrk="1" latinLnBrk="0" hangingPunct="1">
        <a:lnSpc>
          <a:spcPct val="90000"/>
        </a:lnSpc>
        <a:spcBef>
          <a:spcPct val="0"/>
        </a:spcBef>
        <a:buNone/>
        <a:defRPr sz="3234" kern="1200">
          <a:solidFill>
            <a:schemeClr val="tx1"/>
          </a:solidFill>
          <a:latin typeface="+mj-lt"/>
          <a:ea typeface="+mj-ea"/>
          <a:cs typeface="+mj-cs"/>
        </a:defRPr>
      </a:lvl1pPr>
    </p:titleStyle>
    <p:bodyStyle>
      <a:lvl1pPr marL="167998" indent="-167998" algn="l" defTabSz="671993" rtl="0" eaLnBrk="1" latinLnBrk="0" hangingPunct="1">
        <a:lnSpc>
          <a:spcPct val="90000"/>
        </a:lnSpc>
        <a:spcBef>
          <a:spcPts val="735"/>
        </a:spcBef>
        <a:buFont typeface="Arial" panose="020B0604020202020204" pitchFamily="34" charset="0"/>
        <a:buChar char="•"/>
        <a:defRPr sz="2058" kern="1200">
          <a:solidFill>
            <a:schemeClr val="tx1"/>
          </a:solidFill>
          <a:latin typeface="+mn-lt"/>
          <a:ea typeface="+mn-ea"/>
          <a:cs typeface="+mn-cs"/>
        </a:defRPr>
      </a:lvl1pPr>
      <a:lvl2pPr marL="503994" indent="-167998" algn="l" defTabSz="671993" rtl="0" eaLnBrk="1" latinLnBrk="0" hangingPunct="1">
        <a:lnSpc>
          <a:spcPct val="90000"/>
        </a:lnSpc>
        <a:spcBef>
          <a:spcPts val="367"/>
        </a:spcBef>
        <a:buFont typeface="Arial" panose="020B0604020202020204" pitchFamily="34" charset="0"/>
        <a:buChar char="•"/>
        <a:defRPr sz="1764" kern="1200">
          <a:solidFill>
            <a:schemeClr val="tx1"/>
          </a:solidFill>
          <a:latin typeface="+mn-lt"/>
          <a:ea typeface="+mn-ea"/>
          <a:cs typeface="+mn-cs"/>
        </a:defRPr>
      </a:lvl2pPr>
      <a:lvl3pPr marL="839991" indent="-167998" algn="l" defTabSz="671993" rtl="0" eaLnBrk="1" latinLnBrk="0" hangingPunct="1">
        <a:lnSpc>
          <a:spcPct val="90000"/>
        </a:lnSpc>
        <a:spcBef>
          <a:spcPts val="367"/>
        </a:spcBef>
        <a:buFont typeface="Arial" panose="020B0604020202020204" pitchFamily="34" charset="0"/>
        <a:buChar char="•"/>
        <a:defRPr sz="1470" kern="1200">
          <a:solidFill>
            <a:schemeClr val="tx1"/>
          </a:solidFill>
          <a:latin typeface="+mn-lt"/>
          <a:ea typeface="+mn-ea"/>
          <a:cs typeface="+mn-cs"/>
        </a:defRPr>
      </a:lvl3pPr>
      <a:lvl4pPr marL="1175987" indent="-167998" algn="l" defTabSz="671993" rtl="0" eaLnBrk="1" latinLnBrk="0" hangingPunct="1">
        <a:lnSpc>
          <a:spcPct val="90000"/>
        </a:lnSpc>
        <a:spcBef>
          <a:spcPts val="367"/>
        </a:spcBef>
        <a:buFont typeface="Arial" panose="020B0604020202020204" pitchFamily="34" charset="0"/>
        <a:buChar char="•"/>
        <a:defRPr sz="1323" kern="1200">
          <a:solidFill>
            <a:schemeClr val="tx1"/>
          </a:solidFill>
          <a:latin typeface="+mn-lt"/>
          <a:ea typeface="+mn-ea"/>
          <a:cs typeface="+mn-cs"/>
        </a:defRPr>
      </a:lvl4pPr>
      <a:lvl5pPr marL="1511983" indent="-167998" algn="l" defTabSz="671993" rtl="0" eaLnBrk="1" latinLnBrk="0" hangingPunct="1">
        <a:lnSpc>
          <a:spcPct val="90000"/>
        </a:lnSpc>
        <a:spcBef>
          <a:spcPts val="367"/>
        </a:spcBef>
        <a:buFont typeface="Arial" panose="020B0604020202020204" pitchFamily="34" charset="0"/>
        <a:buChar char="•"/>
        <a:defRPr sz="1323" kern="1200">
          <a:solidFill>
            <a:schemeClr val="tx1"/>
          </a:solidFill>
          <a:latin typeface="+mn-lt"/>
          <a:ea typeface="+mn-ea"/>
          <a:cs typeface="+mn-cs"/>
        </a:defRPr>
      </a:lvl5pPr>
      <a:lvl6pPr marL="1847980" indent="-167998" algn="l" defTabSz="671993" rtl="0" eaLnBrk="1" latinLnBrk="0" hangingPunct="1">
        <a:lnSpc>
          <a:spcPct val="90000"/>
        </a:lnSpc>
        <a:spcBef>
          <a:spcPts val="367"/>
        </a:spcBef>
        <a:buFont typeface="Arial" panose="020B0604020202020204" pitchFamily="34" charset="0"/>
        <a:buChar char="•"/>
        <a:defRPr sz="1323" kern="1200">
          <a:solidFill>
            <a:schemeClr val="tx1"/>
          </a:solidFill>
          <a:latin typeface="+mn-lt"/>
          <a:ea typeface="+mn-ea"/>
          <a:cs typeface="+mn-cs"/>
        </a:defRPr>
      </a:lvl6pPr>
      <a:lvl7pPr marL="2183976" indent="-167998" algn="l" defTabSz="671993" rtl="0" eaLnBrk="1" latinLnBrk="0" hangingPunct="1">
        <a:lnSpc>
          <a:spcPct val="90000"/>
        </a:lnSpc>
        <a:spcBef>
          <a:spcPts val="367"/>
        </a:spcBef>
        <a:buFont typeface="Arial" panose="020B0604020202020204" pitchFamily="34" charset="0"/>
        <a:buChar char="•"/>
        <a:defRPr sz="1323" kern="1200">
          <a:solidFill>
            <a:schemeClr val="tx1"/>
          </a:solidFill>
          <a:latin typeface="+mn-lt"/>
          <a:ea typeface="+mn-ea"/>
          <a:cs typeface="+mn-cs"/>
        </a:defRPr>
      </a:lvl7pPr>
      <a:lvl8pPr marL="2519972" indent="-167998" algn="l" defTabSz="671993" rtl="0" eaLnBrk="1" latinLnBrk="0" hangingPunct="1">
        <a:lnSpc>
          <a:spcPct val="90000"/>
        </a:lnSpc>
        <a:spcBef>
          <a:spcPts val="367"/>
        </a:spcBef>
        <a:buFont typeface="Arial" panose="020B0604020202020204" pitchFamily="34" charset="0"/>
        <a:buChar char="•"/>
        <a:defRPr sz="1323" kern="1200">
          <a:solidFill>
            <a:schemeClr val="tx1"/>
          </a:solidFill>
          <a:latin typeface="+mn-lt"/>
          <a:ea typeface="+mn-ea"/>
          <a:cs typeface="+mn-cs"/>
        </a:defRPr>
      </a:lvl8pPr>
      <a:lvl9pPr marL="2855968" indent="-167998" algn="l" defTabSz="671993" rtl="0" eaLnBrk="1" latinLnBrk="0" hangingPunct="1">
        <a:lnSpc>
          <a:spcPct val="90000"/>
        </a:lnSpc>
        <a:spcBef>
          <a:spcPts val="367"/>
        </a:spcBef>
        <a:buFont typeface="Arial" panose="020B0604020202020204" pitchFamily="34" charset="0"/>
        <a:buChar char="•"/>
        <a:defRPr sz="1323" kern="1200">
          <a:solidFill>
            <a:schemeClr val="tx1"/>
          </a:solidFill>
          <a:latin typeface="+mn-lt"/>
          <a:ea typeface="+mn-ea"/>
          <a:cs typeface="+mn-cs"/>
        </a:defRPr>
      </a:lvl9pPr>
    </p:bodyStyle>
    <p:otherStyle>
      <a:defPPr>
        <a:defRPr lang="en-US"/>
      </a:defPPr>
      <a:lvl1pPr marL="0" algn="l" defTabSz="671993" rtl="0" eaLnBrk="1" latinLnBrk="0" hangingPunct="1">
        <a:defRPr sz="1323" kern="1200">
          <a:solidFill>
            <a:schemeClr val="tx1"/>
          </a:solidFill>
          <a:latin typeface="+mn-lt"/>
          <a:ea typeface="+mn-ea"/>
          <a:cs typeface="+mn-cs"/>
        </a:defRPr>
      </a:lvl1pPr>
      <a:lvl2pPr marL="335996" algn="l" defTabSz="671993" rtl="0" eaLnBrk="1" latinLnBrk="0" hangingPunct="1">
        <a:defRPr sz="1323" kern="1200">
          <a:solidFill>
            <a:schemeClr val="tx1"/>
          </a:solidFill>
          <a:latin typeface="+mn-lt"/>
          <a:ea typeface="+mn-ea"/>
          <a:cs typeface="+mn-cs"/>
        </a:defRPr>
      </a:lvl2pPr>
      <a:lvl3pPr marL="671993" algn="l" defTabSz="671993" rtl="0" eaLnBrk="1" latinLnBrk="0" hangingPunct="1">
        <a:defRPr sz="1323" kern="1200">
          <a:solidFill>
            <a:schemeClr val="tx1"/>
          </a:solidFill>
          <a:latin typeface="+mn-lt"/>
          <a:ea typeface="+mn-ea"/>
          <a:cs typeface="+mn-cs"/>
        </a:defRPr>
      </a:lvl3pPr>
      <a:lvl4pPr marL="1007989" algn="l" defTabSz="671993" rtl="0" eaLnBrk="1" latinLnBrk="0" hangingPunct="1">
        <a:defRPr sz="1323" kern="1200">
          <a:solidFill>
            <a:schemeClr val="tx1"/>
          </a:solidFill>
          <a:latin typeface="+mn-lt"/>
          <a:ea typeface="+mn-ea"/>
          <a:cs typeface="+mn-cs"/>
        </a:defRPr>
      </a:lvl4pPr>
      <a:lvl5pPr marL="1343985" algn="l" defTabSz="671993" rtl="0" eaLnBrk="1" latinLnBrk="0" hangingPunct="1">
        <a:defRPr sz="1323" kern="1200">
          <a:solidFill>
            <a:schemeClr val="tx1"/>
          </a:solidFill>
          <a:latin typeface="+mn-lt"/>
          <a:ea typeface="+mn-ea"/>
          <a:cs typeface="+mn-cs"/>
        </a:defRPr>
      </a:lvl5pPr>
      <a:lvl6pPr marL="1679981" algn="l" defTabSz="671993" rtl="0" eaLnBrk="1" latinLnBrk="0" hangingPunct="1">
        <a:defRPr sz="1323" kern="1200">
          <a:solidFill>
            <a:schemeClr val="tx1"/>
          </a:solidFill>
          <a:latin typeface="+mn-lt"/>
          <a:ea typeface="+mn-ea"/>
          <a:cs typeface="+mn-cs"/>
        </a:defRPr>
      </a:lvl6pPr>
      <a:lvl7pPr marL="2015978" algn="l" defTabSz="671993" rtl="0" eaLnBrk="1" latinLnBrk="0" hangingPunct="1">
        <a:defRPr sz="1323" kern="1200">
          <a:solidFill>
            <a:schemeClr val="tx1"/>
          </a:solidFill>
          <a:latin typeface="+mn-lt"/>
          <a:ea typeface="+mn-ea"/>
          <a:cs typeface="+mn-cs"/>
        </a:defRPr>
      </a:lvl7pPr>
      <a:lvl8pPr marL="2351974" algn="l" defTabSz="671993" rtl="0" eaLnBrk="1" latinLnBrk="0" hangingPunct="1">
        <a:defRPr sz="1323" kern="1200">
          <a:solidFill>
            <a:schemeClr val="tx1"/>
          </a:solidFill>
          <a:latin typeface="+mn-lt"/>
          <a:ea typeface="+mn-ea"/>
          <a:cs typeface="+mn-cs"/>
        </a:defRPr>
      </a:lvl8pPr>
      <a:lvl9pPr marL="2687970" algn="l" defTabSz="671993" rtl="0" eaLnBrk="1" latinLnBrk="0" hangingPunct="1">
        <a:defRPr sz="1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185926" y="1226824"/>
            <a:ext cx="6647975" cy="580865"/>
          </a:xfrm>
          <a:prstGeom prst="rect">
            <a:avLst/>
          </a:prstGeom>
          <a:noFill/>
        </p:spPr>
        <p:txBody>
          <a:bodyPr wrap="none" rtlCol="0">
            <a:spAutoFit/>
          </a:bodyPr>
          <a:lstStyle/>
          <a:p>
            <a:pPr algn="ctr" eaLnBrk="1" hangingPunct="1">
              <a:lnSpc>
                <a:spcPct val="150000"/>
              </a:lnSpc>
            </a:pPr>
            <a:r>
              <a:rPr lang="en-US" altLang="zh-CN" sz="24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sym typeface="+mn-ea"/>
              </a:rPr>
              <a:t>2019</a:t>
            </a:r>
            <a:r>
              <a:rPr lang="zh-CN" altLang="en-US" sz="24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sym typeface="+mn-ea"/>
              </a:rPr>
              <a:t>年杭州市小型断路器质量比对项目情况汇报</a:t>
            </a:r>
          </a:p>
        </p:txBody>
      </p:sp>
      <p:sp>
        <p:nvSpPr>
          <p:cNvPr id="5" name="文本框 4"/>
          <p:cNvSpPr txBox="1"/>
          <p:nvPr/>
        </p:nvSpPr>
        <p:spPr>
          <a:xfrm>
            <a:off x="4083354" y="2369598"/>
            <a:ext cx="990977" cy="369332"/>
          </a:xfrm>
          <a:prstGeom prst="rect">
            <a:avLst/>
          </a:prstGeom>
          <a:noFill/>
        </p:spPr>
        <p:txBody>
          <a:bodyPr wrap="none" rtlCol="0">
            <a:spAutoFit/>
          </a:bodyPr>
          <a:lstStyle/>
          <a:p>
            <a:r>
              <a:rPr lang="zh-CN" altLang="en-US" dirty="0" smtClean="0">
                <a:latin typeface="微软雅黑" panose="020B0503020204020204" pitchFamily="34" charset="-122"/>
                <a:ea typeface="微软雅黑" panose="020B0503020204020204" pitchFamily="34" charset="-122"/>
              </a:rPr>
              <a:t>傅 </a:t>
            </a:r>
            <a:r>
              <a:rPr lang="zh-CN" altLang="en-US" dirty="0" smtClean="0">
                <a:latin typeface="微软雅黑" panose="020B0503020204020204" pitchFamily="34" charset="-122"/>
                <a:ea typeface="微软雅黑" panose="020B0503020204020204" pitchFamily="34" charset="-122"/>
              </a:rPr>
              <a:t> 炳   </a:t>
            </a:r>
            <a:endParaRPr lang="zh-CN" altLang="en-US" dirty="0">
              <a:latin typeface="微软雅黑" panose="020B0503020204020204" pitchFamily="34" charset="-122"/>
              <a:ea typeface="微软雅黑" panose="020B0503020204020204" pitchFamily="34" charset="-122"/>
            </a:endParaRPr>
          </a:p>
        </p:txBody>
      </p:sp>
      <p:sp>
        <p:nvSpPr>
          <p:cNvPr id="9" name="矩形 25"/>
          <p:cNvSpPr>
            <a:spLocks noChangeArrowheads="1"/>
          </p:cNvSpPr>
          <p:nvPr/>
        </p:nvSpPr>
        <p:spPr bwMode="auto">
          <a:xfrm>
            <a:off x="3518560" y="2927091"/>
            <a:ext cx="20516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 typeface="Arial" panose="020B0604020202020204" pitchFamily="34" charset="0"/>
              <a:buNone/>
            </a:pPr>
            <a:r>
              <a:rPr lang="zh-CN" altLang="en-US" sz="1200" dirty="0">
                <a:latin typeface="微软雅黑" panose="020B0503020204020204" pitchFamily="34" charset="-122"/>
                <a:ea typeface="微软雅黑" panose="020B0503020204020204" pitchFamily="34" charset="-122"/>
              </a:rPr>
              <a:t>浙江省机电产品质量检测所 </a:t>
            </a:r>
            <a:endParaRPr lang="en-US" altLang="zh-CN" sz="12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3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300" fill="hold"/>
                                        <p:tgtEl>
                                          <p:spTgt spid="3"/>
                                        </p:tgtEl>
                                        <p:attrNameLst>
                                          <p:attrName>ppt_y</p:attrName>
                                        </p:attrNameLst>
                                      </p:cBhvr>
                                      <p:tavLst>
                                        <p:tav tm="0">
                                          <p:val>
                                            <p:strVal val="#ppt_y"/>
                                          </p:val>
                                        </p:tav>
                                        <p:tav tm="100000">
                                          <p:val>
                                            <p:strVal val="#ppt_y"/>
                                          </p:val>
                                        </p:tav>
                                      </p:tavLst>
                                    </p:anim>
                                    <p:anim calcmode="lin" valueType="num">
                                      <p:cBhvr>
                                        <p:cTn id="9" dur="3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3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300" tmFilter="0,0; .5, 1; 1, 1"/>
                                        <p:tgtEl>
                                          <p:spTgt spid="3"/>
                                        </p:tgtEl>
                                      </p:cBhvr>
                                    </p:animEffect>
                                  </p:childTnLst>
                                </p:cTn>
                              </p:par>
                            </p:childTnLst>
                          </p:cTn>
                        </p:par>
                        <p:par>
                          <p:cTn id="12" fill="hold">
                            <p:stCondLst>
                              <p:cond delay="96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extLst mod="1">
    <p:ext uri="{E180D4A7-C9FB-4DFB-919C-405C955672EB}">
      <p14:showEvtLst xmlns:p14="http://schemas.microsoft.com/office/powerpoint/2010/main">
        <p14:playEvt time="8" objId="8"/>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图片 4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grpSp>
        <p:nvGrpSpPr>
          <p:cNvPr id="2" name="Group 4"/>
          <p:cNvGrpSpPr>
            <a:grpSpLocks noChangeAspect="1"/>
          </p:cNvGrpSpPr>
          <p:nvPr/>
        </p:nvGrpSpPr>
        <p:grpSpPr bwMode="auto">
          <a:xfrm>
            <a:off x="737615" y="1452158"/>
            <a:ext cx="2193709" cy="2203707"/>
            <a:chOff x="1973" y="280"/>
            <a:chExt cx="3734" cy="3768"/>
          </a:xfrm>
          <a:solidFill>
            <a:srgbClr val="17B59E"/>
          </a:solidFill>
        </p:grpSpPr>
        <p:sp>
          <p:nvSpPr>
            <p:cNvPr id="3" name="Freeform 5"/>
            <p:cNvSpPr/>
            <p:nvPr/>
          </p:nvSpPr>
          <p:spPr bwMode="auto">
            <a:xfrm>
              <a:off x="3681" y="280"/>
              <a:ext cx="327" cy="423"/>
            </a:xfrm>
            <a:custGeom>
              <a:avLst/>
              <a:gdLst>
                <a:gd name="T0" fmla="*/ 105 w 138"/>
                <a:gd name="T1" fmla="*/ 117 h 179"/>
                <a:gd name="T2" fmla="*/ 93 w 138"/>
                <a:gd name="T3" fmla="*/ 117 h 179"/>
                <a:gd name="T4" fmla="*/ 85 w 138"/>
                <a:gd name="T5" fmla="*/ 25 h 179"/>
                <a:gd name="T6" fmla="*/ 67 w 138"/>
                <a:gd name="T7" fmla="*/ 0 h 179"/>
                <a:gd name="T8" fmla="*/ 65 w 138"/>
                <a:gd name="T9" fmla="*/ 0 h 179"/>
                <a:gd name="T10" fmla="*/ 51 w 138"/>
                <a:gd name="T11" fmla="*/ 25 h 179"/>
                <a:gd name="T12" fmla="*/ 43 w 138"/>
                <a:gd name="T13" fmla="*/ 117 h 179"/>
                <a:gd name="T14" fmla="*/ 31 w 138"/>
                <a:gd name="T15" fmla="*/ 117 h 179"/>
                <a:gd name="T16" fmla="*/ 28 w 138"/>
                <a:gd name="T17" fmla="*/ 117 h 179"/>
                <a:gd name="T18" fmla="*/ 1 w 138"/>
                <a:gd name="T19" fmla="*/ 150 h 179"/>
                <a:gd name="T20" fmla="*/ 31 w 138"/>
                <a:gd name="T21" fmla="*/ 179 h 179"/>
                <a:gd name="T22" fmla="*/ 77 w 138"/>
                <a:gd name="T23" fmla="*/ 179 h 179"/>
                <a:gd name="T24" fmla="*/ 77 w 138"/>
                <a:gd name="T25" fmla="*/ 179 h 179"/>
                <a:gd name="T26" fmla="*/ 72 w 138"/>
                <a:gd name="T27" fmla="*/ 172 h 179"/>
                <a:gd name="T28" fmla="*/ 65 w 138"/>
                <a:gd name="T29" fmla="*/ 154 h 179"/>
                <a:gd name="T30" fmla="*/ 72 w 138"/>
                <a:gd name="T31" fmla="*/ 134 h 179"/>
                <a:gd name="T32" fmla="*/ 95 w 138"/>
                <a:gd name="T33" fmla="*/ 124 h 179"/>
                <a:gd name="T34" fmla="*/ 118 w 138"/>
                <a:gd name="T35" fmla="*/ 134 h 179"/>
                <a:gd name="T36" fmla="*/ 124 w 138"/>
                <a:gd name="T37" fmla="*/ 154 h 179"/>
                <a:gd name="T38" fmla="*/ 118 w 138"/>
                <a:gd name="T39" fmla="*/ 171 h 179"/>
                <a:gd name="T40" fmla="*/ 114 w 138"/>
                <a:gd name="T41" fmla="*/ 177 h 179"/>
                <a:gd name="T42" fmla="*/ 114 w 138"/>
                <a:gd name="T43" fmla="*/ 178 h 179"/>
                <a:gd name="T44" fmla="*/ 128 w 138"/>
                <a:gd name="T45" fmla="*/ 171 h 179"/>
                <a:gd name="T46" fmla="*/ 138 w 138"/>
                <a:gd name="T47" fmla="*/ 148 h 179"/>
                <a:gd name="T48" fmla="*/ 128 w 138"/>
                <a:gd name="T49" fmla="*/ 126 h 179"/>
                <a:gd name="T50" fmla="*/ 105 w 138"/>
                <a:gd name="T51" fmla="*/ 1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8" h="179">
                  <a:moveTo>
                    <a:pt x="105" y="117"/>
                  </a:moveTo>
                  <a:cubicBezTo>
                    <a:pt x="93" y="117"/>
                    <a:pt x="93" y="117"/>
                    <a:pt x="93" y="117"/>
                  </a:cubicBezTo>
                  <a:cubicBezTo>
                    <a:pt x="85" y="25"/>
                    <a:pt x="85" y="25"/>
                    <a:pt x="85" y="25"/>
                  </a:cubicBezTo>
                  <a:cubicBezTo>
                    <a:pt x="85" y="12"/>
                    <a:pt x="81" y="0"/>
                    <a:pt x="67" y="0"/>
                  </a:cubicBezTo>
                  <a:cubicBezTo>
                    <a:pt x="67" y="0"/>
                    <a:pt x="66" y="0"/>
                    <a:pt x="65" y="0"/>
                  </a:cubicBezTo>
                  <a:cubicBezTo>
                    <a:pt x="53" y="1"/>
                    <a:pt x="51" y="13"/>
                    <a:pt x="51" y="25"/>
                  </a:cubicBezTo>
                  <a:cubicBezTo>
                    <a:pt x="43" y="117"/>
                    <a:pt x="43" y="117"/>
                    <a:pt x="43" y="117"/>
                  </a:cubicBezTo>
                  <a:cubicBezTo>
                    <a:pt x="31" y="117"/>
                    <a:pt x="31" y="117"/>
                    <a:pt x="31" y="117"/>
                  </a:cubicBezTo>
                  <a:cubicBezTo>
                    <a:pt x="30" y="117"/>
                    <a:pt x="29" y="117"/>
                    <a:pt x="28" y="117"/>
                  </a:cubicBezTo>
                  <a:cubicBezTo>
                    <a:pt x="12" y="119"/>
                    <a:pt x="0" y="134"/>
                    <a:pt x="1" y="150"/>
                  </a:cubicBezTo>
                  <a:cubicBezTo>
                    <a:pt x="1" y="165"/>
                    <a:pt x="15" y="179"/>
                    <a:pt x="31" y="179"/>
                  </a:cubicBezTo>
                  <a:cubicBezTo>
                    <a:pt x="77" y="179"/>
                    <a:pt x="77" y="179"/>
                    <a:pt x="77" y="179"/>
                  </a:cubicBezTo>
                  <a:cubicBezTo>
                    <a:pt x="77" y="179"/>
                    <a:pt x="77" y="179"/>
                    <a:pt x="77" y="179"/>
                  </a:cubicBezTo>
                  <a:cubicBezTo>
                    <a:pt x="77" y="177"/>
                    <a:pt x="76" y="177"/>
                    <a:pt x="72" y="172"/>
                  </a:cubicBezTo>
                  <a:cubicBezTo>
                    <a:pt x="69" y="168"/>
                    <a:pt x="65" y="162"/>
                    <a:pt x="65" y="154"/>
                  </a:cubicBezTo>
                  <a:cubicBezTo>
                    <a:pt x="65" y="147"/>
                    <a:pt x="67" y="140"/>
                    <a:pt x="72" y="134"/>
                  </a:cubicBezTo>
                  <a:cubicBezTo>
                    <a:pt x="76" y="128"/>
                    <a:pt x="85" y="124"/>
                    <a:pt x="95" y="124"/>
                  </a:cubicBezTo>
                  <a:cubicBezTo>
                    <a:pt x="104" y="124"/>
                    <a:pt x="113" y="128"/>
                    <a:pt x="118" y="134"/>
                  </a:cubicBezTo>
                  <a:cubicBezTo>
                    <a:pt x="123" y="140"/>
                    <a:pt x="124" y="147"/>
                    <a:pt x="124" y="154"/>
                  </a:cubicBezTo>
                  <a:cubicBezTo>
                    <a:pt x="124" y="162"/>
                    <a:pt x="121" y="168"/>
                    <a:pt x="118" y="171"/>
                  </a:cubicBezTo>
                  <a:cubicBezTo>
                    <a:pt x="114" y="176"/>
                    <a:pt x="114" y="176"/>
                    <a:pt x="114" y="177"/>
                  </a:cubicBezTo>
                  <a:cubicBezTo>
                    <a:pt x="114" y="178"/>
                    <a:pt x="114" y="178"/>
                    <a:pt x="114" y="178"/>
                  </a:cubicBezTo>
                  <a:cubicBezTo>
                    <a:pt x="119" y="177"/>
                    <a:pt x="124" y="175"/>
                    <a:pt x="128" y="171"/>
                  </a:cubicBezTo>
                  <a:cubicBezTo>
                    <a:pt x="135" y="165"/>
                    <a:pt x="138" y="157"/>
                    <a:pt x="138" y="148"/>
                  </a:cubicBezTo>
                  <a:cubicBezTo>
                    <a:pt x="138" y="140"/>
                    <a:pt x="135" y="131"/>
                    <a:pt x="128" y="126"/>
                  </a:cubicBezTo>
                  <a:cubicBezTo>
                    <a:pt x="122" y="120"/>
                    <a:pt x="113" y="117"/>
                    <a:pt x="105" y="1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4" name="Freeform 6"/>
            <p:cNvSpPr/>
            <p:nvPr/>
          </p:nvSpPr>
          <p:spPr bwMode="auto">
            <a:xfrm>
              <a:off x="2396" y="701"/>
              <a:ext cx="1274" cy="734"/>
            </a:xfrm>
            <a:custGeom>
              <a:avLst/>
              <a:gdLst>
                <a:gd name="T0" fmla="*/ 522 w 538"/>
                <a:gd name="T1" fmla="*/ 0 h 310"/>
                <a:gd name="T2" fmla="*/ 522 w 538"/>
                <a:gd name="T3" fmla="*/ 0 h 310"/>
                <a:gd name="T4" fmla="*/ 521 w 538"/>
                <a:gd name="T5" fmla="*/ 0 h 310"/>
                <a:gd name="T6" fmla="*/ 0 w 538"/>
                <a:gd name="T7" fmla="*/ 267 h 310"/>
                <a:gd name="T8" fmla="*/ 108 w 538"/>
                <a:gd name="T9" fmla="*/ 249 h 310"/>
                <a:gd name="T10" fmla="*/ 141 w 538"/>
                <a:gd name="T11" fmla="*/ 248 h 310"/>
                <a:gd name="T12" fmla="*/ 149 w 538"/>
                <a:gd name="T13" fmla="*/ 249 h 310"/>
                <a:gd name="T14" fmla="*/ 149 w 538"/>
                <a:gd name="T15" fmla="*/ 247 h 310"/>
                <a:gd name="T16" fmla="*/ 147 w 538"/>
                <a:gd name="T17" fmla="*/ 239 h 310"/>
                <a:gd name="T18" fmla="*/ 146 w 538"/>
                <a:gd name="T19" fmla="*/ 219 h 310"/>
                <a:gd name="T20" fmla="*/ 158 w 538"/>
                <a:gd name="T21" fmla="*/ 202 h 310"/>
                <a:gd name="T22" fmla="*/ 182 w 538"/>
                <a:gd name="T23" fmla="*/ 200 h 310"/>
                <a:gd name="T24" fmla="*/ 202 w 538"/>
                <a:gd name="T25" fmla="*/ 216 h 310"/>
                <a:gd name="T26" fmla="*/ 202 w 538"/>
                <a:gd name="T27" fmla="*/ 237 h 310"/>
                <a:gd name="T28" fmla="*/ 190 w 538"/>
                <a:gd name="T29" fmla="*/ 252 h 310"/>
                <a:gd name="T30" fmla="*/ 189 w 538"/>
                <a:gd name="T31" fmla="*/ 253 h 310"/>
                <a:gd name="T32" fmla="*/ 318 w 538"/>
                <a:gd name="T33" fmla="*/ 310 h 310"/>
                <a:gd name="T34" fmla="*/ 385 w 538"/>
                <a:gd name="T35" fmla="*/ 190 h 310"/>
                <a:gd name="T36" fmla="*/ 384 w 538"/>
                <a:gd name="T37" fmla="*/ 189 h 310"/>
                <a:gd name="T38" fmla="*/ 376 w 538"/>
                <a:gd name="T39" fmla="*/ 190 h 310"/>
                <a:gd name="T40" fmla="*/ 357 w 538"/>
                <a:gd name="T41" fmla="*/ 186 h 310"/>
                <a:gd name="T42" fmla="*/ 343 w 538"/>
                <a:gd name="T43" fmla="*/ 170 h 310"/>
                <a:gd name="T44" fmla="*/ 347 w 538"/>
                <a:gd name="T45" fmla="*/ 146 h 310"/>
                <a:gd name="T46" fmla="*/ 368 w 538"/>
                <a:gd name="T47" fmla="*/ 131 h 310"/>
                <a:gd name="T48" fmla="*/ 388 w 538"/>
                <a:gd name="T49" fmla="*/ 136 h 310"/>
                <a:gd name="T50" fmla="*/ 399 w 538"/>
                <a:gd name="T51" fmla="*/ 151 h 310"/>
                <a:gd name="T52" fmla="*/ 403 w 538"/>
                <a:gd name="T53" fmla="*/ 157 h 310"/>
                <a:gd name="T54" fmla="*/ 406 w 538"/>
                <a:gd name="T55" fmla="*/ 159 h 310"/>
                <a:gd name="T56" fmla="*/ 531 w 538"/>
                <a:gd name="T57" fmla="*/ 25 h 310"/>
                <a:gd name="T58" fmla="*/ 536 w 538"/>
                <a:gd name="T59" fmla="*/ 9 h 310"/>
                <a:gd name="T60" fmla="*/ 522 w 538"/>
                <a:gd name="T61" fmla="*/ 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38" h="310">
                  <a:moveTo>
                    <a:pt x="522" y="0"/>
                  </a:moveTo>
                  <a:cubicBezTo>
                    <a:pt x="522" y="0"/>
                    <a:pt x="522" y="0"/>
                    <a:pt x="522" y="0"/>
                  </a:cubicBezTo>
                  <a:cubicBezTo>
                    <a:pt x="521" y="0"/>
                    <a:pt x="521" y="0"/>
                    <a:pt x="521" y="0"/>
                  </a:cubicBezTo>
                  <a:cubicBezTo>
                    <a:pt x="302" y="23"/>
                    <a:pt x="128" y="131"/>
                    <a:pt x="0" y="267"/>
                  </a:cubicBezTo>
                  <a:cubicBezTo>
                    <a:pt x="35" y="257"/>
                    <a:pt x="71" y="250"/>
                    <a:pt x="108" y="249"/>
                  </a:cubicBezTo>
                  <a:cubicBezTo>
                    <a:pt x="119" y="248"/>
                    <a:pt x="130" y="248"/>
                    <a:pt x="141" y="248"/>
                  </a:cubicBezTo>
                  <a:cubicBezTo>
                    <a:pt x="143" y="248"/>
                    <a:pt x="146" y="248"/>
                    <a:pt x="149" y="249"/>
                  </a:cubicBezTo>
                  <a:cubicBezTo>
                    <a:pt x="149" y="247"/>
                    <a:pt x="149" y="247"/>
                    <a:pt x="149" y="247"/>
                  </a:cubicBezTo>
                  <a:cubicBezTo>
                    <a:pt x="150" y="245"/>
                    <a:pt x="149" y="244"/>
                    <a:pt x="147" y="239"/>
                  </a:cubicBezTo>
                  <a:cubicBezTo>
                    <a:pt x="145" y="234"/>
                    <a:pt x="143" y="227"/>
                    <a:pt x="146" y="219"/>
                  </a:cubicBezTo>
                  <a:cubicBezTo>
                    <a:pt x="148" y="213"/>
                    <a:pt x="151" y="206"/>
                    <a:pt x="158" y="202"/>
                  </a:cubicBezTo>
                  <a:cubicBezTo>
                    <a:pt x="164" y="198"/>
                    <a:pt x="173" y="197"/>
                    <a:pt x="182" y="200"/>
                  </a:cubicBezTo>
                  <a:cubicBezTo>
                    <a:pt x="192" y="202"/>
                    <a:pt x="199" y="209"/>
                    <a:pt x="202" y="216"/>
                  </a:cubicBezTo>
                  <a:cubicBezTo>
                    <a:pt x="205" y="223"/>
                    <a:pt x="204" y="230"/>
                    <a:pt x="202" y="237"/>
                  </a:cubicBezTo>
                  <a:cubicBezTo>
                    <a:pt x="200" y="244"/>
                    <a:pt x="194" y="249"/>
                    <a:pt x="190" y="252"/>
                  </a:cubicBezTo>
                  <a:cubicBezTo>
                    <a:pt x="189" y="252"/>
                    <a:pt x="189" y="253"/>
                    <a:pt x="189" y="253"/>
                  </a:cubicBezTo>
                  <a:cubicBezTo>
                    <a:pt x="236" y="261"/>
                    <a:pt x="281" y="279"/>
                    <a:pt x="318" y="310"/>
                  </a:cubicBezTo>
                  <a:cubicBezTo>
                    <a:pt x="338" y="266"/>
                    <a:pt x="360" y="226"/>
                    <a:pt x="385" y="190"/>
                  </a:cubicBezTo>
                  <a:cubicBezTo>
                    <a:pt x="384" y="189"/>
                    <a:pt x="384" y="189"/>
                    <a:pt x="384" y="189"/>
                  </a:cubicBezTo>
                  <a:cubicBezTo>
                    <a:pt x="383" y="189"/>
                    <a:pt x="382" y="189"/>
                    <a:pt x="376" y="190"/>
                  </a:cubicBezTo>
                  <a:cubicBezTo>
                    <a:pt x="371" y="190"/>
                    <a:pt x="364" y="190"/>
                    <a:pt x="357" y="186"/>
                  </a:cubicBezTo>
                  <a:cubicBezTo>
                    <a:pt x="351" y="183"/>
                    <a:pt x="346" y="178"/>
                    <a:pt x="343" y="170"/>
                  </a:cubicBezTo>
                  <a:cubicBezTo>
                    <a:pt x="341" y="164"/>
                    <a:pt x="342" y="154"/>
                    <a:pt x="347" y="146"/>
                  </a:cubicBezTo>
                  <a:cubicBezTo>
                    <a:pt x="352" y="137"/>
                    <a:pt x="360" y="132"/>
                    <a:pt x="368" y="131"/>
                  </a:cubicBezTo>
                  <a:cubicBezTo>
                    <a:pt x="375" y="130"/>
                    <a:pt x="382" y="133"/>
                    <a:pt x="388" y="136"/>
                  </a:cubicBezTo>
                  <a:cubicBezTo>
                    <a:pt x="395" y="140"/>
                    <a:pt x="398" y="146"/>
                    <a:pt x="399" y="151"/>
                  </a:cubicBezTo>
                  <a:cubicBezTo>
                    <a:pt x="402" y="156"/>
                    <a:pt x="402" y="157"/>
                    <a:pt x="403" y="157"/>
                  </a:cubicBezTo>
                  <a:cubicBezTo>
                    <a:pt x="406" y="159"/>
                    <a:pt x="406" y="159"/>
                    <a:pt x="406" y="159"/>
                  </a:cubicBezTo>
                  <a:cubicBezTo>
                    <a:pt x="443" y="108"/>
                    <a:pt x="485" y="64"/>
                    <a:pt x="531" y="25"/>
                  </a:cubicBezTo>
                  <a:cubicBezTo>
                    <a:pt x="536" y="21"/>
                    <a:pt x="538" y="14"/>
                    <a:pt x="536" y="9"/>
                  </a:cubicBezTo>
                  <a:cubicBezTo>
                    <a:pt x="533" y="3"/>
                    <a:pt x="527" y="0"/>
                    <a:pt x="5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5" name="Freeform 7"/>
            <p:cNvSpPr/>
            <p:nvPr/>
          </p:nvSpPr>
          <p:spPr bwMode="auto">
            <a:xfrm>
              <a:off x="1973" y="1198"/>
              <a:ext cx="1152" cy="878"/>
            </a:xfrm>
            <a:custGeom>
              <a:avLst/>
              <a:gdLst>
                <a:gd name="T0" fmla="*/ 353 w 487"/>
                <a:gd name="T1" fmla="*/ 43 h 371"/>
                <a:gd name="T2" fmla="*/ 362 w 487"/>
                <a:gd name="T3" fmla="*/ 32 h 371"/>
                <a:gd name="T4" fmla="*/ 370 w 487"/>
                <a:gd name="T5" fmla="*/ 23 h 371"/>
                <a:gd name="T6" fmla="*/ 370 w 487"/>
                <a:gd name="T7" fmla="*/ 10 h 371"/>
                <a:gd name="T8" fmla="*/ 358 w 487"/>
                <a:gd name="T9" fmla="*/ 1 h 371"/>
                <a:gd name="T10" fmla="*/ 351 w 487"/>
                <a:gd name="T11" fmla="*/ 0 h 371"/>
                <a:gd name="T12" fmla="*/ 343 w 487"/>
                <a:gd name="T13" fmla="*/ 2 h 371"/>
                <a:gd name="T14" fmla="*/ 336 w 487"/>
                <a:gd name="T15" fmla="*/ 13 h 371"/>
                <a:gd name="T16" fmla="*/ 337 w 487"/>
                <a:gd name="T17" fmla="*/ 24 h 371"/>
                <a:gd name="T18" fmla="*/ 340 w 487"/>
                <a:gd name="T19" fmla="*/ 39 h 371"/>
                <a:gd name="T20" fmla="*/ 340 w 487"/>
                <a:gd name="T21" fmla="*/ 39 h 371"/>
                <a:gd name="T22" fmla="*/ 332 w 487"/>
                <a:gd name="T23" fmla="*/ 63 h 371"/>
                <a:gd name="T24" fmla="*/ 303 w 487"/>
                <a:gd name="T25" fmla="*/ 62 h 371"/>
                <a:gd name="T26" fmla="*/ 288 w 487"/>
                <a:gd name="T27" fmla="*/ 63 h 371"/>
                <a:gd name="T28" fmla="*/ 147 w 487"/>
                <a:gd name="T29" fmla="*/ 94 h 371"/>
                <a:gd name="T30" fmla="*/ 9 w 487"/>
                <a:gd name="T31" fmla="*/ 303 h 371"/>
                <a:gd name="T32" fmla="*/ 9 w 487"/>
                <a:gd name="T33" fmla="*/ 303 h 371"/>
                <a:gd name="T34" fmla="*/ 18 w 487"/>
                <a:gd name="T35" fmla="*/ 357 h 371"/>
                <a:gd name="T36" fmla="*/ 72 w 487"/>
                <a:gd name="T37" fmla="*/ 354 h 371"/>
                <a:gd name="T38" fmla="*/ 73 w 487"/>
                <a:gd name="T39" fmla="*/ 354 h 371"/>
                <a:gd name="T40" fmla="*/ 73 w 487"/>
                <a:gd name="T41" fmla="*/ 354 h 371"/>
                <a:gd name="T42" fmla="*/ 394 w 487"/>
                <a:gd name="T43" fmla="*/ 361 h 371"/>
                <a:gd name="T44" fmla="*/ 407 w 487"/>
                <a:gd name="T45" fmla="*/ 362 h 371"/>
                <a:gd name="T46" fmla="*/ 416 w 487"/>
                <a:gd name="T47" fmla="*/ 352 h 371"/>
                <a:gd name="T48" fmla="*/ 442 w 487"/>
                <a:gd name="T49" fmla="*/ 251 h 371"/>
                <a:gd name="T50" fmla="*/ 434 w 487"/>
                <a:gd name="T51" fmla="*/ 253 h 371"/>
                <a:gd name="T52" fmla="*/ 415 w 487"/>
                <a:gd name="T53" fmla="*/ 256 h 371"/>
                <a:gd name="T54" fmla="*/ 397 w 487"/>
                <a:gd name="T55" fmla="*/ 245 h 371"/>
                <a:gd name="T56" fmla="*/ 393 w 487"/>
                <a:gd name="T57" fmla="*/ 220 h 371"/>
                <a:gd name="T58" fmla="*/ 408 w 487"/>
                <a:gd name="T59" fmla="*/ 200 h 371"/>
                <a:gd name="T60" fmla="*/ 430 w 487"/>
                <a:gd name="T61" fmla="*/ 199 h 371"/>
                <a:gd name="T62" fmla="*/ 445 w 487"/>
                <a:gd name="T63" fmla="*/ 210 h 371"/>
                <a:gd name="T64" fmla="*/ 450 w 487"/>
                <a:gd name="T65" fmla="*/ 215 h 371"/>
                <a:gd name="T66" fmla="*/ 453 w 487"/>
                <a:gd name="T67" fmla="*/ 215 h 371"/>
                <a:gd name="T68" fmla="*/ 487 w 487"/>
                <a:gd name="T69" fmla="*/ 123 h 371"/>
                <a:gd name="T70" fmla="*/ 346 w 487"/>
                <a:gd name="T71" fmla="*/ 64 h 371"/>
                <a:gd name="T72" fmla="*/ 353 w 487"/>
                <a:gd name="T73" fmla="*/ 43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7" h="371">
                  <a:moveTo>
                    <a:pt x="353" y="43"/>
                  </a:moveTo>
                  <a:cubicBezTo>
                    <a:pt x="355" y="37"/>
                    <a:pt x="359" y="35"/>
                    <a:pt x="362" y="32"/>
                  </a:cubicBezTo>
                  <a:cubicBezTo>
                    <a:pt x="366" y="30"/>
                    <a:pt x="368" y="27"/>
                    <a:pt x="370" y="23"/>
                  </a:cubicBezTo>
                  <a:cubicBezTo>
                    <a:pt x="371" y="19"/>
                    <a:pt x="371" y="14"/>
                    <a:pt x="370" y="10"/>
                  </a:cubicBezTo>
                  <a:cubicBezTo>
                    <a:pt x="368" y="6"/>
                    <a:pt x="365" y="3"/>
                    <a:pt x="358" y="1"/>
                  </a:cubicBezTo>
                  <a:cubicBezTo>
                    <a:pt x="355" y="0"/>
                    <a:pt x="353" y="0"/>
                    <a:pt x="351" y="0"/>
                  </a:cubicBezTo>
                  <a:cubicBezTo>
                    <a:pt x="348" y="0"/>
                    <a:pt x="345" y="0"/>
                    <a:pt x="343" y="2"/>
                  </a:cubicBezTo>
                  <a:cubicBezTo>
                    <a:pt x="340" y="4"/>
                    <a:pt x="337" y="8"/>
                    <a:pt x="336" y="13"/>
                  </a:cubicBezTo>
                  <a:cubicBezTo>
                    <a:pt x="334" y="17"/>
                    <a:pt x="335" y="20"/>
                    <a:pt x="337" y="24"/>
                  </a:cubicBezTo>
                  <a:cubicBezTo>
                    <a:pt x="339" y="29"/>
                    <a:pt x="341" y="33"/>
                    <a:pt x="340" y="39"/>
                  </a:cubicBezTo>
                  <a:cubicBezTo>
                    <a:pt x="340" y="39"/>
                    <a:pt x="340" y="39"/>
                    <a:pt x="340" y="39"/>
                  </a:cubicBezTo>
                  <a:cubicBezTo>
                    <a:pt x="332" y="63"/>
                    <a:pt x="332" y="63"/>
                    <a:pt x="332" y="63"/>
                  </a:cubicBezTo>
                  <a:cubicBezTo>
                    <a:pt x="323" y="62"/>
                    <a:pt x="313" y="62"/>
                    <a:pt x="303" y="62"/>
                  </a:cubicBezTo>
                  <a:cubicBezTo>
                    <a:pt x="298" y="62"/>
                    <a:pt x="293" y="62"/>
                    <a:pt x="288" y="63"/>
                  </a:cubicBezTo>
                  <a:cubicBezTo>
                    <a:pt x="240" y="65"/>
                    <a:pt x="191" y="76"/>
                    <a:pt x="147" y="94"/>
                  </a:cubicBezTo>
                  <a:cubicBezTo>
                    <a:pt x="91" y="160"/>
                    <a:pt x="45" y="232"/>
                    <a:pt x="9" y="303"/>
                  </a:cubicBezTo>
                  <a:cubicBezTo>
                    <a:pt x="9" y="303"/>
                    <a:pt x="9" y="303"/>
                    <a:pt x="9" y="303"/>
                  </a:cubicBezTo>
                  <a:cubicBezTo>
                    <a:pt x="0" y="321"/>
                    <a:pt x="3" y="343"/>
                    <a:pt x="18" y="357"/>
                  </a:cubicBezTo>
                  <a:cubicBezTo>
                    <a:pt x="33" y="371"/>
                    <a:pt x="55" y="365"/>
                    <a:pt x="72" y="354"/>
                  </a:cubicBezTo>
                  <a:cubicBezTo>
                    <a:pt x="73" y="354"/>
                    <a:pt x="73" y="354"/>
                    <a:pt x="73" y="354"/>
                  </a:cubicBezTo>
                  <a:cubicBezTo>
                    <a:pt x="73" y="354"/>
                    <a:pt x="73" y="354"/>
                    <a:pt x="73" y="354"/>
                  </a:cubicBezTo>
                  <a:cubicBezTo>
                    <a:pt x="191" y="283"/>
                    <a:pt x="289" y="293"/>
                    <a:pt x="394" y="361"/>
                  </a:cubicBezTo>
                  <a:cubicBezTo>
                    <a:pt x="398" y="363"/>
                    <a:pt x="403" y="364"/>
                    <a:pt x="407" y="362"/>
                  </a:cubicBezTo>
                  <a:cubicBezTo>
                    <a:pt x="411" y="360"/>
                    <a:pt x="415" y="356"/>
                    <a:pt x="416" y="352"/>
                  </a:cubicBezTo>
                  <a:cubicBezTo>
                    <a:pt x="423" y="317"/>
                    <a:pt x="432" y="283"/>
                    <a:pt x="442" y="251"/>
                  </a:cubicBezTo>
                  <a:cubicBezTo>
                    <a:pt x="440" y="251"/>
                    <a:pt x="439" y="251"/>
                    <a:pt x="434" y="253"/>
                  </a:cubicBezTo>
                  <a:cubicBezTo>
                    <a:pt x="430" y="255"/>
                    <a:pt x="423" y="258"/>
                    <a:pt x="415" y="256"/>
                  </a:cubicBezTo>
                  <a:cubicBezTo>
                    <a:pt x="408" y="254"/>
                    <a:pt x="402" y="251"/>
                    <a:pt x="397" y="245"/>
                  </a:cubicBezTo>
                  <a:cubicBezTo>
                    <a:pt x="393" y="239"/>
                    <a:pt x="391" y="230"/>
                    <a:pt x="393" y="220"/>
                  </a:cubicBezTo>
                  <a:cubicBezTo>
                    <a:pt x="396" y="210"/>
                    <a:pt x="402" y="203"/>
                    <a:pt x="408" y="200"/>
                  </a:cubicBezTo>
                  <a:cubicBezTo>
                    <a:pt x="416" y="197"/>
                    <a:pt x="423" y="197"/>
                    <a:pt x="430" y="199"/>
                  </a:cubicBezTo>
                  <a:cubicBezTo>
                    <a:pt x="437" y="201"/>
                    <a:pt x="442" y="206"/>
                    <a:pt x="445" y="210"/>
                  </a:cubicBezTo>
                  <a:cubicBezTo>
                    <a:pt x="449" y="214"/>
                    <a:pt x="449" y="214"/>
                    <a:pt x="450" y="215"/>
                  </a:cubicBezTo>
                  <a:cubicBezTo>
                    <a:pt x="453" y="215"/>
                    <a:pt x="453" y="215"/>
                    <a:pt x="453" y="215"/>
                  </a:cubicBezTo>
                  <a:cubicBezTo>
                    <a:pt x="463" y="183"/>
                    <a:pt x="475" y="152"/>
                    <a:pt x="487" y="123"/>
                  </a:cubicBezTo>
                  <a:cubicBezTo>
                    <a:pt x="448" y="89"/>
                    <a:pt x="399" y="70"/>
                    <a:pt x="346" y="64"/>
                  </a:cubicBezTo>
                  <a:lnTo>
                    <a:pt x="35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6" name="Freeform 8"/>
            <p:cNvSpPr/>
            <p:nvPr/>
          </p:nvSpPr>
          <p:spPr bwMode="auto">
            <a:xfrm>
              <a:off x="4013" y="701"/>
              <a:ext cx="1270" cy="736"/>
            </a:xfrm>
            <a:custGeom>
              <a:avLst/>
              <a:gdLst>
                <a:gd name="T0" fmla="*/ 17 w 537"/>
                <a:gd name="T1" fmla="*/ 0 h 311"/>
                <a:gd name="T2" fmla="*/ 14 w 537"/>
                <a:gd name="T3" fmla="*/ 0 h 311"/>
                <a:gd name="T4" fmla="*/ 2 w 537"/>
                <a:gd name="T5" fmla="*/ 10 h 311"/>
                <a:gd name="T6" fmla="*/ 7 w 537"/>
                <a:gd name="T7" fmla="*/ 25 h 311"/>
                <a:gd name="T8" fmla="*/ 132 w 537"/>
                <a:gd name="T9" fmla="*/ 160 h 311"/>
                <a:gd name="T10" fmla="*/ 136 w 537"/>
                <a:gd name="T11" fmla="*/ 157 h 311"/>
                <a:gd name="T12" fmla="*/ 139 w 537"/>
                <a:gd name="T13" fmla="*/ 151 h 311"/>
                <a:gd name="T14" fmla="*/ 151 w 537"/>
                <a:gd name="T15" fmla="*/ 136 h 311"/>
                <a:gd name="T16" fmla="*/ 171 w 537"/>
                <a:gd name="T17" fmla="*/ 131 h 311"/>
                <a:gd name="T18" fmla="*/ 192 w 537"/>
                <a:gd name="T19" fmla="*/ 146 h 311"/>
                <a:gd name="T20" fmla="*/ 195 w 537"/>
                <a:gd name="T21" fmla="*/ 170 h 311"/>
                <a:gd name="T22" fmla="*/ 182 w 537"/>
                <a:gd name="T23" fmla="*/ 186 h 311"/>
                <a:gd name="T24" fmla="*/ 163 w 537"/>
                <a:gd name="T25" fmla="*/ 190 h 311"/>
                <a:gd name="T26" fmla="*/ 154 w 537"/>
                <a:gd name="T27" fmla="*/ 189 h 311"/>
                <a:gd name="T28" fmla="*/ 153 w 537"/>
                <a:gd name="T29" fmla="*/ 190 h 311"/>
                <a:gd name="T30" fmla="*/ 220 w 537"/>
                <a:gd name="T31" fmla="*/ 311 h 311"/>
                <a:gd name="T32" fmla="*/ 353 w 537"/>
                <a:gd name="T33" fmla="*/ 253 h 311"/>
                <a:gd name="T34" fmla="*/ 351 w 537"/>
                <a:gd name="T35" fmla="*/ 252 h 311"/>
                <a:gd name="T36" fmla="*/ 340 w 537"/>
                <a:gd name="T37" fmla="*/ 237 h 311"/>
                <a:gd name="T38" fmla="*/ 340 w 537"/>
                <a:gd name="T39" fmla="*/ 216 h 311"/>
                <a:gd name="T40" fmla="*/ 359 w 537"/>
                <a:gd name="T41" fmla="*/ 200 h 311"/>
                <a:gd name="T42" fmla="*/ 384 w 537"/>
                <a:gd name="T43" fmla="*/ 202 h 311"/>
                <a:gd name="T44" fmla="*/ 396 w 537"/>
                <a:gd name="T45" fmla="*/ 219 h 311"/>
                <a:gd name="T46" fmla="*/ 395 w 537"/>
                <a:gd name="T47" fmla="*/ 239 h 311"/>
                <a:gd name="T48" fmla="*/ 392 w 537"/>
                <a:gd name="T49" fmla="*/ 247 h 311"/>
                <a:gd name="T50" fmla="*/ 393 w 537"/>
                <a:gd name="T51" fmla="*/ 248 h 311"/>
                <a:gd name="T52" fmla="*/ 398 w 537"/>
                <a:gd name="T53" fmla="*/ 248 h 311"/>
                <a:gd name="T54" fmla="*/ 431 w 537"/>
                <a:gd name="T55" fmla="*/ 249 h 311"/>
                <a:gd name="T56" fmla="*/ 537 w 537"/>
                <a:gd name="T57" fmla="*/ 267 h 311"/>
                <a:gd name="T58" fmla="*/ 17 w 537"/>
                <a:gd name="T59"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7" h="311">
                  <a:moveTo>
                    <a:pt x="17" y="0"/>
                  </a:moveTo>
                  <a:cubicBezTo>
                    <a:pt x="16" y="0"/>
                    <a:pt x="15" y="0"/>
                    <a:pt x="14" y="0"/>
                  </a:cubicBezTo>
                  <a:cubicBezTo>
                    <a:pt x="9" y="0"/>
                    <a:pt x="4" y="4"/>
                    <a:pt x="2" y="10"/>
                  </a:cubicBezTo>
                  <a:cubicBezTo>
                    <a:pt x="0" y="15"/>
                    <a:pt x="2" y="21"/>
                    <a:pt x="7" y="25"/>
                  </a:cubicBezTo>
                  <a:cubicBezTo>
                    <a:pt x="53" y="64"/>
                    <a:pt x="95" y="109"/>
                    <a:pt x="132" y="160"/>
                  </a:cubicBezTo>
                  <a:cubicBezTo>
                    <a:pt x="136" y="157"/>
                    <a:pt x="136" y="157"/>
                    <a:pt x="136" y="157"/>
                  </a:cubicBezTo>
                  <a:cubicBezTo>
                    <a:pt x="137" y="157"/>
                    <a:pt x="137" y="156"/>
                    <a:pt x="139" y="151"/>
                  </a:cubicBezTo>
                  <a:cubicBezTo>
                    <a:pt x="141" y="146"/>
                    <a:pt x="144" y="140"/>
                    <a:pt x="151" y="136"/>
                  </a:cubicBezTo>
                  <a:cubicBezTo>
                    <a:pt x="156" y="133"/>
                    <a:pt x="163" y="130"/>
                    <a:pt x="171" y="131"/>
                  </a:cubicBezTo>
                  <a:cubicBezTo>
                    <a:pt x="178" y="132"/>
                    <a:pt x="187" y="137"/>
                    <a:pt x="192" y="146"/>
                  </a:cubicBezTo>
                  <a:cubicBezTo>
                    <a:pt x="197" y="154"/>
                    <a:pt x="198" y="164"/>
                    <a:pt x="195" y="170"/>
                  </a:cubicBezTo>
                  <a:cubicBezTo>
                    <a:pt x="193" y="178"/>
                    <a:pt x="188" y="183"/>
                    <a:pt x="182" y="186"/>
                  </a:cubicBezTo>
                  <a:cubicBezTo>
                    <a:pt x="175" y="190"/>
                    <a:pt x="168" y="190"/>
                    <a:pt x="163" y="190"/>
                  </a:cubicBezTo>
                  <a:cubicBezTo>
                    <a:pt x="157" y="189"/>
                    <a:pt x="155" y="189"/>
                    <a:pt x="154" y="189"/>
                  </a:cubicBezTo>
                  <a:cubicBezTo>
                    <a:pt x="153" y="190"/>
                    <a:pt x="153" y="190"/>
                    <a:pt x="153" y="190"/>
                  </a:cubicBezTo>
                  <a:cubicBezTo>
                    <a:pt x="178" y="227"/>
                    <a:pt x="200" y="267"/>
                    <a:pt x="220" y="311"/>
                  </a:cubicBezTo>
                  <a:cubicBezTo>
                    <a:pt x="258" y="279"/>
                    <a:pt x="304" y="260"/>
                    <a:pt x="353" y="253"/>
                  </a:cubicBezTo>
                  <a:cubicBezTo>
                    <a:pt x="352" y="252"/>
                    <a:pt x="352" y="252"/>
                    <a:pt x="351" y="252"/>
                  </a:cubicBezTo>
                  <a:cubicBezTo>
                    <a:pt x="348" y="249"/>
                    <a:pt x="342" y="244"/>
                    <a:pt x="340" y="237"/>
                  </a:cubicBezTo>
                  <a:cubicBezTo>
                    <a:pt x="338" y="230"/>
                    <a:pt x="337" y="223"/>
                    <a:pt x="340" y="216"/>
                  </a:cubicBezTo>
                  <a:cubicBezTo>
                    <a:pt x="343" y="209"/>
                    <a:pt x="350" y="202"/>
                    <a:pt x="359" y="200"/>
                  </a:cubicBezTo>
                  <a:cubicBezTo>
                    <a:pt x="369" y="197"/>
                    <a:pt x="378" y="198"/>
                    <a:pt x="384" y="202"/>
                  </a:cubicBezTo>
                  <a:cubicBezTo>
                    <a:pt x="391" y="206"/>
                    <a:pt x="394" y="213"/>
                    <a:pt x="396" y="219"/>
                  </a:cubicBezTo>
                  <a:cubicBezTo>
                    <a:pt x="399" y="227"/>
                    <a:pt x="397" y="234"/>
                    <a:pt x="395" y="239"/>
                  </a:cubicBezTo>
                  <a:cubicBezTo>
                    <a:pt x="393" y="244"/>
                    <a:pt x="392" y="245"/>
                    <a:pt x="392" y="247"/>
                  </a:cubicBezTo>
                  <a:cubicBezTo>
                    <a:pt x="393" y="248"/>
                    <a:pt x="393" y="248"/>
                    <a:pt x="393" y="248"/>
                  </a:cubicBezTo>
                  <a:cubicBezTo>
                    <a:pt x="395" y="248"/>
                    <a:pt x="396" y="248"/>
                    <a:pt x="398" y="248"/>
                  </a:cubicBezTo>
                  <a:cubicBezTo>
                    <a:pt x="409" y="248"/>
                    <a:pt x="420" y="248"/>
                    <a:pt x="431" y="249"/>
                  </a:cubicBezTo>
                  <a:cubicBezTo>
                    <a:pt x="467" y="250"/>
                    <a:pt x="502" y="257"/>
                    <a:pt x="537" y="267"/>
                  </a:cubicBezTo>
                  <a:cubicBezTo>
                    <a:pt x="409" y="130"/>
                    <a:pt x="236" y="23"/>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7" name="Freeform 9"/>
            <p:cNvSpPr/>
            <p:nvPr/>
          </p:nvSpPr>
          <p:spPr bwMode="auto">
            <a:xfrm>
              <a:off x="4557" y="1198"/>
              <a:ext cx="1150" cy="876"/>
            </a:xfrm>
            <a:custGeom>
              <a:avLst/>
              <a:gdLst>
                <a:gd name="T0" fmla="*/ 478 w 486"/>
                <a:gd name="T1" fmla="*/ 303 h 370"/>
                <a:gd name="T2" fmla="*/ 339 w 486"/>
                <a:gd name="T3" fmla="*/ 93 h 370"/>
                <a:gd name="T4" fmla="*/ 200 w 486"/>
                <a:gd name="T5" fmla="*/ 63 h 370"/>
                <a:gd name="T6" fmla="*/ 184 w 486"/>
                <a:gd name="T7" fmla="*/ 62 h 370"/>
                <a:gd name="T8" fmla="*/ 158 w 486"/>
                <a:gd name="T9" fmla="*/ 63 h 370"/>
                <a:gd name="T10" fmla="*/ 151 w 486"/>
                <a:gd name="T11" fmla="*/ 39 h 370"/>
                <a:gd name="T12" fmla="*/ 151 w 486"/>
                <a:gd name="T13" fmla="*/ 39 h 370"/>
                <a:gd name="T14" fmla="*/ 154 w 486"/>
                <a:gd name="T15" fmla="*/ 24 h 370"/>
                <a:gd name="T16" fmla="*/ 155 w 486"/>
                <a:gd name="T17" fmla="*/ 13 h 370"/>
                <a:gd name="T18" fmla="*/ 148 w 486"/>
                <a:gd name="T19" fmla="*/ 2 h 370"/>
                <a:gd name="T20" fmla="*/ 140 w 486"/>
                <a:gd name="T21" fmla="*/ 0 h 370"/>
                <a:gd name="T22" fmla="*/ 133 w 486"/>
                <a:gd name="T23" fmla="*/ 1 h 370"/>
                <a:gd name="T24" fmla="*/ 121 w 486"/>
                <a:gd name="T25" fmla="*/ 10 h 370"/>
                <a:gd name="T26" fmla="*/ 121 w 486"/>
                <a:gd name="T27" fmla="*/ 23 h 370"/>
                <a:gd name="T28" fmla="*/ 128 w 486"/>
                <a:gd name="T29" fmla="*/ 32 h 370"/>
                <a:gd name="T30" fmla="*/ 138 w 486"/>
                <a:gd name="T31" fmla="*/ 43 h 370"/>
                <a:gd name="T32" fmla="*/ 145 w 486"/>
                <a:gd name="T33" fmla="*/ 64 h 370"/>
                <a:gd name="T34" fmla="*/ 0 w 486"/>
                <a:gd name="T35" fmla="*/ 124 h 370"/>
                <a:gd name="T36" fmla="*/ 34 w 486"/>
                <a:gd name="T37" fmla="*/ 213 h 370"/>
                <a:gd name="T38" fmla="*/ 37 w 486"/>
                <a:gd name="T39" fmla="*/ 210 h 370"/>
                <a:gd name="T40" fmla="*/ 52 w 486"/>
                <a:gd name="T41" fmla="*/ 199 h 370"/>
                <a:gd name="T42" fmla="*/ 73 w 486"/>
                <a:gd name="T43" fmla="*/ 200 h 370"/>
                <a:gd name="T44" fmla="*/ 88 w 486"/>
                <a:gd name="T45" fmla="*/ 220 h 370"/>
                <a:gd name="T46" fmla="*/ 85 w 486"/>
                <a:gd name="T47" fmla="*/ 245 h 370"/>
                <a:gd name="T48" fmla="*/ 67 w 486"/>
                <a:gd name="T49" fmla="*/ 256 h 370"/>
                <a:gd name="T50" fmla="*/ 47 w 486"/>
                <a:gd name="T51" fmla="*/ 253 h 370"/>
                <a:gd name="T52" fmla="*/ 46 w 486"/>
                <a:gd name="T53" fmla="*/ 253 h 370"/>
                <a:gd name="T54" fmla="*/ 71 w 486"/>
                <a:gd name="T55" fmla="*/ 352 h 370"/>
                <a:gd name="T56" fmla="*/ 91 w 486"/>
                <a:gd name="T57" fmla="*/ 362 h 370"/>
                <a:gd name="T58" fmla="*/ 413 w 486"/>
                <a:gd name="T59" fmla="*/ 353 h 370"/>
                <a:gd name="T60" fmla="*/ 414 w 486"/>
                <a:gd name="T61" fmla="*/ 353 h 370"/>
                <a:gd name="T62" fmla="*/ 467 w 486"/>
                <a:gd name="T63" fmla="*/ 356 h 370"/>
                <a:gd name="T64" fmla="*/ 478 w 486"/>
                <a:gd name="T65" fmla="*/ 304 h 370"/>
                <a:gd name="T66" fmla="*/ 478 w 486"/>
                <a:gd name="T67" fmla="*/ 303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86" h="370">
                  <a:moveTo>
                    <a:pt x="478" y="303"/>
                  </a:moveTo>
                  <a:cubicBezTo>
                    <a:pt x="442" y="232"/>
                    <a:pt x="396" y="160"/>
                    <a:pt x="339" y="93"/>
                  </a:cubicBezTo>
                  <a:cubicBezTo>
                    <a:pt x="295" y="76"/>
                    <a:pt x="247" y="65"/>
                    <a:pt x="200" y="63"/>
                  </a:cubicBezTo>
                  <a:cubicBezTo>
                    <a:pt x="195" y="62"/>
                    <a:pt x="190" y="62"/>
                    <a:pt x="184" y="62"/>
                  </a:cubicBezTo>
                  <a:cubicBezTo>
                    <a:pt x="176" y="62"/>
                    <a:pt x="167" y="62"/>
                    <a:pt x="158" y="63"/>
                  </a:cubicBezTo>
                  <a:cubicBezTo>
                    <a:pt x="151" y="39"/>
                    <a:pt x="151" y="39"/>
                    <a:pt x="151" y="39"/>
                  </a:cubicBezTo>
                  <a:cubicBezTo>
                    <a:pt x="151" y="39"/>
                    <a:pt x="151" y="39"/>
                    <a:pt x="151" y="39"/>
                  </a:cubicBezTo>
                  <a:cubicBezTo>
                    <a:pt x="150" y="33"/>
                    <a:pt x="152" y="29"/>
                    <a:pt x="154" y="24"/>
                  </a:cubicBezTo>
                  <a:cubicBezTo>
                    <a:pt x="155" y="20"/>
                    <a:pt x="156" y="17"/>
                    <a:pt x="155" y="13"/>
                  </a:cubicBezTo>
                  <a:cubicBezTo>
                    <a:pt x="154" y="8"/>
                    <a:pt x="151" y="4"/>
                    <a:pt x="148" y="2"/>
                  </a:cubicBezTo>
                  <a:cubicBezTo>
                    <a:pt x="146" y="0"/>
                    <a:pt x="143" y="0"/>
                    <a:pt x="140" y="0"/>
                  </a:cubicBezTo>
                  <a:cubicBezTo>
                    <a:pt x="138" y="0"/>
                    <a:pt x="135" y="0"/>
                    <a:pt x="133" y="1"/>
                  </a:cubicBezTo>
                  <a:cubicBezTo>
                    <a:pt x="125" y="3"/>
                    <a:pt x="122" y="6"/>
                    <a:pt x="121" y="10"/>
                  </a:cubicBezTo>
                  <a:cubicBezTo>
                    <a:pt x="119" y="14"/>
                    <a:pt x="120" y="19"/>
                    <a:pt x="121" y="23"/>
                  </a:cubicBezTo>
                  <a:cubicBezTo>
                    <a:pt x="122" y="27"/>
                    <a:pt x="125" y="30"/>
                    <a:pt x="128" y="32"/>
                  </a:cubicBezTo>
                  <a:cubicBezTo>
                    <a:pt x="132" y="35"/>
                    <a:pt x="136" y="37"/>
                    <a:pt x="138" y="43"/>
                  </a:cubicBezTo>
                  <a:cubicBezTo>
                    <a:pt x="145" y="64"/>
                    <a:pt x="145" y="64"/>
                    <a:pt x="145" y="64"/>
                  </a:cubicBezTo>
                  <a:cubicBezTo>
                    <a:pt x="90" y="69"/>
                    <a:pt x="40" y="88"/>
                    <a:pt x="0" y="124"/>
                  </a:cubicBezTo>
                  <a:cubicBezTo>
                    <a:pt x="12" y="152"/>
                    <a:pt x="23" y="182"/>
                    <a:pt x="34" y="213"/>
                  </a:cubicBezTo>
                  <a:cubicBezTo>
                    <a:pt x="34" y="212"/>
                    <a:pt x="35" y="212"/>
                    <a:pt x="37" y="210"/>
                  </a:cubicBezTo>
                  <a:cubicBezTo>
                    <a:pt x="40" y="206"/>
                    <a:pt x="45" y="201"/>
                    <a:pt x="52" y="199"/>
                  </a:cubicBezTo>
                  <a:cubicBezTo>
                    <a:pt x="59" y="197"/>
                    <a:pt x="66" y="197"/>
                    <a:pt x="73" y="200"/>
                  </a:cubicBezTo>
                  <a:cubicBezTo>
                    <a:pt x="80" y="203"/>
                    <a:pt x="86" y="210"/>
                    <a:pt x="88" y="220"/>
                  </a:cubicBezTo>
                  <a:cubicBezTo>
                    <a:pt x="91" y="230"/>
                    <a:pt x="89" y="239"/>
                    <a:pt x="85" y="245"/>
                  </a:cubicBezTo>
                  <a:cubicBezTo>
                    <a:pt x="80" y="251"/>
                    <a:pt x="73" y="254"/>
                    <a:pt x="67" y="256"/>
                  </a:cubicBezTo>
                  <a:cubicBezTo>
                    <a:pt x="59" y="258"/>
                    <a:pt x="52" y="255"/>
                    <a:pt x="47" y="253"/>
                  </a:cubicBezTo>
                  <a:cubicBezTo>
                    <a:pt x="47" y="253"/>
                    <a:pt x="46" y="253"/>
                    <a:pt x="46" y="253"/>
                  </a:cubicBezTo>
                  <a:cubicBezTo>
                    <a:pt x="55" y="284"/>
                    <a:pt x="64" y="317"/>
                    <a:pt x="71" y="352"/>
                  </a:cubicBezTo>
                  <a:cubicBezTo>
                    <a:pt x="73" y="360"/>
                    <a:pt x="84" y="365"/>
                    <a:pt x="91" y="362"/>
                  </a:cubicBezTo>
                  <a:cubicBezTo>
                    <a:pt x="210" y="301"/>
                    <a:pt x="311" y="287"/>
                    <a:pt x="413" y="353"/>
                  </a:cubicBezTo>
                  <a:cubicBezTo>
                    <a:pt x="414" y="353"/>
                    <a:pt x="414" y="353"/>
                    <a:pt x="414" y="353"/>
                  </a:cubicBezTo>
                  <a:cubicBezTo>
                    <a:pt x="431" y="363"/>
                    <a:pt x="452" y="370"/>
                    <a:pt x="467" y="356"/>
                  </a:cubicBezTo>
                  <a:cubicBezTo>
                    <a:pt x="482" y="343"/>
                    <a:pt x="486" y="322"/>
                    <a:pt x="478" y="304"/>
                  </a:cubicBezTo>
                  <a:cubicBezTo>
                    <a:pt x="478" y="303"/>
                    <a:pt x="478" y="303"/>
                    <a:pt x="478" y="3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8" name="Freeform 10"/>
            <p:cNvSpPr/>
            <p:nvPr/>
          </p:nvSpPr>
          <p:spPr bwMode="auto">
            <a:xfrm>
              <a:off x="3719" y="601"/>
              <a:ext cx="758" cy="853"/>
            </a:xfrm>
            <a:custGeom>
              <a:avLst/>
              <a:gdLst>
                <a:gd name="T0" fmla="*/ 273 w 320"/>
                <a:gd name="T1" fmla="*/ 221 h 360"/>
                <a:gd name="T2" fmla="*/ 273 w 320"/>
                <a:gd name="T3" fmla="*/ 221 h 360"/>
                <a:gd name="T4" fmla="*/ 288 w 320"/>
                <a:gd name="T5" fmla="*/ 220 h 360"/>
                <a:gd name="T6" fmla="*/ 300 w 320"/>
                <a:gd name="T7" fmla="*/ 218 h 360"/>
                <a:gd name="T8" fmla="*/ 308 w 320"/>
                <a:gd name="T9" fmla="*/ 209 h 360"/>
                <a:gd name="T10" fmla="*/ 306 w 320"/>
                <a:gd name="T11" fmla="*/ 194 h 360"/>
                <a:gd name="T12" fmla="*/ 294 w 320"/>
                <a:gd name="T13" fmla="*/ 185 h 360"/>
                <a:gd name="T14" fmla="*/ 281 w 320"/>
                <a:gd name="T15" fmla="*/ 188 h 360"/>
                <a:gd name="T16" fmla="*/ 274 w 320"/>
                <a:gd name="T17" fmla="*/ 197 h 360"/>
                <a:gd name="T18" fmla="*/ 266 w 320"/>
                <a:gd name="T19" fmla="*/ 209 h 360"/>
                <a:gd name="T20" fmla="*/ 245 w 320"/>
                <a:gd name="T21" fmla="*/ 222 h 360"/>
                <a:gd name="T22" fmla="*/ 86 w 320"/>
                <a:gd name="T23" fmla="*/ 59 h 360"/>
                <a:gd name="T24" fmla="*/ 86 w 320"/>
                <a:gd name="T25" fmla="*/ 41 h 360"/>
                <a:gd name="T26" fmla="*/ 92 w 320"/>
                <a:gd name="T27" fmla="*/ 29 h 360"/>
                <a:gd name="T28" fmla="*/ 96 w 320"/>
                <a:gd name="T29" fmla="*/ 18 h 360"/>
                <a:gd name="T30" fmla="*/ 93 w 320"/>
                <a:gd name="T31" fmla="*/ 5 h 360"/>
                <a:gd name="T32" fmla="*/ 79 w 320"/>
                <a:gd name="T33" fmla="*/ 0 h 360"/>
                <a:gd name="T34" fmla="*/ 65 w 320"/>
                <a:gd name="T35" fmla="*/ 5 h 360"/>
                <a:gd name="T36" fmla="*/ 61 w 320"/>
                <a:gd name="T37" fmla="*/ 18 h 360"/>
                <a:gd name="T38" fmla="*/ 66 w 320"/>
                <a:gd name="T39" fmla="*/ 29 h 360"/>
                <a:gd name="T40" fmla="*/ 73 w 320"/>
                <a:gd name="T41" fmla="*/ 42 h 360"/>
                <a:gd name="T42" fmla="*/ 73 w 320"/>
                <a:gd name="T43" fmla="*/ 42 h 360"/>
                <a:gd name="T44" fmla="*/ 73 w 320"/>
                <a:gd name="T45" fmla="*/ 55 h 360"/>
                <a:gd name="T46" fmla="*/ 62 w 320"/>
                <a:gd name="T47" fmla="*/ 68 h 360"/>
                <a:gd name="T48" fmla="*/ 62 w 320"/>
                <a:gd name="T49" fmla="*/ 219 h 360"/>
                <a:gd name="T50" fmla="*/ 42 w 320"/>
                <a:gd name="T51" fmla="*/ 219 h 360"/>
                <a:gd name="T52" fmla="*/ 29 w 320"/>
                <a:gd name="T53" fmla="*/ 213 h 360"/>
                <a:gd name="T54" fmla="*/ 19 w 320"/>
                <a:gd name="T55" fmla="*/ 209 h 360"/>
                <a:gd name="T56" fmla="*/ 6 w 320"/>
                <a:gd name="T57" fmla="*/ 213 h 360"/>
                <a:gd name="T58" fmla="*/ 1 w 320"/>
                <a:gd name="T59" fmla="*/ 227 h 360"/>
                <a:gd name="T60" fmla="*/ 6 w 320"/>
                <a:gd name="T61" fmla="*/ 241 h 360"/>
                <a:gd name="T62" fmla="*/ 19 w 320"/>
                <a:gd name="T63" fmla="*/ 245 h 360"/>
                <a:gd name="T64" fmla="*/ 30 w 320"/>
                <a:gd name="T65" fmla="*/ 240 h 360"/>
                <a:gd name="T66" fmla="*/ 42 w 320"/>
                <a:gd name="T67" fmla="*/ 233 h 360"/>
                <a:gd name="T68" fmla="*/ 43 w 320"/>
                <a:gd name="T69" fmla="*/ 233 h 360"/>
                <a:gd name="T70" fmla="*/ 62 w 320"/>
                <a:gd name="T71" fmla="*/ 233 h 360"/>
                <a:gd name="T72" fmla="*/ 62 w 320"/>
                <a:gd name="T73" fmla="*/ 360 h 360"/>
                <a:gd name="T74" fmla="*/ 176 w 320"/>
                <a:gd name="T75" fmla="*/ 324 h 360"/>
                <a:gd name="T76" fmla="*/ 177 w 320"/>
                <a:gd name="T77" fmla="*/ 324 h 360"/>
                <a:gd name="T78" fmla="*/ 170 w 320"/>
                <a:gd name="T79" fmla="*/ 309 h 360"/>
                <a:gd name="T80" fmla="*/ 174 w 320"/>
                <a:gd name="T81" fmla="*/ 289 h 360"/>
                <a:gd name="T82" fmla="*/ 196 w 320"/>
                <a:gd name="T83" fmla="*/ 276 h 360"/>
                <a:gd name="T84" fmla="*/ 220 w 320"/>
                <a:gd name="T85" fmla="*/ 283 h 360"/>
                <a:gd name="T86" fmla="*/ 229 w 320"/>
                <a:gd name="T87" fmla="*/ 303 h 360"/>
                <a:gd name="T88" fmla="*/ 224 w 320"/>
                <a:gd name="T89" fmla="*/ 321 h 360"/>
                <a:gd name="T90" fmla="*/ 221 w 320"/>
                <a:gd name="T91" fmla="*/ 326 h 360"/>
                <a:gd name="T92" fmla="*/ 320 w 320"/>
                <a:gd name="T93" fmla="*/ 351 h 360"/>
                <a:gd name="T94" fmla="*/ 253 w 320"/>
                <a:gd name="T95" fmla="*/ 233 h 360"/>
                <a:gd name="T96" fmla="*/ 273 w 320"/>
                <a:gd name="T97" fmla="*/ 22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0" h="360">
                  <a:moveTo>
                    <a:pt x="273" y="221"/>
                  </a:moveTo>
                  <a:cubicBezTo>
                    <a:pt x="273" y="221"/>
                    <a:pt x="273" y="221"/>
                    <a:pt x="273" y="221"/>
                  </a:cubicBezTo>
                  <a:cubicBezTo>
                    <a:pt x="279" y="218"/>
                    <a:pt x="284" y="220"/>
                    <a:pt x="288" y="220"/>
                  </a:cubicBezTo>
                  <a:cubicBezTo>
                    <a:pt x="292" y="221"/>
                    <a:pt x="296" y="221"/>
                    <a:pt x="300" y="218"/>
                  </a:cubicBezTo>
                  <a:cubicBezTo>
                    <a:pt x="304" y="216"/>
                    <a:pt x="307" y="213"/>
                    <a:pt x="308" y="209"/>
                  </a:cubicBezTo>
                  <a:cubicBezTo>
                    <a:pt x="310" y="205"/>
                    <a:pt x="310" y="200"/>
                    <a:pt x="306" y="194"/>
                  </a:cubicBezTo>
                  <a:cubicBezTo>
                    <a:pt x="302" y="187"/>
                    <a:pt x="298" y="185"/>
                    <a:pt x="294" y="185"/>
                  </a:cubicBezTo>
                  <a:cubicBezTo>
                    <a:pt x="290" y="184"/>
                    <a:pt x="285" y="186"/>
                    <a:pt x="281" y="188"/>
                  </a:cubicBezTo>
                  <a:cubicBezTo>
                    <a:pt x="277" y="190"/>
                    <a:pt x="276" y="194"/>
                    <a:pt x="274" y="197"/>
                  </a:cubicBezTo>
                  <a:cubicBezTo>
                    <a:pt x="272" y="201"/>
                    <a:pt x="271" y="206"/>
                    <a:pt x="266" y="209"/>
                  </a:cubicBezTo>
                  <a:cubicBezTo>
                    <a:pt x="245" y="222"/>
                    <a:pt x="245" y="222"/>
                    <a:pt x="245" y="222"/>
                  </a:cubicBezTo>
                  <a:cubicBezTo>
                    <a:pt x="200" y="158"/>
                    <a:pt x="147" y="104"/>
                    <a:pt x="86" y="59"/>
                  </a:cubicBezTo>
                  <a:cubicBezTo>
                    <a:pt x="86" y="41"/>
                    <a:pt x="86" y="41"/>
                    <a:pt x="86" y="41"/>
                  </a:cubicBezTo>
                  <a:cubicBezTo>
                    <a:pt x="86" y="36"/>
                    <a:pt x="90" y="32"/>
                    <a:pt x="92" y="29"/>
                  </a:cubicBezTo>
                  <a:cubicBezTo>
                    <a:pt x="95" y="25"/>
                    <a:pt x="96" y="22"/>
                    <a:pt x="96" y="18"/>
                  </a:cubicBezTo>
                  <a:cubicBezTo>
                    <a:pt x="96" y="13"/>
                    <a:pt x="95" y="8"/>
                    <a:pt x="93" y="5"/>
                  </a:cubicBezTo>
                  <a:cubicBezTo>
                    <a:pt x="90" y="2"/>
                    <a:pt x="86" y="0"/>
                    <a:pt x="79" y="0"/>
                  </a:cubicBezTo>
                  <a:cubicBezTo>
                    <a:pt x="71" y="0"/>
                    <a:pt x="67" y="2"/>
                    <a:pt x="65" y="5"/>
                  </a:cubicBezTo>
                  <a:cubicBezTo>
                    <a:pt x="62" y="8"/>
                    <a:pt x="61" y="13"/>
                    <a:pt x="61" y="18"/>
                  </a:cubicBezTo>
                  <a:cubicBezTo>
                    <a:pt x="61" y="22"/>
                    <a:pt x="63" y="25"/>
                    <a:pt x="66" y="29"/>
                  </a:cubicBezTo>
                  <a:cubicBezTo>
                    <a:pt x="68" y="32"/>
                    <a:pt x="72" y="36"/>
                    <a:pt x="73" y="42"/>
                  </a:cubicBezTo>
                  <a:cubicBezTo>
                    <a:pt x="73" y="42"/>
                    <a:pt x="73" y="42"/>
                    <a:pt x="73" y="42"/>
                  </a:cubicBezTo>
                  <a:cubicBezTo>
                    <a:pt x="73" y="55"/>
                    <a:pt x="73" y="55"/>
                    <a:pt x="73" y="55"/>
                  </a:cubicBezTo>
                  <a:cubicBezTo>
                    <a:pt x="67" y="56"/>
                    <a:pt x="62" y="62"/>
                    <a:pt x="62" y="68"/>
                  </a:cubicBezTo>
                  <a:cubicBezTo>
                    <a:pt x="62" y="219"/>
                    <a:pt x="62" y="219"/>
                    <a:pt x="62" y="219"/>
                  </a:cubicBezTo>
                  <a:cubicBezTo>
                    <a:pt x="42" y="219"/>
                    <a:pt x="42" y="219"/>
                    <a:pt x="42" y="219"/>
                  </a:cubicBezTo>
                  <a:cubicBezTo>
                    <a:pt x="36" y="219"/>
                    <a:pt x="33" y="216"/>
                    <a:pt x="29" y="213"/>
                  </a:cubicBezTo>
                  <a:cubicBezTo>
                    <a:pt x="26" y="211"/>
                    <a:pt x="23" y="209"/>
                    <a:pt x="19" y="209"/>
                  </a:cubicBezTo>
                  <a:cubicBezTo>
                    <a:pt x="14" y="209"/>
                    <a:pt x="9" y="210"/>
                    <a:pt x="6" y="213"/>
                  </a:cubicBezTo>
                  <a:cubicBezTo>
                    <a:pt x="3" y="216"/>
                    <a:pt x="0" y="219"/>
                    <a:pt x="1" y="227"/>
                  </a:cubicBezTo>
                  <a:cubicBezTo>
                    <a:pt x="1" y="235"/>
                    <a:pt x="3" y="239"/>
                    <a:pt x="6" y="241"/>
                  </a:cubicBezTo>
                  <a:cubicBezTo>
                    <a:pt x="9" y="244"/>
                    <a:pt x="14" y="245"/>
                    <a:pt x="19" y="245"/>
                  </a:cubicBezTo>
                  <a:cubicBezTo>
                    <a:pt x="23" y="245"/>
                    <a:pt x="26" y="243"/>
                    <a:pt x="30" y="240"/>
                  </a:cubicBezTo>
                  <a:cubicBezTo>
                    <a:pt x="33" y="237"/>
                    <a:pt x="37" y="233"/>
                    <a:pt x="42" y="233"/>
                  </a:cubicBezTo>
                  <a:cubicBezTo>
                    <a:pt x="43" y="233"/>
                    <a:pt x="43" y="233"/>
                    <a:pt x="43" y="233"/>
                  </a:cubicBezTo>
                  <a:cubicBezTo>
                    <a:pt x="62" y="233"/>
                    <a:pt x="62" y="233"/>
                    <a:pt x="62" y="233"/>
                  </a:cubicBezTo>
                  <a:cubicBezTo>
                    <a:pt x="62" y="360"/>
                    <a:pt x="62" y="360"/>
                    <a:pt x="62" y="360"/>
                  </a:cubicBezTo>
                  <a:cubicBezTo>
                    <a:pt x="94" y="337"/>
                    <a:pt x="134" y="326"/>
                    <a:pt x="176" y="324"/>
                  </a:cubicBezTo>
                  <a:cubicBezTo>
                    <a:pt x="176" y="324"/>
                    <a:pt x="177" y="324"/>
                    <a:pt x="177" y="324"/>
                  </a:cubicBezTo>
                  <a:cubicBezTo>
                    <a:pt x="174" y="321"/>
                    <a:pt x="171" y="316"/>
                    <a:pt x="170" y="309"/>
                  </a:cubicBezTo>
                  <a:cubicBezTo>
                    <a:pt x="169" y="303"/>
                    <a:pt x="170" y="295"/>
                    <a:pt x="174" y="289"/>
                  </a:cubicBezTo>
                  <a:cubicBezTo>
                    <a:pt x="178" y="282"/>
                    <a:pt x="187" y="277"/>
                    <a:pt x="196" y="276"/>
                  </a:cubicBezTo>
                  <a:cubicBezTo>
                    <a:pt x="206" y="275"/>
                    <a:pt x="215" y="278"/>
                    <a:pt x="220" y="283"/>
                  </a:cubicBezTo>
                  <a:cubicBezTo>
                    <a:pt x="226" y="289"/>
                    <a:pt x="228" y="296"/>
                    <a:pt x="229" y="303"/>
                  </a:cubicBezTo>
                  <a:cubicBezTo>
                    <a:pt x="230" y="311"/>
                    <a:pt x="226" y="317"/>
                    <a:pt x="224" y="321"/>
                  </a:cubicBezTo>
                  <a:cubicBezTo>
                    <a:pt x="222" y="324"/>
                    <a:pt x="222" y="325"/>
                    <a:pt x="221" y="326"/>
                  </a:cubicBezTo>
                  <a:cubicBezTo>
                    <a:pt x="255" y="329"/>
                    <a:pt x="288" y="338"/>
                    <a:pt x="320" y="351"/>
                  </a:cubicBezTo>
                  <a:cubicBezTo>
                    <a:pt x="300" y="308"/>
                    <a:pt x="277" y="269"/>
                    <a:pt x="253" y="233"/>
                  </a:cubicBezTo>
                  <a:lnTo>
                    <a:pt x="273" y="2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9" name="Freeform 11"/>
            <p:cNvSpPr/>
            <p:nvPr/>
          </p:nvSpPr>
          <p:spPr bwMode="auto">
            <a:xfrm>
              <a:off x="3866" y="1283"/>
              <a:ext cx="878" cy="767"/>
            </a:xfrm>
            <a:custGeom>
              <a:avLst/>
              <a:gdLst>
                <a:gd name="T0" fmla="*/ 360 w 371"/>
                <a:gd name="T1" fmla="*/ 175 h 324"/>
                <a:gd name="T2" fmla="*/ 347 w 371"/>
                <a:gd name="T3" fmla="*/ 174 h 324"/>
                <a:gd name="T4" fmla="*/ 338 w 371"/>
                <a:gd name="T5" fmla="*/ 181 h 324"/>
                <a:gd name="T6" fmla="*/ 327 w 371"/>
                <a:gd name="T7" fmla="*/ 190 h 324"/>
                <a:gd name="T8" fmla="*/ 309 w 371"/>
                <a:gd name="T9" fmla="*/ 195 h 324"/>
                <a:gd name="T10" fmla="*/ 273 w 371"/>
                <a:gd name="T11" fmla="*/ 97 h 324"/>
                <a:gd name="T12" fmla="*/ 148 w 371"/>
                <a:gd name="T13" fmla="*/ 61 h 324"/>
                <a:gd name="T14" fmla="*/ 146 w 371"/>
                <a:gd name="T15" fmla="*/ 41 h 324"/>
                <a:gd name="T16" fmla="*/ 146 w 371"/>
                <a:gd name="T17" fmla="*/ 41 h 324"/>
                <a:gd name="T18" fmla="*/ 152 w 371"/>
                <a:gd name="T19" fmla="*/ 27 h 324"/>
                <a:gd name="T20" fmla="*/ 155 w 371"/>
                <a:gd name="T21" fmla="*/ 16 h 324"/>
                <a:gd name="T22" fmla="*/ 150 w 371"/>
                <a:gd name="T23" fmla="*/ 4 h 324"/>
                <a:gd name="T24" fmla="*/ 138 w 371"/>
                <a:gd name="T25" fmla="*/ 0 h 324"/>
                <a:gd name="T26" fmla="*/ 135 w 371"/>
                <a:gd name="T27" fmla="*/ 0 h 324"/>
                <a:gd name="T28" fmla="*/ 122 w 371"/>
                <a:gd name="T29" fmla="*/ 7 h 324"/>
                <a:gd name="T30" fmla="*/ 120 w 371"/>
                <a:gd name="T31" fmla="*/ 20 h 324"/>
                <a:gd name="T32" fmla="*/ 125 w 371"/>
                <a:gd name="T33" fmla="*/ 30 h 324"/>
                <a:gd name="T34" fmla="*/ 133 w 371"/>
                <a:gd name="T35" fmla="*/ 42 h 324"/>
                <a:gd name="T36" fmla="*/ 135 w 371"/>
                <a:gd name="T37" fmla="*/ 60 h 324"/>
                <a:gd name="T38" fmla="*/ 127 w 371"/>
                <a:gd name="T39" fmla="*/ 60 h 324"/>
                <a:gd name="T40" fmla="*/ 0 w 371"/>
                <a:gd name="T41" fmla="*/ 103 h 324"/>
                <a:gd name="T42" fmla="*/ 0 w 371"/>
                <a:gd name="T43" fmla="*/ 175 h 324"/>
                <a:gd name="T44" fmla="*/ 4 w 371"/>
                <a:gd name="T45" fmla="*/ 172 h 324"/>
                <a:gd name="T46" fmla="*/ 22 w 371"/>
                <a:gd name="T47" fmla="*/ 165 h 324"/>
                <a:gd name="T48" fmla="*/ 42 w 371"/>
                <a:gd name="T49" fmla="*/ 172 h 324"/>
                <a:gd name="T50" fmla="*/ 52 w 371"/>
                <a:gd name="T51" fmla="*/ 195 h 324"/>
                <a:gd name="T52" fmla="*/ 42 w 371"/>
                <a:gd name="T53" fmla="*/ 218 h 324"/>
                <a:gd name="T54" fmla="*/ 22 w 371"/>
                <a:gd name="T55" fmla="*/ 224 h 324"/>
                <a:gd name="T56" fmla="*/ 4 w 371"/>
                <a:gd name="T57" fmla="*/ 217 h 324"/>
                <a:gd name="T58" fmla="*/ 0 w 371"/>
                <a:gd name="T59" fmla="*/ 214 h 324"/>
                <a:gd name="T60" fmla="*/ 0 w 371"/>
                <a:gd name="T61" fmla="*/ 309 h 324"/>
                <a:gd name="T62" fmla="*/ 7 w 371"/>
                <a:gd name="T63" fmla="*/ 321 h 324"/>
                <a:gd name="T64" fmla="*/ 21 w 371"/>
                <a:gd name="T65" fmla="*/ 321 h 324"/>
                <a:gd name="T66" fmla="*/ 317 w 371"/>
                <a:gd name="T67" fmla="*/ 316 h 324"/>
                <a:gd name="T68" fmla="*/ 332 w 371"/>
                <a:gd name="T69" fmla="*/ 314 h 324"/>
                <a:gd name="T70" fmla="*/ 337 w 371"/>
                <a:gd name="T71" fmla="*/ 300 h 324"/>
                <a:gd name="T72" fmla="*/ 313 w 371"/>
                <a:gd name="T73" fmla="*/ 208 h 324"/>
                <a:gd name="T74" fmla="*/ 329 w 371"/>
                <a:gd name="T75" fmla="*/ 203 h 324"/>
                <a:gd name="T76" fmla="*/ 330 w 371"/>
                <a:gd name="T77" fmla="*/ 203 h 324"/>
                <a:gd name="T78" fmla="*/ 344 w 371"/>
                <a:gd name="T79" fmla="*/ 207 h 324"/>
                <a:gd name="T80" fmla="*/ 356 w 371"/>
                <a:gd name="T81" fmla="*/ 209 h 324"/>
                <a:gd name="T82" fmla="*/ 367 w 371"/>
                <a:gd name="T83" fmla="*/ 202 h 324"/>
                <a:gd name="T84" fmla="*/ 369 w 371"/>
                <a:gd name="T85" fmla="*/ 187 h 324"/>
                <a:gd name="T86" fmla="*/ 360 w 371"/>
                <a:gd name="T87" fmla="*/ 175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1" h="324">
                  <a:moveTo>
                    <a:pt x="360" y="175"/>
                  </a:moveTo>
                  <a:cubicBezTo>
                    <a:pt x="357" y="173"/>
                    <a:pt x="352" y="173"/>
                    <a:pt x="347" y="174"/>
                  </a:cubicBezTo>
                  <a:cubicBezTo>
                    <a:pt x="343" y="175"/>
                    <a:pt x="340" y="178"/>
                    <a:pt x="338" y="181"/>
                  </a:cubicBezTo>
                  <a:cubicBezTo>
                    <a:pt x="335" y="184"/>
                    <a:pt x="332" y="189"/>
                    <a:pt x="327" y="190"/>
                  </a:cubicBezTo>
                  <a:cubicBezTo>
                    <a:pt x="309" y="195"/>
                    <a:pt x="309" y="195"/>
                    <a:pt x="309" y="195"/>
                  </a:cubicBezTo>
                  <a:cubicBezTo>
                    <a:pt x="298" y="160"/>
                    <a:pt x="286" y="127"/>
                    <a:pt x="273" y="97"/>
                  </a:cubicBezTo>
                  <a:cubicBezTo>
                    <a:pt x="235" y="77"/>
                    <a:pt x="191" y="64"/>
                    <a:pt x="148" y="61"/>
                  </a:cubicBezTo>
                  <a:cubicBezTo>
                    <a:pt x="146" y="41"/>
                    <a:pt x="146" y="41"/>
                    <a:pt x="146" y="41"/>
                  </a:cubicBezTo>
                  <a:cubicBezTo>
                    <a:pt x="146" y="41"/>
                    <a:pt x="146" y="41"/>
                    <a:pt x="146" y="41"/>
                  </a:cubicBezTo>
                  <a:cubicBezTo>
                    <a:pt x="146" y="35"/>
                    <a:pt x="150" y="31"/>
                    <a:pt x="152" y="27"/>
                  </a:cubicBezTo>
                  <a:cubicBezTo>
                    <a:pt x="154" y="24"/>
                    <a:pt x="156" y="20"/>
                    <a:pt x="155" y="16"/>
                  </a:cubicBezTo>
                  <a:cubicBezTo>
                    <a:pt x="155" y="11"/>
                    <a:pt x="153" y="7"/>
                    <a:pt x="150" y="4"/>
                  </a:cubicBezTo>
                  <a:cubicBezTo>
                    <a:pt x="148" y="1"/>
                    <a:pt x="144" y="0"/>
                    <a:pt x="138" y="0"/>
                  </a:cubicBezTo>
                  <a:cubicBezTo>
                    <a:pt x="137" y="0"/>
                    <a:pt x="136" y="0"/>
                    <a:pt x="135" y="0"/>
                  </a:cubicBezTo>
                  <a:cubicBezTo>
                    <a:pt x="128" y="1"/>
                    <a:pt x="124" y="3"/>
                    <a:pt x="122" y="7"/>
                  </a:cubicBezTo>
                  <a:cubicBezTo>
                    <a:pt x="120" y="10"/>
                    <a:pt x="119" y="15"/>
                    <a:pt x="120" y="20"/>
                  </a:cubicBezTo>
                  <a:cubicBezTo>
                    <a:pt x="120" y="24"/>
                    <a:pt x="123" y="27"/>
                    <a:pt x="125" y="30"/>
                  </a:cubicBezTo>
                  <a:cubicBezTo>
                    <a:pt x="128" y="33"/>
                    <a:pt x="132" y="37"/>
                    <a:pt x="133" y="42"/>
                  </a:cubicBezTo>
                  <a:cubicBezTo>
                    <a:pt x="135" y="60"/>
                    <a:pt x="135" y="60"/>
                    <a:pt x="135" y="60"/>
                  </a:cubicBezTo>
                  <a:cubicBezTo>
                    <a:pt x="132" y="60"/>
                    <a:pt x="130" y="60"/>
                    <a:pt x="127" y="60"/>
                  </a:cubicBezTo>
                  <a:cubicBezTo>
                    <a:pt x="77" y="60"/>
                    <a:pt x="32" y="73"/>
                    <a:pt x="0" y="103"/>
                  </a:cubicBezTo>
                  <a:cubicBezTo>
                    <a:pt x="0" y="175"/>
                    <a:pt x="0" y="175"/>
                    <a:pt x="0" y="175"/>
                  </a:cubicBezTo>
                  <a:cubicBezTo>
                    <a:pt x="1" y="174"/>
                    <a:pt x="2" y="174"/>
                    <a:pt x="4" y="172"/>
                  </a:cubicBezTo>
                  <a:cubicBezTo>
                    <a:pt x="8" y="169"/>
                    <a:pt x="14" y="165"/>
                    <a:pt x="22" y="165"/>
                  </a:cubicBezTo>
                  <a:cubicBezTo>
                    <a:pt x="28" y="165"/>
                    <a:pt x="36" y="167"/>
                    <a:pt x="42" y="172"/>
                  </a:cubicBezTo>
                  <a:cubicBezTo>
                    <a:pt x="48" y="176"/>
                    <a:pt x="52" y="185"/>
                    <a:pt x="52" y="195"/>
                  </a:cubicBezTo>
                  <a:cubicBezTo>
                    <a:pt x="51" y="205"/>
                    <a:pt x="47" y="213"/>
                    <a:pt x="42" y="218"/>
                  </a:cubicBezTo>
                  <a:cubicBezTo>
                    <a:pt x="36" y="223"/>
                    <a:pt x="29" y="224"/>
                    <a:pt x="22" y="224"/>
                  </a:cubicBezTo>
                  <a:cubicBezTo>
                    <a:pt x="14" y="224"/>
                    <a:pt x="8" y="220"/>
                    <a:pt x="4" y="217"/>
                  </a:cubicBezTo>
                  <a:cubicBezTo>
                    <a:pt x="2" y="216"/>
                    <a:pt x="1" y="215"/>
                    <a:pt x="0" y="214"/>
                  </a:cubicBezTo>
                  <a:cubicBezTo>
                    <a:pt x="0" y="309"/>
                    <a:pt x="0" y="309"/>
                    <a:pt x="0" y="309"/>
                  </a:cubicBezTo>
                  <a:cubicBezTo>
                    <a:pt x="0" y="314"/>
                    <a:pt x="3" y="319"/>
                    <a:pt x="7" y="321"/>
                  </a:cubicBezTo>
                  <a:cubicBezTo>
                    <a:pt x="12" y="324"/>
                    <a:pt x="17" y="324"/>
                    <a:pt x="21" y="321"/>
                  </a:cubicBezTo>
                  <a:cubicBezTo>
                    <a:pt x="134" y="253"/>
                    <a:pt x="222" y="264"/>
                    <a:pt x="317" y="316"/>
                  </a:cubicBezTo>
                  <a:cubicBezTo>
                    <a:pt x="322" y="318"/>
                    <a:pt x="328" y="318"/>
                    <a:pt x="332" y="314"/>
                  </a:cubicBezTo>
                  <a:cubicBezTo>
                    <a:pt x="337" y="311"/>
                    <a:pt x="339" y="305"/>
                    <a:pt x="337" y="300"/>
                  </a:cubicBezTo>
                  <a:cubicBezTo>
                    <a:pt x="330" y="268"/>
                    <a:pt x="322" y="237"/>
                    <a:pt x="313" y="208"/>
                  </a:cubicBezTo>
                  <a:cubicBezTo>
                    <a:pt x="329" y="203"/>
                    <a:pt x="329" y="203"/>
                    <a:pt x="329" y="203"/>
                  </a:cubicBezTo>
                  <a:cubicBezTo>
                    <a:pt x="330" y="203"/>
                    <a:pt x="330" y="203"/>
                    <a:pt x="330" y="203"/>
                  </a:cubicBezTo>
                  <a:cubicBezTo>
                    <a:pt x="336" y="202"/>
                    <a:pt x="340" y="205"/>
                    <a:pt x="344" y="207"/>
                  </a:cubicBezTo>
                  <a:cubicBezTo>
                    <a:pt x="348" y="209"/>
                    <a:pt x="352" y="210"/>
                    <a:pt x="356" y="209"/>
                  </a:cubicBezTo>
                  <a:cubicBezTo>
                    <a:pt x="361" y="207"/>
                    <a:pt x="365" y="205"/>
                    <a:pt x="367" y="202"/>
                  </a:cubicBezTo>
                  <a:cubicBezTo>
                    <a:pt x="369" y="199"/>
                    <a:pt x="371" y="194"/>
                    <a:pt x="369" y="187"/>
                  </a:cubicBezTo>
                  <a:cubicBezTo>
                    <a:pt x="367" y="180"/>
                    <a:pt x="364" y="176"/>
                    <a:pt x="360" y="1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0" name="Freeform 12"/>
            <p:cNvSpPr/>
            <p:nvPr/>
          </p:nvSpPr>
          <p:spPr bwMode="auto">
            <a:xfrm>
              <a:off x="3211" y="732"/>
              <a:ext cx="605" cy="733"/>
            </a:xfrm>
            <a:custGeom>
              <a:avLst/>
              <a:gdLst>
                <a:gd name="T0" fmla="*/ 242 w 256"/>
                <a:gd name="T1" fmla="*/ 0 h 310"/>
                <a:gd name="T2" fmla="*/ 234 w 256"/>
                <a:gd name="T3" fmla="*/ 3 h 310"/>
                <a:gd name="T4" fmla="*/ 73 w 256"/>
                <a:gd name="T5" fmla="*/ 167 h 310"/>
                <a:gd name="T6" fmla="*/ 52 w 256"/>
                <a:gd name="T7" fmla="*/ 154 h 310"/>
                <a:gd name="T8" fmla="*/ 45 w 256"/>
                <a:gd name="T9" fmla="*/ 142 h 310"/>
                <a:gd name="T10" fmla="*/ 38 w 256"/>
                <a:gd name="T11" fmla="*/ 133 h 310"/>
                <a:gd name="T12" fmla="*/ 25 w 256"/>
                <a:gd name="T13" fmla="*/ 130 h 310"/>
                <a:gd name="T14" fmla="*/ 13 w 256"/>
                <a:gd name="T15" fmla="*/ 139 h 310"/>
                <a:gd name="T16" fmla="*/ 10 w 256"/>
                <a:gd name="T17" fmla="*/ 154 h 310"/>
                <a:gd name="T18" fmla="*/ 19 w 256"/>
                <a:gd name="T19" fmla="*/ 163 h 310"/>
                <a:gd name="T20" fmla="*/ 31 w 256"/>
                <a:gd name="T21" fmla="*/ 165 h 310"/>
                <a:gd name="T22" fmla="*/ 46 w 256"/>
                <a:gd name="T23" fmla="*/ 166 h 310"/>
                <a:gd name="T24" fmla="*/ 46 w 256"/>
                <a:gd name="T25" fmla="*/ 166 h 310"/>
                <a:gd name="T26" fmla="*/ 66 w 256"/>
                <a:gd name="T27" fmla="*/ 178 h 310"/>
                <a:gd name="T28" fmla="*/ 0 w 256"/>
                <a:gd name="T29" fmla="*/ 293 h 310"/>
                <a:gd name="T30" fmla="*/ 100 w 256"/>
                <a:gd name="T31" fmla="*/ 270 h 310"/>
                <a:gd name="T32" fmla="*/ 98 w 256"/>
                <a:gd name="T33" fmla="*/ 266 h 310"/>
                <a:gd name="T34" fmla="*/ 93 w 256"/>
                <a:gd name="T35" fmla="*/ 248 h 310"/>
                <a:gd name="T36" fmla="*/ 102 w 256"/>
                <a:gd name="T37" fmla="*/ 228 h 310"/>
                <a:gd name="T38" fmla="*/ 125 w 256"/>
                <a:gd name="T39" fmla="*/ 221 h 310"/>
                <a:gd name="T40" fmla="*/ 148 w 256"/>
                <a:gd name="T41" fmla="*/ 234 h 310"/>
                <a:gd name="T42" fmla="*/ 151 w 256"/>
                <a:gd name="T43" fmla="*/ 254 h 310"/>
                <a:gd name="T44" fmla="*/ 144 w 256"/>
                <a:gd name="T45" fmla="*/ 270 h 310"/>
                <a:gd name="T46" fmla="*/ 256 w 256"/>
                <a:gd name="T47" fmla="*/ 310 h 310"/>
                <a:gd name="T48" fmla="*/ 256 w 256"/>
                <a:gd name="T49" fmla="*/ 191 h 310"/>
                <a:gd name="T50" fmla="*/ 252 w 256"/>
                <a:gd name="T51" fmla="*/ 194 h 310"/>
                <a:gd name="T52" fmla="*/ 234 w 256"/>
                <a:gd name="T53" fmla="*/ 201 h 310"/>
                <a:gd name="T54" fmla="*/ 214 w 256"/>
                <a:gd name="T55" fmla="*/ 195 h 310"/>
                <a:gd name="T56" fmla="*/ 204 w 256"/>
                <a:gd name="T57" fmla="*/ 172 h 310"/>
                <a:gd name="T58" fmla="*/ 214 w 256"/>
                <a:gd name="T59" fmla="*/ 149 h 310"/>
                <a:gd name="T60" fmla="*/ 234 w 256"/>
                <a:gd name="T61" fmla="*/ 142 h 310"/>
                <a:gd name="T62" fmla="*/ 251 w 256"/>
                <a:gd name="T63" fmla="*/ 149 h 310"/>
                <a:gd name="T64" fmla="*/ 256 w 256"/>
                <a:gd name="T65" fmla="*/ 152 h 310"/>
                <a:gd name="T66" fmla="*/ 256 w 256"/>
                <a:gd name="T67" fmla="*/ 14 h 310"/>
                <a:gd name="T68" fmla="*/ 242 w 256"/>
                <a:gd name="T69" fmla="*/ 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6" h="310">
                  <a:moveTo>
                    <a:pt x="242" y="0"/>
                  </a:moveTo>
                  <a:cubicBezTo>
                    <a:pt x="239" y="1"/>
                    <a:pt x="236" y="2"/>
                    <a:pt x="234" y="3"/>
                  </a:cubicBezTo>
                  <a:cubicBezTo>
                    <a:pt x="173" y="49"/>
                    <a:pt x="119" y="103"/>
                    <a:pt x="73" y="167"/>
                  </a:cubicBezTo>
                  <a:cubicBezTo>
                    <a:pt x="52" y="154"/>
                    <a:pt x="52" y="154"/>
                    <a:pt x="52" y="154"/>
                  </a:cubicBezTo>
                  <a:cubicBezTo>
                    <a:pt x="47" y="151"/>
                    <a:pt x="46" y="146"/>
                    <a:pt x="45" y="142"/>
                  </a:cubicBezTo>
                  <a:cubicBezTo>
                    <a:pt x="43" y="139"/>
                    <a:pt x="41" y="135"/>
                    <a:pt x="38" y="133"/>
                  </a:cubicBezTo>
                  <a:cubicBezTo>
                    <a:pt x="34" y="131"/>
                    <a:pt x="29" y="129"/>
                    <a:pt x="25" y="130"/>
                  </a:cubicBezTo>
                  <a:cubicBezTo>
                    <a:pt x="21" y="130"/>
                    <a:pt x="17" y="132"/>
                    <a:pt x="13" y="139"/>
                  </a:cubicBezTo>
                  <a:cubicBezTo>
                    <a:pt x="9" y="145"/>
                    <a:pt x="9" y="150"/>
                    <a:pt x="10" y="154"/>
                  </a:cubicBezTo>
                  <a:cubicBezTo>
                    <a:pt x="12" y="158"/>
                    <a:pt x="15" y="161"/>
                    <a:pt x="19" y="163"/>
                  </a:cubicBezTo>
                  <a:cubicBezTo>
                    <a:pt x="23" y="166"/>
                    <a:pt x="26" y="166"/>
                    <a:pt x="31" y="165"/>
                  </a:cubicBezTo>
                  <a:cubicBezTo>
                    <a:pt x="35" y="165"/>
                    <a:pt x="40" y="163"/>
                    <a:pt x="46" y="166"/>
                  </a:cubicBezTo>
                  <a:cubicBezTo>
                    <a:pt x="46" y="166"/>
                    <a:pt x="46" y="166"/>
                    <a:pt x="46" y="166"/>
                  </a:cubicBezTo>
                  <a:cubicBezTo>
                    <a:pt x="66" y="178"/>
                    <a:pt x="66" y="178"/>
                    <a:pt x="66" y="178"/>
                  </a:cubicBezTo>
                  <a:cubicBezTo>
                    <a:pt x="42" y="213"/>
                    <a:pt x="20" y="251"/>
                    <a:pt x="0" y="293"/>
                  </a:cubicBezTo>
                  <a:cubicBezTo>
                    <a:pt x="32" y="281"/>
                    <a:pt x="66" y="273"/>
                    <a:pt x="100" y="270"/>
                  </a:cubicBezTo>
                  <a:cubicBezTo>
                    <a:pt x="100" y="269"/>
                    <a:pt x="99" y="268"/>
                    <a:pt x="98" y="266"/>
                  </a:cubicBezTo>
                  <a:cubicBezTo>
                    <a:pt x="95" y="262"/>
                    <a:pt x="92" y="256"/>
                    <a:pt x="93" y="248"/>
                  </a:cubicBezTo>
                  <a:cubicBezTo>
                    <a:pt x="94" y="241"/>
                    <a:pt x="96" y="234"/>
                    <a:pt x="102" y="228"/>
                  </a:cubicBezTo>
                  <a:cubicBezTo>
                    <a:pt x="107" y="223"/>
                    <a:pt x="116" y="220"/>
                    <a:pt x="125" y="221"/>
                  </a:cubicBezTo>
                  <a:cubicBezTo>
                    <a:pt x="135" y="222"/>
                    <a:pt x="144" y="227"/>
                    <a:pt x="148" y="234"/>
                  </a:cubicBezTo>
                  <a:cubicBezTo>
                    <a:pt x="152" y="240"/>
                    <a:pt x="152" y="248"/>
                    <a:pt x="151" y="254"/>
                  </a:cubicBezTo>
                  <a:cubicBezTo>
                    <a:pt x="151" y="261"/>
                    <a:pt x="147" y="266"/>
                    <a:pt x="144" y="270"/>
                  </a:cubicBezTo>
                  <a:cubicBezTo>
                    <a:pt x="186" y="273"/>
                    <a:pt x="225" y="286"/>
                    <a:pt x="256" y="310"/>
                  </a:cubicBezTo>
                  <a:cubicBezTo>
                    <a:pt x="256" y="191"/>
                    <a:pt x="256" y="191"/>
                    <a:pt x="256" y="191"/>
                  </a:cubicBezTo>
                  <a:cubicBezTo>
                    <a:pt x="255" y="192"/>
                    <a:pt x="254" y="193"/>
                    <a:pt x="252" y="194"/>
                  </a:cubicBezTo>
                  <a:cubicBezTo>
                    <a:pt x="248" y="197"/>
                    <a:pt x="242" y="201"/>
                    <a:pt x="234" y="201"/>
                  </a:cubicBezTo>
                  <a:cubicBezTo>
                    <a:pt x="227" y="201"/>
                    <a:pt x="220" y="200"/>
                    <a:pt x="214" y="195"/>
                  </a:cubicBezTo>
                  <a:cubicBezTo>
                    <a:pt x="208" y="190"/>
                    <a:pt x="204" y="182"/>
                    <a:pt x="204" y="172"/>
                  </a:cubicBezTo>
                  <a:cubicBezTo>
                    <a:pt x="204" y="162"/>
                    <a:pt x="208" y="153"/>
                    <a:pt x="214" y="149"/>
                  </a:cubicBezTo>
                  <a:cubicBezTo>
                    <a:pt x="220" y="144"/>
                    <a:pt x="227" y="142"/>
                    <a:pt x="234" y="142"/>
                  </a:cubicBezTo>
                  <a:cubicBezTo>
                    <a:pt x="241" y="142"/>
                    <a:pt x="247" y="146"/>
                    <a:pt x="251" y="149"/>
                  </a:cubicBezTo>
                  <a:cubicBezTo>
                    <a:pt x="254" y="151"/>
                    <a:pt x="255" y="152"/>
                    <a:pt x="256" y="152"/>
                  </a:cubicBezTo>
                  <a:cubicBezTo>
                    <a:pt x="256" y="14"/>
                    <a:pt x="256" y="14"/>
                    <a:pt x="256" y="14"/>
                  </a:cubicBezTo>
                  <a:cubicBezTo>
                    <a:pt x="256" y="7"/>
                    <a:pt x="249" y="0"/>
                    <a:pt x="24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1" name="Freeform 13"/>
            <p:cNvSpPr/>
            <p:nvPr/>
          </p:nvSpPr>
          <p:spPr bwMode="auto">
            <a:xfrm>
              <a:off x="2927" y="1283"/>
              <a:ext cx="1034" cy="767"/>
            </a:xfrm>
            <a:custGeom>
              <a:avLst/>
              <a:gdLst>
                <a:gd name="T0" fmla="*/ 432 w 437"/>
                <a:gd name="T1" fmla="*/ 181 h 324"/>
                <a:gd name="T2" fmla="*/ 419 w 437"/>
                <a:gd name="T3" fmla="*/ 177 h 324"/>
                <a:gd name="T4" fmla="*/ 408 w 437"/>
                <a:gd name="T5" fmla="*/ 181 h 324"/>
                <a:gd name="T6" fmla="*/ 395 w 437"/>
                <a:gd name="T7" fmla="*/ 187 h 324"/>
                <a:gd name="T8" fmla="*/ 376 w 437"/>
                <a:gd name="T9" fmla="*/ 187 h 324"/>
                <a:gd name="T10" fmla="*/ 376 w 437"/>
                <a:gd name="T11" fmla="*/ 110 h 324"/>
                <a:gd name="T12" fmla="*/ 245 w 437"/>
                <a:gd name="T13" fmla="*/ 60 h 324"/>
                <a:gd name="T14" fmla="*/ 247 w 437"/>
                <a:gd name="T15" fmla="*/ 42 h 324"/>
                <a:gd name="T16" fmla="*/ 254 w 437"/>
                <a:gd name="T17" fmla="*/ 30 h 324"/>
                <a:gd name="T18" fmla="*/ 260 w 437"/>
                <a:gd name="T19" fmla="*/ 20 h 324"/>
                <a:gd name="T20" fmla="*/ 258 w 437"/>
                <a:gd name="T21" fmla="*/ 7 h 324"/>
                <a:gd name="T22" fmla="*/ 244 w 437"/>
                <a:gd name="T23" fmla="*/ 0 h 324"/>
                <a:gd name="T24" fmla="*/ 242 w 437"/>
                <a:gd name="T25" fmla="*/ 0 h 324"/>
                <a:gd name="T26" fmla="*/ 230 w 437"/>
                <a:gd name="T27" fmla="*/ 4 h 324"/>
                <a:gd name="T28" fmla="*/ 225 w 437"/>
                <a:gd name="T29" fmla="*/ 16 h 324"/>
                <a:gd name="T30" fmla="*/ 228 w 437"/>
                <a:gd name="T31" fmla="*/ 27 h 324"/>
                <a:gd name="T32" fmla="*/ 234 w 437"/>
                <a:gd name="T33" fmla="*/ 41 h 324"/>
                <a:gd name="T34" fmla="*/ 234 w 437"/>
                <a:gd name="T35" fmla="*/ 41 h 324"/>
                <a:gd name="T36" fmla="*/ 231 w 437"/>
                <a:gd name="T37" fmla="*/ 60 h 324"/>
                <a:gd name="T38" fmla="*/ 230 w 437"/>
                <a:gd name="T39" fmla="*/ 60 h 324"/>
                <a:gd name="T40" fmla="*/ 105 w 437"/>
                <a:gd name="T41" fmla="*/ 93 h 324"/>
                <a:gd name="T42" fmla="*/ 67 w 437"/>
                <a:gd name="T43" fmla="*/ 196 h 324"/>
                <a:gd name="T44" fmla="*/ 44 w 437"/>
                <a:gd name="T45" fmla="*/ 190 h 324"/>
                <a:gd name="T46" fmla="*/ 33 w 437"/>
                <a:gd name="T47" fmla="*/ 181 h 324"/>
                <a:gd name="T48" fmla="*/ 24 w 437"/>
                <a:gd name="T49" fmla="*/ 174 h 324"/>
                <a:gd name="T50" fmla="*/ 10 w 437"/>
                <a:gd name="T51" fmla="*/ 175 h 324"/>
                <a:gd name="T52" fmla="*/ 2 w 437"/>
                <a:gd name="T53" fmla="*/ 187 h 324"/>
                <a:gd name="T54" fmla="*/ 3 w 437"/>
                <a:gd name="T55" fmla="*/ 202 h 324"/>
                <a:gd name="T56" fmla="*/ 15 w 437"/>
                <a:gd name="T57" fmla="*/ 209 h 324"/>
                <a:gd name="T58" fmla="*/ 26 w 437"/>
                <a:gd name="T59" fmla="*/ 207 h 324"/>
                <a:gd name="T60" fmla="*/ 41 w 437"/>
                <a:gd name="T61" fmla="*/ 203 h 324"/>
                <a:gd name="T62" fmla="*/ 41 w 437"/>
                <a:gd name="T63" fmla="*/ 203 h 324"/>
                <a:gd name="T64" fmla="*/ 63 w 437"/>
                <a:gd name="T65" fmla="*/ 209 h 324"/>
                <a:gd name="T66" fmla="*/ 38 w 437"/>
                <a:gd name="T67" fmla="*/ 300 h 324"/>
                <a:gd name="T68" fmla="*/ 43 w 437"/>
                <a:gd name="T69" fmla="*/ 314 h 324"/>
                <a:gd name="T70" fmla="*/ 58 w 437"/>
                <a:gd name="T71" fmla="*/ 315 h 324"/>
                <a:gd name="T72" fmla="*/ 355 w 437"/>
                <a:gd name="T73" fmla="*/ 321 h 324"/>
                <a:gd name="T74" fmla="*/ 369 w 437"/>
                <a:gd name="T75" fmla="*/ 321 h 324"/>
                <a:gd name="T76" fmla="*/ 376 w 437"/>
                <a:gd name="T77" fmla="*/ 309 h 324"/>
                <a:gd name="T78" fmla="*/ 376 w 437"/>
                <a:gd name="T79" fmla="*/ 201 h 324"/>
                <a:gd name="T80" fmla="*/ 395 w 437"/>
                <a:gd name="T81" fmla="*/ 201 h 324"/>
                <a:gd name="T82" fmla="*/ 395 w 437"/>
                <a:gd name="T83" fmla="*/ 201 h 324"/>
                <a:gd name="T84" fmla="*/ 408 w 437"/>
                <a:gd name="T85" fmla="*/ 208 h 324"/>
                <a:gd name="T86" fmla="*/ 419 w 437"/>
                <a:gd name="T87" fmla="*/ 213 h 324"/>
                <a:gd name="T88" fmla="*/ 431 w 437"/>
                <a:gd name="T89" fmla="*/ 209 h 324"/>
                <a:gd name="T90" fmla="*/ 437 w 437"/>
                <a:gd name="T91" fmla="*/ 195 h 324"/>
                <a:gd name="T92" fmla="*/ 432 w 437"/>
                <a:gd name="T93" fmla="*/ 181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7" h="324">
                  <a:moveTo>
                    <a:pt x="432" y="181"/>
                  </a:moveTo>
                  <a:cubicBezTo>
                    <a:pt x="428" y="178"/>
                    <a:pt x="424" y="177"/>
                    <a:pt x="419" y="177"/>
                  </a:cubicBezTo>
                  <a:cubicBezTo>
                    <a:pt x="415" y="177"/>
                    <a:pt x="411" y="179"/>
                    <a:pt x="408" y="181"/>
                  </a:cubicBezTo>
                  <a:cubicBezTo>
                    <a:pt x="405" y="184"/>
                    <a:pt x="401" y="187"/>
                    <a:pt x="395" y="187"/>
                  </a:cubicBezTo>
                  <a:cubicBezTo>
                    <a:pt x="376" y="187"/>
                    <a:pt x="376" y="187"/>
                    <a:pt x="376" y="187"/>
                  </a:cubicBezTo>
                  <a:cubicBezTo>
                    <a:pt x="376" y="110"/>
                    <a:pt x="376" y="110"/>
                    <a:pt x="376" y="110"/>
                  </a:cubicBezTo>
                  <a:cubicBezTo>
                    <a:pt x="345" y="76"/>
                    <a:pt x="297" y="60"/>
                    <a:pt x="245" y="60"/>
                  </a:cubicBezTo>
                  <a:cubicBezTo>
                    <a:pt x="247" y="42"/>
                    <a:pt x="247" y="42"/>
                    <a:pt x="247" y="42"/>
                  </a:cubicBezTo>
                  <a:cubicBezTo>
                    <a:pt x="248" y="37"/>
                    <a:pt x="252" y="33"/>
                    <a:pt x="254" y="30"/>
                  </a:cubicBezTo>
                  <a:cubicBezTo>
                    <a:pt x="257" y="27"/>
                    <a:pt x="259" y="24"/>
                    <a:pt x="260" y="20"/>
                  </a:cubicBezTo>
                  <a:cubicBezTo>
                    <a:pt x="261" y="15"/>
                    <a:pt x="260" y="10"/>
                    <a:pt x="258" y="7"/>
                  </a:cubicBezTo>
                  <a:cubicBezTo>
                    <a:pt x="255" y="3"/>
                    <a:pt x="252" y="1"/>
                    <a:pt x="244" y="0"/>
                  </a:cubicBezTo>
                  <a:cubicBezTo>
                    <a:pt x="243" y="0"/>
                    <a:pt x="243" y="0"/>
                    <a:pt x="242" y="0"/>
                  </a:cubicBezTo>
                  <a:cubicBezTo>
                    <a:pt x="236" y="0"/>
                    <a:pt x="232" y="1"/>
                    <a:pt x="230" y="4"/>
                  </a:cubicBezTo>
                  <a:cubicBezTo>
                    <a:pt x="227" y="7"/>
                    <a:pt x="225" y="11"/>
                    <a:pt x="225" y="16"/>
                  </a:cubicBezTo>
                  <a:cubicBezTo>
                    <a:pt x="224" y="20"/>
                    <a:pt x="226" y="24"/>
                    <a:pt x="228" y="27"/>
                  </a:cubicBezTo>
                  <a:cubicBezTo>
                    <a:pt x="230" y="31"/>
                    <a:pt x="234" y="35"/>
                    <a:pt x="234" y="41"/>
                  </a:cubicBezTo>
                  <a:cubicBezTo>
                    <a:pt x="234" y="41"/>
                    <a:pt x="234" y="41"/>
                    <a:pt x="234" y="41"/>
                  </a:cubicBezTo>
                  <a:cubicBezTo>
                    <a:pt x="231" y="60"/>
                    <a:pt x="231" y="60"/>
                    <a:pt x="231" y="60"/>
                  </a:cubicBezTo>
                  <a:cubicBezTo>
                    <a:pt x="231" y="60"/>
                    <a:pt x="231" y="60"/>
                    <a:pt x="230" y="60"/>
                  </a:cubicBezTo>
                  <a:cubicBezTo>
                    <a:pt x="188" y="62"/>
                    <a:pt x="144" y="74"/>
                    <a:pt x="105" y="93"/>
                  </a:cubicBezTo>
                  <a:cubicBezTo>
                    <a:pt x="91" y="125"/>
                    <a:pt x="78" y="159"/>
                    <a:pt x="67" y="196"/>
                  </a:cubicBezTo>
                  <a:cubicBezTo>
                    <a:pt x="44" y="190"/>
                    <a:pt x="44" y="190"/>
                    <a:pt x="44" y="190"/>
                  </a:cubicBezTo>
                  <a:cubicBezTo>
                    <a:pt x="38" y="189"/>
                    <a:pt x="36" y="184"/>
                    <a:pt x="33" y="181"/>
                  </a:cubicBezTo>
                  <a:cubicBezTo>
                    <a:pt x="30" y="178"/>
                    <a:pt x="28" y="175"/>
                    <a:pt x="24" y="174"/>
                  </a:cubicBezTo>
                  <a:cubicBezTo>
                    <a:pt x="19" y="173"/>
                    <a:pt x="14" y="173"/>
                    <a:pt x="10" y="175"/>
                  </a:cubicBezTo>
                  <a:cubicBezTo>
                    <a:pt x="7" y="176"/>
                    <a:pt x="3" y="180"/>
                    <a:pt x="2" y="187"/>
                  </a:cubicBezTo>
                  <a:cubicBezTo>
                    <a:pt x="0" y="194"/>
                    <a:pt x="1" y="199"/>
                    <a:pt x="3" y="202"/>
                  </a:cubicBezTo>
                  <a:cubicBezTo>
                    <a:pt x="6" y="205"/>
                    <a:pt x="10" y="207"/>
                    <a:pt x="15" y="209"/>
                  </a:cubicBezTo>
                  <a:cubicBezTo>
                    <a:pt x="19" y="210"/>
                    <a:pt x="22" y="209"/>
                    <a:pt x="26" y="207"/>
                  </a:cubicBezTo>
                  <a:cubicBezTo>
                    <a:pt x="30" y="205"/>
                    <a:pt x="35" y="202"/>
                    <a:pt x="41" y="203"/>
                  </a:cubicBezTo>
                  <a:cubicBezTo>
                    <a:pt x="41" y="203"/>
                    <a:pt x="41" y="203"/>
                    <a:pt x="41" y="203"/>
                  </a:cubicBezTo>
                  <a:cubicBezTo>
                    <a:pt x="63" y="209"/>
                    <a:pt x="63" y="209"/>
                    <a:pt x="63" y="209"/>
                  </a:cubicBezTo>
                  <a:cubicBezTo>
                    <a:pt x="54" y="238"/>
                    <a:pt x="46" y="268"/>
                    <a:pt x="38" y="300"/>
                  </a:cubicBezTo>
                  <a:cubicBezTo>
                    <a:pt x="37" y="305"/>
                    <a:pt x="39" y="311"/>
                    <a:pt x="43" y="314"/>
                  </a:cubicBezTo>
                  <a:cubicBezTo>
                    <a:pt x="48" y="317"/>
                    <a:pt x="54" y="318"/>
                    <a:pt x="58" y="315"/>
                  </a:cubicBezTo>
                  <a:cubicBezTo>
                    <a:pt x="161" y="259"/>
                    <a:pt x="252" y="259"/>
                    <a:pt x="355" y="321"/>
                  </a:cubicBezTo>
                  <a:cubicBezTo>
                    <a:pt x="359" y="324"/>
                    <a:pt x="365" y="324"/>
                    <a:pt x="369" y="321"/>
                  </a:cubicBezTo>
                  <a:cubicBezTo>
                    <a:pt x="373" y="319"/>
                    <a:pt x="376" y="314"/>
                    <a:pt x="376" y="309"/>
                  </a:cubicBezTo>
                  <a:cubicBezTo>
                    <a:pt x="376" y="201"/>
                    <a:pt x="376" y="201"/>
                    <a:pt x="376" y="201"/>
                  </a:cubicBezTo>
                  <a:cubicBezTo>
                    <a:pt x="395" y="201"/>
                    <a:pt x="395" y="201"/>
                    <a:pt x="395" y="201"/>
                  </a:cubicBezTo>
                  <a:cubicBezTo>
                    <a:pt x="395" y="201"/>
                    <a:pt x="395" y="201"/>
                    <a:pt x="395" y="201"/>
                  </a:cubicBezTo>
                  <a:cubicBezTo>
                    <a:pt x="401" y="201"/>
                    <a:pt x="405" y="205"/>
                    <a:pt x="408" y="208"/>
                  </a:cubicBezTo>
                  <a:cubicBezTo>
                    <a:pt x="411" y="211"/>
                    <a:pt x="414" y="213"/>
                    <a:pt x="419" y="213"/>
                  </a:cubicBezTo>
                  <a:cubicBezTo>
                    <a:pt x="424" y="213"/>
                    <a:pt x="428" y="212"/>
                    <a:pt x="431" y="209"/>
                  </a:cubicBezTo>
                  <a:cubicBezTo>
                    <a:pt x="434" y="207"/>
                    <a:pt x="437" y="203"/>
                    <a:pt x="437" y="195"/>
                  </a:cubicBezTo>
                  <a:cubicBezTo>
                    <a:pt x="437" y="187"/>
                    <a:pt x="435" y="184"/>
                    <a:pt x="432" y="1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2" name="Freeform 14"/>
            <p:cNvSpPr/>
            <p:nvPr/>
          </p:nvSpPr>
          <p:spPr bwMode="auto">
            <a:xfrm>
              <a:off x="3757" y="2100"/>
              <a:ext cx="168" cy="563"/>
            </a:xfrm>
            <a:custGeom>
              <a:avLst/>
              <a:gdLst>
                <a:gd name="T0" fmla="*/ 0 w 71"/>
                <a:gd name="T1" fmla="*/ 238 h 238"/>
                <a:gd name="T2" fmla="*/ 18 w 71"/>
                <a:gd name="T3" fmla="*/ 238 h 238"/>
                <a:gd name="T4" fmla="*/ 18 w 71"/>
                <a:gd name="T5" fmla="*/ 233 h 238"/>
                <a:gd name="T6" fmla="*/ 13 w 71"/>
                <a:gd name="T7" fmla="*/ 226 h 238"/>
                <a:gd name="T8" fmla="*/ 6 w 71"/>
                <a:gd name="T9" fmla="*/ 208 h 238"/>
                <a:gd name="T10" fmla="*/ 12 w 71"/>
                <a:gd name="T11" fmla="*/ 188 h 238"/>
                <a:gd name="T12" fmla="*/ 35 w 71"/>
                <a:gd name="T13" fmla="*/ 178 h 238"/>
                <a:gd name="T14" fmla="*/ 59 w 71"/>
                <a:gd name="T15" fmla="*/ 188 h 238"/>
                <a:gd name="T16" fmla="*/ 65 w 71"/>
                <a:gd name="T17" fmla="*/ 208 h 238"/>
                <a:gd name="T18" fmla="*/ 59 w 71"/>
                <a:gd name="T19" fmla="*/ 225 h 238"/>
                <a:gd name="T20" fmla="*/ 55 w 71"/>
                <a:gd name="T21" fmla="*/ 231 h 238"/>
                <a:gd name="T22" fmla="*/ 55 w 71"/>
                <a:gd name="T23" fmla="*/ 238 h 238"/>
                <a:gd name="T24" fmla="*/ 71 w 71"/>
                <a:gd name="T25" fmla="*/ 238 h 238"/>
                <a:gd name="T26" fmla="*/ 71 w 71"/>
                <a:gd name="T27" fmla="*/ 0 h 238"/>
                <a:gd name="T28" fmla="*/ 0 w 71"/>
                <a:gd name="T29" fmla="*/ 0 h 238"/>
                <a:gd name="T30" fmla="*/ 0 w 71"/>
                <a:gd name="T3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238">
                  <a:moveTo>
                    <a:pt x="0" y="238"/>
                  </a:moveTo>
                  <a:cubicBezTo>
                    <a:pt x="18" y="238"/>
                    <a:pt x="18" y="238"/>
                    <a:pt x="18" y="238"/>
                  </a:cubicBezTo>
                  <a:cubicBezTo>
                    <a:pt x="18" y="233"/>
                    <a:pt x="18" y="233"/>
                    <a:pt x="18" y="233"/>
                  </a:cubicBezTo>
                  <a:cubicBezTo>
                    <a:pt x="18" y="231"/>
                    <a:pt x="17" y="231"/>
                    <a:pt x="13" y="226"/>
                  </a:cubicBezTo>
                  <a:cubicBezTo>
                    <a:pt x="10" y="222"/>
                    <a:pt x="6" y="216"/>
                    <a:pt x="6" y="208"/>
                  </a:cubicBezTo>
                  <a:cubicBezTo>
                    <a:pt x="6" y="201"/>
                    <a:pt x="8" y="194"/>
                    <a:pt x="12" y="188"/>
                  </a:cubicBezTo>
                  <a:cubicBezTo>
                    <a:pt x="17" y="182"/>
                    <a:pt x="26" y="178"/>
                    <a:pt x="35" y="178"/>
                  </a:cubicBezTo>
                  <a:cubicBezTo>
                    <a:pt x="45" y="178"/>
                    <a:pt x="54" y="182"/>
                    <a:pt x="59" y="188"/>
                  </a:cubicBezTo>
                  <a:cubicBezTo>
                    <a:pt x="64" y="194"/>
                    <a:pt x="65" y="201"/>
                    <a:pt x="65" y="208"/>
                  </a:cubicBezTo>
                  <a:cubicBezTo>
                    <a:pt x="65" y="216"/>
                    <a:pt x="61" y="222"/>
                    <a:pt x="59" y="225"/>
                  </a:cubicBezTo>
                  <a:cubicBezTo>
                    <a:pt x="55" y="230"/>
                    <a:pt x="55" y="230"/>
                    <a:pt x="55" y="231"/>
                  </a:cubicBezTo>
                  <a:cubicBezTo>
                    <a:pt x="55" y="238"/>
                    <a:pt x="55" y="238"/>
                    <a:pt x="55" y="238"/>
                  </a:cubicBezTo>
                  <a:cubicBezTo>
                    <a:pt x="71" y="238"/>
                    <a:pt x="71" y="238"/>
                    <a:pt x="71" y="238"/>
                  </a:cubicBezTo>
                  <a:cubicBezTo>
                    <a:pt x="71" y="0"/>
                    <a:pt x="71" y="0"/>
                    <a:pt x="71" y="0"/>
                  </a:cubicBezTo>
                  <a:cubicBezTo>
                    <a:pt x="0" y="0"/>
                    <a:pt x="0" y="0"/>
                    <a:pt x="0" y="0"/>
                  </a:cubicBezTo>
                  <a:lnTo>
                    <a:pt x="0" y="2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3" name="Freeform 15"/>
            <p:cNvSpPr/>
            <p:nvPr/>
          </p:nvSpPr>
          <p:spPr bwMode="auto">
            <a:xfrm>
              <a:off x="3757" y="2549"/>
              <a:ext cx="168" cy="642"/>
            </a:xfrm>
            <a:custGeom>
              <a:avLst/>
              <a:gdLst>
                <a:gd name="T0" fmla="*/ 71 w 71"/>
                <a:gd name="T1" fmla="*/ 72 h 271"/>
                <a:gd name="T2" fmla="*/ 43 w 71"/>
                <a:gd name="T3" fmla="*/ 72 h 271"/>
                <a:gd name="T4" fmla="*/ 43 w 71"/>
                <a:gd name="T5" fmla="*/ 41 h 271"/>
                <a:gd name="T6" fmla="*/ 49 w 71"/>
                <a:gd name="T7" fmla="*/ 29 h 271"/>
                <a:gd name="T8" fmla="*/ 53 w 71"/>
                <a:gd name="T9" fmla="*/ 18 h 271"/>
                <a:gd name="T10" fmla="*/ 50 w 71"/>
                <a:gd name="T11" fmla="*/ 5 h 271"/>
                <a:gd name="T12" fmla="*/ 36 w 71"/>
                <a:gd name="T13" fmla="*/ 0 h 271"/>
                <a:gd name="T14" fmla="*/ 21 w 71"/>
                <a:gd name="T15" fmla="*/ 5 h 271"/>
                <a:gd name="T16" fmla="*/ 18 w 71"/>
                <a:gd name="T17" fmla="*/ 18 h 271"/>
                <a:gd name="T18" fmla="*/ 22 w 71"/>
                <a:gd name="T19" fmla="*/ 29 h 271"/>
                <a:gd name="T20" fmla="*/ 30 w 71"/>
                <a:gd name="T21" fmla="*/ 42 h 271"/>
                <a:gd name="T22" fmla="*/ 30 w 71"/>
                <a:gd name="T23" fmla="*/ 42 h 271"/>
                <a:gd name="T24" fmla="*/ 30 w 71"/>
                <a:gd name="T25" fmla="*/ 72 h 271"/>
                <a:gd name="T26" fmla="*/ 0 w 71"/>
                <a:gd name="T27" fmla="*/ 72 h 271"/>
                <a:gd name="T28" fmla="*/ 0 w 71"/>
                <a:gd name="T29" fmla="*/ 271 h 271"/>
                <a:gd name="T30" fmla="*/ 71 w 71"/>
                <a:gd name="T31" fmla="*/ 257 h 271"/>
                <a:gd name="T32" fmla="*/ 71 w 71"/>
                <a:gd name="T33" fmla="*/ 7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271">
                  <a:moveTo>
                    <a:pt x="71" y="72"/>
                  </a:moveTo>
                  <a:cubicBezTo>
                    <a:pt x="43" y="72"/>
                    <a:pt x="43" y="72"/>
                    <a:pt x="43" y="72"/>
                  </a:cubicBezTo>
                  <a:cubicBezTo>
                    <a:pt x="43" y="41"/>
                    <a:pt x="43" y="41"/>
                    <a:pt x="43" y="41"/>
                  </a:cubicBezTo>
                  <a:cubicBezTo>
                    <a:pt x="43" y="36"/>
                    <a:pt x="47" y="32"/>
                    <a:pt x="49" y="29"/>
                  </a:cubicBezTo>
                  <a:cubicBezTo>
                    <a:pt x="52" y="25"/>
                    <a:pt x="53" y="22"/>
                    <a:pt x="53" y="18"/>
                  </a:cubicBezTo>
                  <a:cubicBezTo>
                    <a:pt x="53" y="13"/>
                    <a:pt x="52" y="8"/>
                    <a:pt x="50" y="5"/>
                  </a:cubicBezTo>
                  <a:cubicBezTo>
                    <a:pt x="47" y="2"/>
                    <a:pt x="43" y="0"/>
                    <a:pt x="36" y="0"/>
                  </a:cubicBezTo>
                  <a:cubicBezTo>
                    <a:pt x="28" y="0"/>
                    <a:pt x="24" y="2"/>
                    <a:pt x="21" y="5"/>
                  </a:cubicBezTo>
                  <a:cubicBezTo>
                    <a:pt x="19" y="8"/>
                    <a:pt x="18" y="13"/>
                    <a:pt x="18" y="18"/>
                  </a:cubicBezTo>
                  <a:cubicBezTo>
                    <a:pt x="18" y="22"/>
                    <a:pt x="20" y="25"/>
                    <a:pt x="22" y="29"/>
                  </a:cubicBezTo>
                  <a:cubicBezTo>
                    <a:pt x="25" y="32"/>
                    <a:pt x="29" y="36"/>
                    <a:pt x="30" y="42"/>
                  </a:cubicBezTo>
                  <a:cubicBezTo>
                    <a:pt x="30" y="42"/>
                    <a:pt x="30" y="42"/>
                    <a:pt x="30" y="42"/>
                  </a:cubicBezTo>
                  <a:cubicBezTo>
                    <a:pt x="30" y="72"/>
                    <a:pt x="30" y="72"/>
                    <a:pt x="30" y="72"/>
                  </a:cubicBezTo>
                  <a:cubicBezTo>
                    <a:pt x="0" y="72"/>
                    <a:pt x="0" y="72"/>
                    <a:pt x="0" y="72"/>
                  </a:cubicBezTo>
                  <a:cubicBezTo>
                    <a:pt x="0" y="271"/>
                    <a:pt x="0" y="271"/>
                    <a:pt x="0" y="271"/>
                  </a:cubicBezTo>
                  <a:cubicBezTo>
                    <a:pt x="71" y="257"/>
                    <a:pt x="71" y="257"/>
                    <a:pt x="71" y="257"/>
                  </a:cubicBezTo>
                  <a:lnTo>
                    <a:pt x="71"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4" name="Freeform 16"/>
            <p:cNvSpPr/>
            <p:nvPr/>
          </p:nvSpPr>
          <p:spPr bwMode="auto">
            <a:xfrm>
              <a:off x="3842" y="3676"/>
              <a:ext cx="112" cy="163"/>
            </a:xfrm>
            <a:custGeom>
              <a:avLst/>
              <a:gdLst>
                <a:gd name="T0" fmla="*/ 35 w 47"/>
                <a:gd name="T1" fmla="*/ 34 h 69"/>
                <a:gd name="T2" fmla="*/ 24 w 47"/>
                <a:gd name="T3" fmla="*/ 25 h 69"/>
                <a:gd name="T4" fmla="*/ 23 w 47"/>
                <a:gd name="T5" fmla="*/ 25 h 69"/>
                <a:gd name="T6" fmla="*/ 13 w 47"/>
                <a:gd name="T7" fmla="*/ 0 h 69"/>
                <a:gd name="T8" fmla="*/ 0 w 47"/>
                <a:gd name="T9" fmla="*/ 5 h 69"/>
                <a:gd name="T10" fmla="*/ 11 w 47"/>
                <a:gd name="T11" fmla="*/ 31 h 69"/>
                <a:gd name="T12" fmla="*/ 11 w 47"/>
                <a:gd name="T13" fmla="*/ 45 h 69"/>
                <a:gd name="T14" fmla="*/ 11 w 47"/>
                <a:gd name="T15" fmla="*/ 56 h 69"/>
                <a:gd name="T16" fmla="*/ 20 w 47"/>
                <a:gd name="T17" fmla="*/ 67 h 69"/>
                <a:gd name="T18" fmla="*/ 35 w 47"/>
                <a:gd name="T19" fmla="*/ 66 h 69"/>
                <a:gd name="T20" fmla="*/ 46 w 47"/>
                <a:gd name="T21" fmla="*/ 55 h 69"/>
                <a:gd name="T22" fmla="*/ 44 w 47"/>
                <a:gd name="T23" fmla="*/ 42 h 69"/>
                <a:gd name="T24" fmla="*/ 35 w 47"/>
                <a:gd name="T25" fmla="*/ 3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69">
                  <a:moveTo>
                    <a:pt x="35" y="34"/>
                  </a:moveTo>
                  <a:cubicBezTo>
                    <a:pt x="32" y="32"/>
                    <a:pt x="26" y="30"/>
                    <a:pt x="24" y="25"/>
                  </a:cubicBezTo>
                  <a:cubicBezTo>
                    <a:pt x="24" y="25"/>
                    <a:pt x="24" y="25"/>
                    <a:pt x="23" y="25"/>
                  </a:cubicBezTo>
                  <a:cubicBezTo>
                    <a:pt x="13" y="0"/>
                    <a:pt x="13" y="0"/>
                    <a:pt x="13" y="0"/>
                  </a:cubicBezTo>
                  <a:cubicBezTo>
                    <a:pt x="0" y="5"/>
                    <a:pt x="0" y="5"/>
                    <a:pt x="0" y="5"/>
                  </a:cubicBezTo>
                  <a:cubicBezTo>
                    <a:pt x="11" y="31"/>
                    <a:pt x="11" y="31"/>
                    <a:pt x="11" y="31"/>
                  </a:cubicBezTo>
                  <a:cubicBezTo>
                    <a:pt x="14" y="36"/>
                    <a:pt x="12" y="41"/>
                    <a:pt x="11" y="45"/>
                  </a:cubicBezTo>
                  <a:cubicBezTo>
                    <a:pt x="10" y="49"/>
                    <a:pt x="10" y="52"/>
                    <a:pt x="11" y="56"/>
                  </a:cubicBezTo>
                  <a:cubicBezTo>
                    <a:pt x="13" y="61"/>
                    <a:pt x="16" y="65"/>
                    <a:pt x="20" y="67"/>
                  </a:cubicBezTo>
                  <a:cubicBezTo>
                    <a:pt x="24" y="69"/>
                    <a:pt x="28" y="69"/>
                    <a:pt x="35" y="66"/>
                  </a:cubicBezTo>
                  <a:cubicBezTo>
                    <a:pt x="42" y="63"/>
                    <a:pt x="45" y="59"/>
                    <a:pt x="46" y="55"/>
                  </a:cubicBezTo>
                  <a:cubicBezTo>
                    <a:pt x="47" y="51"/>
                    <a:pt x="46" y="47"/>
                    <a:pt x="44" y="42"/>
                  </a:cubicBezTo>
                  <a:cubicBezTo>
                    <a:pt x="42" y="38"/>
                    <a:pt x="39" y="36"/>
                    <a:pt x="35"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5" name="Freeform 17"/>
            <p:cNvSpPr/>
            <p:nvPr/>
          </p:nvSpPr>
          <p:spPr bwMode="auto">
            <a:xfrm>
              <a:off x="3790" y="3479"/>
              <a:ext cx="795" cy="569"/>
            </a:xfrm>
            <a:custGeom>
              <a:avLst/>
              <a:gdLst>
                <a:gd name="T0" fmla="*/ 300 w 336"/>
                <a:gd name="T1" fmla="*/ 0 h 240"/>
                <a:gd name="T2" fmla="*/ 274 w 336"/>
                <a:gd name="T3" fmla="*/ 11 h 240"/>
                <a:gd name="T4" fmla="*/ 264 w 336"/>
                <a:gd name="T5" fmla="*/ 38 h 240"/>
                <a:gd name="T6" fmla="*/ 231 w 336"/>
                <a:gd name="T7" fmla="*/ 143 h 240"/>
                <a:gd name="T8" fmla="*/ 164 w 336"/>
                <a:gd name="T9" fmla="*/ 165 h 240"/>
                <a:gd name="T10" fmla="*/ 70 w 336"/>
                <a:gd name="T11" fmla="*/ 95 h 240"/>
                <a:gd name="T12" fmla="*/ 54 w 336"/>
                <a:gd name="T13" fmla="*/ 99 h 240"/>
                <a:gd name="T14" fmla="*/ 56 w 336"/>
                <a:gd name="T15" fmla="*/ 102 h 240"/>
                <a:gd name="T16" fmla="*/ 63 w 336"/>
                <a:gd name="T17" fmla="*/ 107 h 240"/>
                <a:gd name="T18" fmla="*/ 77 w 336"/>
                <a:gd name="T19" fmla="*/ 120 h 240"/>
                <a:gd name="T20" fmla="*/ 79 w 336"/>
                <a:gd name="T21" fmla="*/ 141 h 240"/>
                <a:gd name="T22" fmla="*/ 62 w 336"/>
                <a:gd name="T23" fmla="*/ 159 h 240"/>
                <a:gd name="T24" fmla="*/ 37 w 336"/>
                <a:gd name="T25" fmla="*/ 160 h 240"/>
                <a:gd name="T26" fmla="*/ 23 w 336"/>
                <a:gd name="T27" fmla="*/ 144 h 240"/>
                <a:gd name="T28" fmla="*/ 22 w 336"/>
                <a:gd name="T29" fmla="*/ 125 h 240"/>
                <a:gd name="T30" fmla="*/ 23 w 336"/>
                <a:gd name="T31" fmla="*/ 118 h 240"/>
                <a:gd name="T32" fmla="*/ 18 w 336"/>
                <a:gd name="T33" fmla="*/ 108 h 240"/>
                <a:gd name="T34" fmla="*/ 0 w 336"/>
                <a:gd name="T35" fmla="*/ 112 h 240"/>
                <a:gd name="T36" fmla="*/ 156 w 336"/>
                <a:gd name="T37" fmla="*/ 235 h 240"/>
                <a:gd name="T38" fmla="*/ 281 w 336"/>
                <a:gd name="T39" fmla="*/ 193 h 240"/>
                <a:gd name="T40" fmla="*/ 335 w 336"/>
                <a:gd name="T41" fmla="*/ 38 h 240"/>
                <a:gd name="T42" fmla="*/ 326 w 336"/>
                <a:gd name="T43" fmla="*/ 11 h 240"/>
                <a:gd name="T44" fmla="*/ 300 w 336"/>
                <a:gd name="T45"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240">
                  <a:moveTo>
                    <a:pt x="300" y="0"/>
                  </a:moveTo>
                  <a:cubicBezTo>
                    <a:pt x="290" y="0"/>
                    <a:pt x="280" y="4"/>
                    <a:pt x="274" y="11"/>
                  </a:cubicBezTo>
                  <a:cubicBezTo>
                    <a:pt x="267" y="18"/>
                    <a:pt x="264" y="28"/>
                    <a:pt x="264" y="38"/>
                  </a:cubicBezTo>
                  <a:cubicBezTo>
                    <a:pt x="264" y="93"/>
                    <a:pt x="249" y="125"/>
                    <a:pt x="231" y="143"/>
                  </a:cubicBezTo>
                  <a:cubicBezTo>
                    <a:pt x="213" y="161"/>
                    <a:pt x="190" y="167"/>
                    <a:pt x="164" y="165"/>
                  </a:cubicBezTo>
                  <a:cubicBezTo>
                    <a:pt x="128" y="161"/>
                    <a:pt x="89" y="136"/>
                    <a:pt x="70" y="95"/>
                  </a:cubicBezTo>
                  <a:cubicBezTo>
                    <a:pt x="54" y="99"/>
                    <a:pt x="54" y="99"/>
                    <a:pt x="54" y="99"/>
                  </a:cubicBezTo>
                  <a:cubicBezTo>
                    <a:pt x="56" y="102"/>
                    <a:pt x="56" y="102"/>
                    <a:pt x="56" y="102"/>
                  </a:cubicBezTo>
                  <a:cubicBezTo>
                    <a:pt x="56" y="104"/>
                    <a:pt x="58" y="104"/>
                    <a:pt x="63" y="107"/>
                  </a:cubicBezTo>
                  <a:cubicBezTo>
                    <a:pt x="67" y="109"/>
                    <a:pt x="74" y="113"/>
                    <a:pt x="77" y="120"/>
                  </a:cubicBezTo>
                  <a:cubicBezTo>
                    <a:pt x="79" y="127"/>
                    <a:pt x="81" y="134"/>
                    <a:pt x="79" y="141"/>
                  </a:cubicBezTo>
                  <a:cubicBezTo>
                    <a:pt x="77" y="148"/>
                    <a:pt x="71" y="155"/>
                    <a:pt x="62" y="159"/>
                  </a:cubicBezTo>
                  <a:cubicBezTo>
                    <a:pt x="53" y="164"/>
                    <a:pt x="43" y="163"/>
                    <a:pt x="37" y="160"/>
                  </a:cubicBezTo>
                  <a:cubicBezTo>
                    <a:pt x="30" y="156"/>
                    <a:pt x="25" y="150"/>
                    <a:pt x="23" y="144"/>
                  </a:cubicBezTo>
                  <a:cubicBezTo>
                    <a:pt x="20" y="137"/>
                    <a:pt x="21" y="130"/>
                    <a:pt x="22" y="125"/>
                  </a:cubicBezTo>
                  <a:cubicBezTo>
                    <a:pt x="23" y="120"/>
                    <a:pt x="23" y="119"/>
                    <a:pt x="23" y="118"/>
                  </a:cubicBezTo>
                  <a:cubicBezTo>
                    <a:pt x="18" y="108"/>
                    <a:pt x="18" y="108"/>
                    <a:pt x="18" y="108"/>
                  </a:cubicBezTo>
                  <a:cubicBezTo>
                    <a:pt x="0" y="112"/>
                    <a:pt x="0" y="112"/>
                    <a:pt x="0" y="112"/>
                  </a:cubicBezTo>
                  <a:cubicBezTo>
                    <a:pt x="27" y="182"/>
                    <a:pt x="90" y="228"/>
                    <a:pt x="156" y="235"/>
                  </a:cubicBezTo>
                  <a:cubicBezTo>
                    <a:pt x="200" y="240"/>
                    <a:pt x="247" y="227"/>
                    <a:pt x="281" y="193"/>
                  </a:cubicBezTo>
                  <a:cubicBezTo>
                    <a:pt x="315" y="159"/>
                    <a:pt x="335" y="106"/>
                    <a:pt x="335" y="38"/>
                  </a:cubicBezTo>
                  <a:cubicBezTo>
                    <a:pt x="336" y="28"/>
                    <a:pt x="332" y="18"/>
                    <a:pt x="326" y="11"/>
                  </a:cubicBezTo>
                  <a:cubicBezTo>
                    <a:pt x="319" y="4"/>
                    <a:pt x="309" y="0"/>
                    <a:pt x="30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6" name="Freeform 18"/>
            <p:cNvSpPr/>
            <p:nvPr/>
          </p:nvSpPr>
          <p:spPr bwMode="auto">
            <a:xfrm>
              <a:off x="3241" y="3027"/>
              <a:ext cx="864" cy="710"/>
            </a:xfrm>
            <a:custGeom>
              <a:avLst/>
              <a:gdLst>
                <a:gd name="T0" fmla="*/ 300 w 365"/>
                <a:gd name="T1" fmla="*/ 158 h 300"/>
                <a:gd name="T2" fmla="*/ 345 w 365"/>
                <a:gd name="T3" fmla="*/ 147 h 300"/>
                <a:gd name="T4" fmla="*/ 361 w 365"/>
                <a:gd name="T5" fmla="*/ 110 h 300"/>
                <a:gd name="T6" fmla="*/ 343 w 365"/>
                <a:gd name="T7" fmla="*/ 88 h 300"/>
                <a:gd name="T8" fmla="*/ 293 w 365"/>
                <a:gd name="T9" fmla="*/ 100 h 300"/>
                <a:gd name="T10" fmla="*/ 286 w 365"/>
                <a:gd name="T11" fmla="*/ 96 h 300"/>
                <a:gd name="T12" fmla="*/ 290 w 365"/>
                <a:gd name="T13" fmla="*/ 89 h 300"/>
                <a:gd name="T14" fmla="*/ 317 w 365"/>
                <a:gd name="T15" fmla="*/ 80 h 300"/>
                <a:gd name="T16" fmla="*/ 334 w 365"/>
                <a:gd name="T17" fmla="*/ 75 h 300"/>
                <a:gd name="T18" fmla="*/ 353 w 365"/>
                <a:gd name="T19" fmla="*/ 39 h 300"/>
                <a:gd name="T20" fmla="*/ 316 w 365"/>
                <a:gd name="T21" fmla="*/ 19 h 300"/>
                <a:gd name="T22" fmla="*/ 209 w 365"/>
                <a:gd name="T23" fmla="*/ 45 h 300"/>
                <a:gd name="T24" fmla="*/ 201 w 365"/>
                <a:gd name="T25" fmla="*/ 41 h 300"/>
                <a:gd name="T26" fmla="*/ 206 w 365"/>
                <a:gd name="T27" fmla="*/ 34 h 300"/>
                <a:gd name="T28" fmla="*/ 218 w 365"/>
                <a:gd name="T29" fmla="*/ 30 h 300"/>
                <a:gd name="T30" fmla="*/ 218 w 365"/>
                <a:gd name="T31" fmla="*/ 0 h 300"/>
                <a:gd name="T32" fmla="*/ 199 w 365"/>
                <a:gd name="T33" fmla="*/ 0 h 300"/>
                <a:gd name="T34" fmla="*/ 143 w 365"/>
                <a:gd name="T35" fmla="*/ 4 h 300"/>
                <a:gd name="T36" fmla="*/ 68 w 365"/>
                <a:gd name="T37" fmla="*/ 99 h 300"/>
                <a:gd name="T38" fmla="*/ 48 w 365"/>
                <a:gd name="T39" fmla="*/ 114 h 300"/>
                <a:gd name="T40" fmla="*/ 0 w 365"/>
                <a:gd name="T41" fmla="*/ 133 h 300"/>
                <a:gd name="T42" fmla="*/ 41 w 365"/>
                <a:gd name="T43" fmla="*/ 297 h 300"/>
                <a:gd name="T44" fmla="*/ 113 w 365"/>
                <a:gd name="T45" fmla="*/ 282 h 300"/>
                <a:gd name="T46" fmla="*/ 267 w 365"/>
                <a:gd name="T47" fmla="*/ 283 h 300"/>
                <a:gd name="T48" fmla="*/ 267 w 365"/>
                <a:gd name="T49" fmla="*/ 283 h 300"/>
                <a:gd name="T50" fmla="*/ 323 w 365"/>
                <a:gd name="T51" fmla="*/ 268 h 300"/>
                <a:gd name="T52" fmla="*/ 339 w 365"/>
                <a:gd name="T53" fmla="*/ 256 h 300"/>
                <a:gd name="T54" fmla="*/ 341 w 365"/>
                <a:gd name="T55" fmla="*/ 237 h 300"/>
                <a:gd name="T56" fmla="*/ 335 w 365"/>
                <a:gd name="T57" fmla="*/ 226 h 300"/>
                <a:gd name="T58" fmla="*/ 293 w 365"/>
                <a:gd name="T59" fmla="*/ 235 h 300"/>
                <a:gd name="T60" fmla="*/ 286 w 365"/>
                <a:gd name="T61" fmla="*/ 230 h 300"/>
                <a:gd name="T62" fmla="*/ 291 w 365"/>
                <a:gd name="T63" fmla="*/ 223 h 300"/>
                <a:gd name="T64" fmla="*/ 339 w 365"/>
                <a:gd name="T65" fmla="*/ 212 h 300"/>
                <a:gd name="T66" fmla="*/ 357 w 365"/>
                <a:gd name="T67" fmla="*/ 199 h 300"/>
                <a:gd name="T68" fmla="*/ 361 w 365"/>
                <a:gd name="T69" fmla="*/ 177 h 300"/>
                <a:gd name="T70" fmla="*/ 347 w 365"/>
                <a:gd name="T71" fmla="*/ 159 h 300"/>
                <a:gd name="T72" fmla="*/ 344 w 365"/>
                <a:gd name="T73" fmla="*/ 160 h 300"/>
                <a:gd name="T74" fmla="*/ 303 w 365"/>
                <a:gd name="T75" fmla="*/ 169 h 300"/>
                <a:gd name="T76" fmla="*/ 296 w 365"/>
                <a:gd name="T77" fmla="*/ 165 h 300"/>
                <a:gd name="T78" fmla="*/ 300 w 365"/>
                <a:gd name="T79" fmla="*/ 15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300">
                  <a:moveTo>
                    <a:pt x="300" y="158"/>
                  </a:moveTo>
                  <a:cubicBezTo>
                    <a:pt x="345" y="147"/>
                    <a:pt x="345" y="147"/>
                    <a:pt x="345" y="147"/>
                  </a:cubicBezTo>
                  <a:cubicBezTo>
                    <a:pt x="359" y="144"/>
                    <a:pt x="365" y="124"/>
                    <a:pt x="361" y="110"/>
                  </a:cubicBezTo>
                  <a:cubicBezTo>
                    <a:pt x="359" y="101"/>
                    <a:pt x="352" y="93"/>
                    <a:pt x="343" y="88"/>
                  </a:cubicBezTo>
                  <a:cubicBezTo>
                    <a:pt x="293" y="100"/>
                    <a:pt x="293" y="100"/>
                    <a:pt x="293" y="100"/>
                  </a:cubicBezTo>
                  <a:cubicBezTo>
                    <a:pt x="290" y="101"/>
                    <a:pt x="287" y="99"/>
                    <a:pt x="286" y="96"/>
                  </a:cubicBezTo>
                  <a:cubicBezTo>
                    <a:pt x="285" y="93"/>
                    <a:pt x="287" y="89"/>
                    <a:pt x="290" y="89"/>
                  </a:cubicBezTo>
                  <a:cubicBezTo>
                    <a:pt x="317" y="80"/>
                    <a:pt x="317" y="80"/>
                    <a:pt x="317" y="80"/>
                  </a:cubicBezTo>
                  <a:cubicBezTo>
                    <a:pt x="334" y="75"/>
                    <a:pt x="334" y="75"/>
                    <a:pt x="334" y="75"/>
                  </a:cubicBezTo>
                  <a:cubicBezTo>
                    <a:pt x="354" y="69"/>
                    <a:pt x="356" y="51"/>
                    <a:pt x="353" y="39"/>
                  </a:cubicBezTo>
                  <a:cubicBezTo>
                    <a:pt x="350" y="25"/>
                    <a:pt x="338" y="13"/>
                    <a:pt x="316" y="19"/>
                  </a:cubicBezTo>
                  <a:cubicBezTo>
                    <a:pt x="237" y="39"/>
                    <a:pt x="288" y="23"/>
                    <a:pt x="209" y="45"/>
                  </a:cubicBezTo>
                  <a:cubicBezTo>
                    <a:pt x="206" y="46"/>
                    <a:pt x="202" y="44"/>
                    <a:pt x="201" y="41"/>
                  </a:cubicBezTo>
                  <a:cubicBezTo>
                    <a:pt x="201" y="38"/>
                    <a:pt x="203" y="35"/>
                    <a:pt x="206" y="34"/>
                  </a:cubicBezTo>
                  <a:cubicBezTo>
                    <a:pt x="218" y="30"/>
                    <a:pt x="218" y="30"/>
                    <a:pt x="218" y="30"/>
                  </a:cubicBezTo>
                  <a:cubicBezTo>
                    <a:pt x="218" y="0"/>
                    <a:pt x="218" y="0"/>
                    <a:pt x="218" y="0"/>
                  </a:cubicBezTo>
                  <a:cubicBezTo>
                    <a:pt x="212" y="0"/>
                    <a:pt x="206" y="0"/>
                    <a:pt x="199" y="0"/>
                  </a:cubicBezTo>
                  <a:cubicBezTo>
                    <a:pt x="173" y="0"/>
                    <a:pt x="148" y="2"/>
                    <a:pt x="143" y="4"/>
                  </a:cubicBezTo>
                  <a:cubicBezTo>
                    <a:pt x="115" y="17"/>
                    <a:pt x="119" y="32"/>
                    <a:pt x="68" y="99"/>
                  </a:cubicBezTo>
                  <a:cubicBezTo>
                    <a:pt x="48" y="114"/>
                    <a:pt x="48" y="114"/>
                    <a:pt x="48" y="114"/>
                  </a:cubicBezTo>
                  <a:cubicBezTo>
                    <a:pt x="0" y="133"/>
                    <a:pt x="0" y="133"/>
                    <a:pt x="0" y="133"/>
                  </a:cubicBezTo>
                  <a:cubicBezTo>
                    <a:pt x="41" y="297"/>
                    <a:pt x="41" y="297"/>
                    <a:pt x="41" y="297"/>
                  </a:cubicBezTo>
                  <a:cubicBezTo>
                    <a:pt x="113" y="282"/>
                    <a:pt x="113" y="282"/>
                    <a:pt x="113" y="282"/>
                  </a:cubicBezTo>
                  <a:cubicBezTo>
                    <a:pt x="176" y="296"/>
                    <a:pt x="203" y="300"/>
                    <a:pt x="267" y="283"/>
                  </a:cubicBezTo>
                  <a:cubicBezTo>
                    <a:pt x="267" y="283"/>
                    <a:pt x="267" y="283"/>
                    <a:pt x="267" y="283"/>
                  </a:cubicBezTo>
                  <a:cubicBezTo>
                    <a:pt x="323" y="268"/>
                    <a:pt x="323" y="268"/>
                    <a:pt x="323" y="268"/>
                  </a:cubicBezTo>
                  <a:cubicBezTo>
                    <a:pt x="330" y="266"/>
                    <a:pt x="335" y="262"/>
                    <a:pt x="339" y="256"/>
                  </a:cubicBezTo>
                  <a:cubicBezTo>
                    <a:pt x="342" y="250"/>
                    <a:pt x="343" y="243"/>
                    <a:pt x="341" y="237"/>
                  </a:cubicBezTo>
                  <a:cubicBezTo>
                    <a:pt x="340" y="233"/>
                    <a:pt x="338" y="229"/>
                    <a:pt x="335" y="226"/>
                  </a:cubicBezTo>
                  <a:cubicBezTo>
                    <a:pt x="293" y="235"/>
                    <a:pt x="293" y="235"/>
                    <a:pt x="293" y="235"/>
                  </a:cubicBezTo>
                  <a:cubicBezTo>
                    <a:pt x="290" y="236"/>
                    <a:pt x="287" y="233"/>
                    <a:pt x="286" y="230"/>
                  </a:cubicBezTo>
                  <a:cubicBezTo>
                    <a:pt x="285" y="227"/>
                    <a:pt x="288" y="224"/>
                    <a:pt x="291" y="223"/>
                  </a:cubicBezTo>
                  <a:cubicBezTo>
                    <a:pt x="307" y="220"/>
                    <a:pt x="322" y="216"/>
                    <a:pt x="339" y="212"/>
                  </a:cubicBezTo>
                  <a:cubicBezTo>
                    <a:pt x="346" y="210"/>
                    <a:pt x="353" y="206"/>
                    <a:pt x="357" y="199"/>
                  </a:cubicBezTo>
                  <a:cubicBezTo>
                    <a:pt x="361" y="193"/>
                    <a:pt x="363" y="185"/>
                    <a:pt x="361" y="177"/>
                  </a:cubicBezTo>
                  <a:cubicBezTo>
                    <a:pt x="359" y="169"/>
                    <a:pt x="354" y="162"/>
                    <a:pt x="347" y="159"/>
                  </a:cubicBezTo>
                  <a:cubicBezTo>
                    <a:pt x="346" y="159"/>
                    <a:pt x="345" y="159"/>
                    <a:pt x="344" y="160"/>
                  </a:cubicBezTo>
                  <a:cubicBezTo>
                    <a:pt x="303" y="169"/>
                    <a:pt x="303" y="169"/>
                    <a:pt x="303" y="169"/>
                  </a:cubicBezTo>
                  <a:cubicBezTo>
                    <a:pt x="300" y="170"/>
                    <a:pt x="296" y="168"/>
                    <a:pt x="296" y="165"/>
                  </a:cubicBezTo>
                  <a:cubicBezTo>
                    <a:pt x="295" y="162"/>
                    <a:pt x="297" y="158"/>
                    <a:pt x="300" y="1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sp>
          <p:nvSpPr>
            <p:cNvPr id="17" name="Freeform 19"/>
            <p:cNvSpPr>
              <a:spLocks noEditPoints="1"/>
            </p:cNvSpPr>
            <p:nvPr/>
          </p:nvSpPr>
          <p:spPr bwMode="auto">
            <a:xfrm>
              <a:off x="2898" y="3283"/>
              <a:ext cx="445" cy="717"/>
            </a:xfrm>
            <a:custGeom>
              <a:avLst/>
              <a:gdLst>
                <a:gd name="T0" fmla="*/ 125 w 188"/>
                <a:gd name="T1" fmla="*/ 15 h 303"/>
                <a:gd name="T2" fmla="*/ 111 w 188"/>
                <a:gd name="T3" fmla="*/ 1 h 303"/>
                <a:gd name="T4" fmla="*/ 101 w 188"/>
                <a:gd name="T5" fmla="*/ 1 h 303"/>
                <a:gd name="T6" fmla="*/ 17 w 188"/>
                <a:gd name="T7" fmla="*/ 24 h 303"/>
                <a:gd name="T8" fmla="*/ 3 w 188"/>
                <a:gd name="T9" fmla="*/ 49 h 303"/>
                <a:gd name="T10" fmla="*/ 64 w 188"/>
                <a:gd name="T11" fmla="*/ 287 h 303"/>
                <a:gd name="T12" fmla="*/ 89 w 188"/>
                <a:gd name="T13" fmla="*/ 300 h 303"/>
                <a:gd name="T14" fmla="*/ 171 w 188"/>
                <a:gd name="T15" fmla="*/ 273 h 303"/>
                <a:gd name="T16" fmla="*/ 185 w 188"/>
                <a:gd name="T17" fmla="*/ 247 h 303"/>
                <a:gd name="T18" fmla="*/ 125 w 188"/>
                <a:gd name="T19" fmla="*/ 15 h 303"/>
                <a:gd name="T20" fmla="*/ 158 w 188"/>
                <a:gd name="T21" fmla="*/ 240 h 303"/>
                <a:gd name="T22" fmla="*/ 120 w 188"/>
                <a:gd name="T23" fmla="*/ 265 h 303"/>
                <a:gd name="T24" fmla="*/ 94 w 188"/>
                <a:gd name="T25" fmla="*/ 227 h 303"/>
                <a:gd name="T26" fmla="*/ 133 w 188"/>
                <a:gd name="T27" fmla="*/ 202 h 303"/>
                <a:gd name="T28" fmla="*/ 158 w 188"/>
                <a:gd name="T29" fmla="*/ 24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8" h="303">
                  <a:moveTo>
                    <a:pt x="125" y="15"/>
                  </a:moveTo>
                  <a:cubicBezTo>
                    <a:pt x="123" y="8"/>
                    <a:pt x="118" y="3"/>
                    <a:pt x="111" y="1"/>
                  </a:cubicBezTo>
                  <a:cubicBezTo>
                    <a:pt x="108" y="0"/>
                    <a:pt x="104" y="0"/>
                    <a:pt x="101" y="1"/>
                  </a:cubicBezTo>
                  <a:cubicBezTo>
                    <a:pt x="17" y="24"/>
                    <a:pt x="17" y="24"/>
                    <a:pt x="17" y="24"/>
                  </a:cubicBezTo>
                  <a:cubicBezTo>
                    <a:pt x="7" y="27"/>
                    <a:pt x="0" y="39"/>
                    <a:pt x="3" y="49"/>
                  </a:cubicBezTo>
                  <a:cubicBezTo>
                    <a:pt x="64" y="287"/>
                    <a:pt x="64" y="287"/>
                    <a:pt x="64" y="287"/>
                  </a:cubicBezTo>
                  <a:cubicBezTo>
                    <a:pt x="67" y="297"/>
                    <a:pt x="79" y="303"/>
                    <a:pt x="89" y="300"/>
                  </a:cubicBezTo>
                  <a:cubicBezTo>
                    <a:pt x="171" y="273"/>
                    <a:pt x="171" y="273"/>
                    <a:pt x="171" y="273"/>
                  </a:cubicBezTo>
                  <a:cubicBezTo>
                    <a:pt x="181" y="269"/>
                    <a:pt x="188" y="257"/>
                    <a:pt x="185" y="247"/>
                  </a:cubicBezTo>
                  <a:lnTo>
                    <a:pt x="125" y="15"/>
                  </a:lnTo>
                  <a:close/>
                  <a:moveTo>
                    <a:pt x="158" y="240"/>
                  </a:moveTo>
                  <a:cubicBezTo>
                    <a:pt x="154" y="258"/>
                    <a:pt x="137" y="269"/>
                    <a:pt x="120" y="265"/>
                  </a:cubicBezTo>
                  <a:cubicBezTo>
                    <a:pt x="102" y="262"/>
                    <a:pt x="91" y="245"/>
                    <a:pt x="94" y="227"/>
                  </a:cubicBezTo>
                  <a:cubicBezTo>
                    <a:pt x="98" y="210"/>
                    <a:pt x="115" y="198"/>
                    <a:pt x="133" y="202"/>
                  </a:cubicBezTo>
                  <a:cubicBezTo>
                    <a:pt x="150" y="205"/>
                    <a:pt x="161" y="222"/>
                    <a:pt x="158"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endParaRPr>
            </a:p>
          </p:txBody>
        </p:sp>
      </p:grpSp>
      <p:sp>
        <p:nvSpPr>
          <p:cNvPr id="19" name="TextBox 18"/>
          <p:cNvSpPr txBox="1"/>
          <p:nvPr/>
        </p:nvSpPr>
        <p:spPr>
          <a:xfrm>
            <a:off x="3975883" y="193667"/>
            <a:ext cx="4464371" cy="1200329"/>
          </a:xfrm>
          <a:prstGeom prst="rect">
            <a:avLst/>
          </a:prstGeom>
          <a:noFill/>
        </p:spPr>
        <p:txBody>
          <a:bodyPr wrap="square" rtlCol="0">
            <a:spAutoFit/>
          </a:bodyPr>
          <a:lstStyle/>
          <a:p>
            <a:r>
              <a:rPr lang="zh-CN" altLang="zh-CN" sz="1200" dirty="0">
                <a:latin typeface="微软雅黑" panose="020B0503020204020204" pitchFamily="34" charset="-122"/>
                <a:ea typeface="微软雅黑" panose="020B0503020204020204" pitchFamily="34" charset="-122"/>
              </a:rPr>
              <a:t>考核产品脱扣动作特性的一致性，是一种具有创新性的质量比对方法，</a:t>
            </a:r>
            <a:r>
              <a:rPr lang="zh-CN" altLang="en-US" sz="1200" dirty="0">
                <a:latin typeface="微软雅黑" panose="020B0503020204020204" pitchFamily="34" charset="-122"/>
                <a:ea typeface="微软雅黑" panose="020B0503020204020204" pitchFamily="34" charset="-122"/>
              </a:rPr>
              <a:t>在满足国家标准及国际标准的情况下，考核其一致性具</a:t>
            </a:r>
            <a:r>
              <a:rPr lang="zh-CN" altLang="zh-CN" sz="1200" dirty="0">
                <a:latin typeface="微软雅黑" panose="020B0503020204020204" pitchFamily="34" charset="-122"/>
                <a:ea typeface="微软雅黑" panose="020B0503020204020204" pitchFamily="34" charset="-122"/>
              </a:rPr>
              <a:t>有实际应用意义。本项目总体</a:t>
            </a:r>
            <a:r>
              <a:rPr lang="zh-CN" altLang="en-US" sz="1200" dirty="0">
                <a:latin typeface="微软雅黑" panose="020B0503020204020204" pitchFamily="34" charset="-122"/>
                <a:ea typeface="微软雅黑" panose="020B0503020204020204" pitchFamily="34" charset="-122"/>
              </a:rPr>
              <a:t>指数分布情况</a:t>
            </a:r>
            <a:r>
              <a:rPr lang="zh-CN" altLang="zh-CN" sz="1200" dirty="0">
                <a:latin typeface="微软雅黑" panose="020B0503020204020204" pitchFamily="34" charset="-122"/>
                <a:ea typeface="微软雅黑" panose="020B0503020204020204" pitchFamily="34" charset="-122"/>
              </a:rPr>
              <a:t>，一定程度反映出小型号断路器的生产制造工艺水平质量不均衡</a:t>
            </a:r>
            <a:r>
              <a:rPr lang="zh-CN" altLang="zh-CN" sz="1200" dirty="0" smtClean="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杭州企业测试结果均高于国家及国际标准要求，以脱扣一致性为评价准则，一致性好的前</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家</a:t>
            </a:r>
            <a:r>
              <a:rPr lang="zh-CN" altLang="en-US" sz="1200" dirty="0" smtClean="0">
                <a:latin typeface="微软雅黑" panose="020B0503020204020204" pitchFamily="34" charset="-122"/>
                <a:ea typeface="微软雅黑" panose="020B0503020204020204" pitchFamily="34" charset="-122"/>
              </a:rPr>
              <a:t>企业见下表：</a:t>
            </a:r>
            <a:endParaRPr lang="zh-CN" altLang="en-US" sz="1200" dirty="0">
              <a:latin typeface="微软雅黑" panose="020B0503020204020204" pitchFamily="34" charset="-122"/>
              <a:ea typeface="微软雅黑" panose="020B0503020204020204" pitchFamily="34" charset="-122"/>
            </a:endParaRPr>
          </a:p>
        </p:txBody>
      </p:sp>
      <p:grpSp>
        <p:nvGrpSpPr>
          <p:cNvPr id="30" name="Group 32"/>
          <p:cNvGrpSpPr/>
          <p:nvPr/>
        </p:nvGrpSpPr>
        <p:grpSpPr>
          <a:xfrm>
            <a:off x="3397680" y="503669"/>
            <a:ext cx="404495" cy="402672"/>
            <a:chOff x="5987351" y="2196154"/>
            <a:chExt cx="547887" cy="547887"/>
          </a:xfrm>
        </p:grpSpPr>
        <p:sp>
          <p:nvSpPr>
            <p:cNvPr id="31" name="Teardrop 33"/>
            <p:cNvSpPr/>
            <p:nvPr/>
          </p:nvSpPr>
          <p:spPr>
            <a:xfrm rot="18877745">
              <a:off x="5987351" y="2196154"/>
              <a:ext cx="547887" cy="547887"/>
            </a:xfrm>
            <a:prstGeom prst="teardrop">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2" name="AutoShape 38"/>
            <p:cNvSpPr>
              <a:spLocks noChangeAspect="1"/>
            </p:cNvSpPr>
            <p:nvPr/>
          </p:nvSpPr>
          <p:spPr bwMode="auto">
            <a:xfrm>
              <a:off x="6132631" y="2340884"/>
              <a:ext cx="257327" cy="2584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bg1"/>
            </a:solidFill>
            <a:ln>
              <a:noFill/>
            </a:ln>
            <a:effectLst/>
          </p:spPr>
          <p:txBody>
            <a:bodyPr lIns="101578" tIns="101578" rIns="101578" bIns="101578" anchor="ctr"/>
            <a:lstStyle/>
            <a:p>
              <a:pPr defTabSz="673445">
                <a:defRPr/>
              </a:pPr>
              <a:endParaRPr lang="es-ES" sz="4900" dirty="0">
                <a:solidFill>
                  <a:srgbClr val="44CEB9"/>
                </a:solidFill>
                <a:effectLst>
                  <a:outerShdw blurRad="38100" dist="38100" dir="2700000" algn="tl">
                    <a:srgbClr val="000000"/>
                  </a:outerShdw>
                </a:effectLst>
                <a:latin typeface="Gill Sans" charset="0"/>
                <a:ea typeface="微软雅黑" panose="020B0503020204020204" pitchFamily="34" charset="-122"/>
                <a:cs typeface="Gill Sans" charset="0"/>
                <a:sym typeface="Gill Sans" charset="0"/>
              </a:endParaRPr>
            </a:p>
          </p:txBody>
        </p:sp>
      </p:grpSp>
      <p:sp>
        <p:nvSpPr>
          <p:cNvPr id="48" name="文本框 24"/>
          <p:cNvSpPr txBox="1"/>
          <p:nvPr/>
        </p:nvSpPr>
        <p:spPr>
          <a:xfrm>
            <a:off x="443646" y="487594"/>
            <a:ext cx="2991525"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项目结果</a:t>
            </a:r>
            <a:r>
              <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rPr>
              <a:t>脱扣</a:t>
            </a:r>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特性一致性</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aphicFrame>
        <p:nvGraphicFramePr>
          <p:cNvPr id="25" name="表格 24"/>
          <p:cNvGraphicFramePr>
            <a:graphicFrameLocks noGrp="1"/>
          </p:cNvGraphicFramePr>
          <p:nvPr>
            <p:extLst>
              <p:ext uri="{D42A27DB-BD31-4B8C-83A1-F6EECF244321}">
                <p14:modId xmlns:p14="http://schemas.microsoft.com/office/powerpoint/2010/main" val="2574666101"/>
              </p:ext>
            </p:extLst>
          </p:nvPr>
        </p:nvGraphicFramePr>
        <p:xfrm>
          <a:off x="3988097" y="1452161"/>
          <a:ext cx="4524164" cy="3250814"/>
        </p:xfrm>
        <a:graphic>
          <a:graphicData uri="http://schemas.openxmlformats.org/drawingml/2006/table">
            <a:tbl>
              <a:tblPr firstRow="1" firstCol="1" bandRow="1">
                <a:tableStyleId>{2A488322-F2BA-4B5B-9748-0D474271808F}</a:tableStyleId>
              </a:tblPr>
              <a:tblGrid>
                <a:gridCol w="1499912"/>
                <a:gridCol w="3024252"/>
              </a:tblGrid>
              <a:tr h="225205">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排名</a:t>
                      </a:r>
                      <a:r>
                        <a:rPr lang="en-US" sz="1000" kern="0" dirty="0">
                          <a:effectLst/>
                          <a:latin typeface="微软雅黑" panose="020B0503020204020204" pitchFamily="34" charset="-122"/>
                          <a:ea typeface="微软雅黑" panose="020B0503020204020204" pitchFamily="34" charset="-122"/>
                        </a:rPr>
                        <a:t> </a:t>
                      </a:r>
                      <a:endParaRPr lang="en-US"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企业名称</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r>
              <a:tr h="263347">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endParaRPr lang="zh-CN"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marL="0" algn="ctr" defTabSz="671993" rtl="0" eaLnBrk="1" latinLnBrk="0" hangingPunct="1">
                        <a:lnSpc>
                          <a:spcPct val="150000"/>
                        </a:lnSpc>
                        <a:spcAft>
                          <a:spcPts val="0"/>
                        </a:spcAft>
                      </a:pPr>
                      <a:r>
                        <a:rPr lang="zh-CN"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浙江正泰电气股份有限公司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186249">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浙江天正电气股份有限公司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181157">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杭州鸿雁电力电气有限公司（企业）</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248071">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上海西门子线路保护系统有限公司</a:t>
                      </a:r>
                    </a:p>
                  </a:txBody>
                  <a:tcPr/>
                </a:tc>
              </a:tr>
              <a:tr h="170973">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5</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北京</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ABB</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低压电器有限公司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210963">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6</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施耐德电气制造（武汉）有限公司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178947">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7</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杭梅电气股份有限公司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146931">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8</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浙宝电器（杭州）有限公司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186921">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9</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环宇集团浙江高科股份有限公司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r h="384170">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10</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杭州乾龙电器有限公司</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25" name="文本框 24"/>
          <p:cNvSpPr txBox="1"/>
          <p:nvPr/>
        </p:nvSpPr>
        <p:spPr>
          <a:xfrm>
            <a:off x="447590" y="328019"/>
            <a:ext cx="2747868"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项目结果</a:t>
            </a:r>
            <a:r>
              <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短路保护性能</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3183817" y="666573"/>
            <a:ext cx="2448204" cy="276999"/>
          </a:xfrm>
          <a:prstGeom prst="rect">
            <a:avLst/>
          </a:prstGeom>
        </p:spPr>
        <p:txBody>
          <a:bodyPr wrap="square">
            <a:spAutoFit/>
          </a:bodyPr>
          <a:lstStyle/>
          <a:p>
            <a:r>
              <a:rPr lang="zh-CN" altLang="en-US" sz="1200" dirty="0" smtClean="0">
                <a:latin typeface="微软雅黑" panose="020B0503020204020204" pitchFamily="34" charset="-122"/>
                <a:ea typeface="微软雅黑" panose="020B0503020204020204" pitchFamily="34" charset="-122"/>
              </a:rPr>
              <a:t>国内外不同标准及比对结果比较</a:t>
            </a:r>
            <a:endParaRPr lang="zh-CN" altLang="en-US" sz="1200" dirty="0">
              <a:latin typeface="微软雅黑" panose="020B0503020204020204" pitchFamily="34" charset="-122"/>
              <a:ea typeface="微软雅黑" panose="020B0503020204020204" pitchFamily="34" charset="-122"/>
            </a:endParaRPr>
          </a:p>
        </p:txBody>
      </p:sp>
      <p:graphicFrame>
        <p:nvGraphicFramePr>
          <p:cNvPr id="28" name="表格 27"/>
          <p:cNvGraphicFramePr>
            <a:graphicFrameLocks noGrp="1"/>
          </p:cNvGraphicFramePr>
          <p:nvPr>
            <p:extLst>
              <p:ext uri="{D42A27DB-BD31-4B8C-83A1-F6EECF244321}">
                <p14:modId xmlns:p14="http://schemas.microsoft.com/office/powerpoint/2010/main" val="1850834311"/>
              </p:ext>
            </p:extLst>
          </p:nvPr>
        </p:nvGraphicFramePr>
        <p:xfrm>
          <a:off x="591601" y="1070448"/>
          <a:ext cx="7633173" cy="2681224"/>
        </p:xfrm>
        <a:graphic>
          <a:graphicData uri="http://schemas.openxmlformats.org/drawingml/2006/table">
            <a:tbl>
              <a:tblPr firstRow="1" firstCol="1" bandRow="1">
                <a:tableStyleId>{2A488322-F2BA-4B5B-9748-0D474271808F}</a:tableStyleId>
              </a:tblPr>
              <a:tblGrid>
                <a:gridCol w="1656138"/>
                <a:gridCol w="1080090"/>
                <a:gridCol w="2016168"/>
                <a:gridCol w="1944162"/>
                <a:gridCol w="936615"/>
              </a:tblGrid>
              <a:tr h="513630">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项目</a:t>
                      </a:r>
                      <a:r>
                        <a:rPr lang="en-US" sz="1000" kern="0" dirty="0">
                          <a:effectLst/>
                          <a:latin typeface="微软雅黑" panose="020B0503020204020204" pitchFamily="34" charset="-122"/>
                          <a:ea typeface="微软雅黑" panose="020B0503020204020204" pitchFamily="34" charset="-122"/>
                        </a:rPr>
                        <a:t> </a:t>
                      </a:r>
                      <a:endParaRPr lang="en-US"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国家标准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本次质量比对要求</a:t>
                      </a:r>
                      <a:endPar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16A</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本次质量比对要求</a:t>
                      </a:r>
                      <a:endPar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spcAft>
                          <a:spcPts val="0"/>
                        </a:spcAft>
                      </a:pPr>
                      <a:r>
                        <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20A </a:t>
                      </a:r>
                      <a:r>
                        <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25A 32A</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杭州企业</a:t>
                      </a:r>
                      <a:r>
                        <a:rPr lang="zh-CN" altLang="en-US" sz="1000" kern="0" dirty="0" smtClean="0">
                          <a:effectLst/>
                          <a:latin typeface="微软雅黑" panose="020B0503020204020204" pitchFamily="34" charset="-122"/>
                          <a:ea typeface="微软雅黑" panose="020B0503020204020204" pitchFamily="34" charset="-122"/>
                        </a:rPr>
                        <a:t>优于国家标准和比对比率</a:t>
                      </a:r>
                      <a:endParaRPr lang="zh-CN" sz="1000" kern="0" dirty="0">
                        <a:effectLst/>
                        <a:latin typeface="微软雅黑" panose="020B0503020204020204" pitchFamily="34" charset="-122"/>
                        <a:ea typeface="微软雅黑" panose="020B0503020204020204" pitchFamily="34" charset="-122"/>
                      </a:endParaRPr>
                    </a:p>
                  </a:txBody>
                  <a:tcPr marL="68580" marR="68580" marT="0" marB="0">
                    <a:solidFill>
                      <a:srgbClr val="17B59E"/>
                    </a:solidFill>
                  </a:tcPr>
                </a:tc>
              </a:tr>
              <a:tr h="432036">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短路保护性能（</a:t>
                      </a:r>
                      <a:r>
                        <a:rPr lang="en-US" altLang="zh-CN" sz="1000" b="1" kern="1200" dirty="0" smtClean="0">
                          <a:solidFill>
                            <a:schemeClr val="lt1"/>
                          </a:solidFill>
                          <a:effectLst/>
                          <a:latin typeface="+mn-lt"/>
                          <a:ea typeface="+mn-ea"/>
                          <a:cs typeface="+mn-cs"/>
                        </a:rPr>
                        <a:t>I</a:t>
                      </a:r>
                      <a:r>
                        <a:rPr lang="en-US" altLang="zh-CN" sz="1000" b="1" kern="1200" baseline="30000" dirty="0" smtClean="0">
                          <a:solidFill>
                            <a:schemeClr val="lt1"/>
                          </a:solidFill>
                          <a:effectLst/>
                          <a:latin typeface="+mn-lt"/>
                          <a:ea typeface="+mn-ea"/>
                          <a:cs typeface="+mn-cs"/>
                        </a:rPr>
                        <a:t>2</a:t>
                      </a:r>
                      <a:r>
                        <a:rPr lang="en-US" altLang="zh-CN" sz="1000" b="1" kern="1200" dirty="0" smtClean="0">
                          <a:solidFill>
                            <a:schemeClr val="lt1"/>
                          </a:solidFill>
                          <a:effectLst/>
                          <a:latin typeface="+mn-lt"/>
                          <a:ea typeface="+mn-ea"/>
                          <a:cs typeface="+mn-cs"/>
                        </a:rPr>
                        <a:t>t</a:t>
                      </a:r>
                      <a:r>
                        <a:rPr lang="zh-CN" altLang="zh-CN" sz="1000" b="1" kern="1200" dirty="0" smtClean="0">
                          <a:solidFill>
                            <a:schemeClr val="lt1"/>
                          </a:solidFill>
                          <a:effectLst/>
                          <a:latin typeface="+mn-lt"/>
                          <a:ea typeface="+mn-ea"/>
                          <a:cs typeface="+mn-cs"/>
                        </a:rPr>
                        <a:t>（</a:t>
                      </a:r>
                      <a:r>
                        <a:rPr lang="en-US" altLang="zh-CN" sz="1000" b="1" kern="1200" dirty="0" smtClean="0">
                          <a:solidFill>
                            <a:schemeClr val="lt1"/>
                          </a:solidFill>
                          <a:effectLst/>
                          <a:latin typeface="+mn-lt"/>
                          <a:ea typeface="+mn-ea"/>
                          <a:cs typeface="+mn-cs"/>
                        </a:rPr>
                        <a:t>A</a:t>
                      </a:r>
                      <a:r>
                        <a:rPr lang="en-US" altLang="zh-CN" sz="1000" b="1" kern="1200" baseline="30000" dirty="0" smtClean="0">
                          <a:solidFill>
                            <a:schemeClr val="lt1"/>
                          </a:solidFill>
                          <a:effectLst/>
                          <a:latin typeface="+mn-lt"/>
                          <a:ea typeface="+mn-ea"/>
                          <a:cs typeface="+mn-cs"/>
                        </a:rPr>
                        <a:t>2</a:t>
                      </a:r>
                      <a:r>
                        <a:rPr lang="en-US" altLang="zh-CN" sz="1000" b="1" kern="1200" dirty="0" smtClean="0">
                          <a:solidFill>
                            <a:schemeClr val="lt1"/>
                          </a:solidFill>
                          <a:effectLst/>
                          <a:latin typeface="+mn-lt"/>
                          <a:ea typeface="+mn-ea"/>
                          <a:cs typeface="+mn-cs"/>
                        </a:rPr>
                        <a:t>s</a:t>
                      </a:r>
                      <a:r>
                        <a:rPr lang="zh-CN" altLang="zh-CN" sz="1000" b="1" kern="1200" dirty="0" smtClean="0">
                          <a:solidFill>
                            <a:schemeClr val="lt1"/>
                          </a:solidFill>
                          <a:effectLst/>
                          <a:latin typeface="+mn-lt"/>
                          <a:ea typeface="+mn-ea"/>
                          <a:cs typeface="+mn-cs"/>
                        </a:rPr>
                        <a:t>）</a:t>
                      </a: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endParaRPr lang="zh-CN" altLang="en-US" dirty="0"/>
                    </a:p>
                  </a:txBody>
                  <a:tcPr/>
                </a:tc>
                <a:tc>
                  <a:txBody>
                    <a:bodyPr/>
                    <a:lstStyle/>
                    <a:p>
                      <a:pPr algn="ctr"/>
                      <a:r>
                        <a:rPr lang="zh-CN" altLang="en-US" sz="1200" dirty="0" smtClean="0">
                          <a:latin typeface="微软雅黑" panose="020B0503020204020204" pitchFamily="34" charset="-122"/>
                          <a:ea typeface="微软雅黑" panose="020B0503020204020204" pitchFamily="34" charset="-122"/>
                        </a:rPr>
                        <a:t>国家及国际标准通过基础上增加能量比的要求</a:t>
                      </a:r>
                      <a:endParaRPr lang="zh-CN" altLang="en-US" sz="1200" dirty="0">
                        <a:latin typeface="微软雅黑" panose="020B0503020204020204" pitchFamily="34" charset="-122"/>
                        <a:ea typeface="微软雅黑" panose="020B0503020204020204" pitchFamily="34" charset="-122"/>
                      </a:endParaRPr>
                    </a:p>
                  </a:txBody>
                  <a:tcPr/>
                </a:tc>
                <a:tc>
                  <a:txBody>
                    <a:bodyPr/>
                    <a:lstStyle/>
                    <a:p>
                      <a:pPr marL="0" marR="0" indent="0" algn="ctr" defTabSz="671993" rtl="0" eaLnBrk="1" fontAlgn="auto" latinLnBrk="0" hangingPunct="1">
                        <a:lnSpc>
                          <a:spcPct val="100000"/>
                        </a:lnSpc>
                        <a:spcBef>
                          <a:spcPts val="0"/>
                        </a:spcBef>
                        <a:spcAft>
                          <a:spcPts val="0"/>
                        </a:spcAft>
                        <a:buClrTx/>
                        <a:buSzTx/>
                        <a:buFontTx/>
                        <a:buNone/>
                        <a:tabLst/>
                        <a:defRPr/>
                      </a:pPr>
                      <a:r>
                        <a:rPr lang="zh-CN" altLang="en-US" sz="1200" dirty="0" smtClean="0">
                          <a:latin typeface="微软雅黑" panose="020B0503020204020204" pitchFamily="34" charset="-122"/>
                          <a:ea typeface="微软雅黑" panose="020B0503020204020204" pitchFamily="34" charset="-122"/>
                        </a:rPr>
                        <a:t>国家及国际标准通过基础上增加能量比的要求</a:t>
                      </a:r>
                    </a:p>
                  </a:txBody>
                  <a:tcPr/>
                </a:tc>
                <a:tc>
                  <a:txBody>
                    <a:bodyPr/>
                    <a:lstStyle/>
                    <a:p>
                      <a:endParaRPr lang="zh-CN" altLang="en-US" dirty="0"/>
                    </a:p>
                  </a:txBody>
                  <a:tcPr marL="68580" marR="68580" marT="0" marB="0"/>
                </a:tc>
              </a:tr>
              <a:tr h="432036">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3000</a:t>
                      </a:r>
                      <a:endParaRPr lang="zh-CN"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7B59E"/>
                    </a:solidFill>
                  </a:tcPr>
                </a:tc>
                <a:tc>
                  <a:txBody>
                    <a:bodyPr/>
                    <a:lstStyle/>
                    <a:p>
                      <a:pPr marL="0" algn="ctr" defTabSz="671993" rtl="0" eaLnBrk="1" latinLnBrk="0" hangingPunct="1">
                        <a:lnSpc>
                          <a:spcPct val="150000"/>
                        </a:lnSpc>
                        <a:spcAft>
                          <a:spcPts val="0"/>
                        </a:spcAft>
                      </a:pPr>
                      <a:r>
                        <a:rPr lang="zh-CN" altLang="en-US" sz="1000" kern="0" dirty="0" smtClean="0">
                          <a:solidFill>
                            <a:schemeClr val="dk1"/>
                          </a:solidFill>
                          <a:effectLst/>
                          <a:latin typeface="微软雅黑" panose="020B0503020204020204" pitchFamily="34" charset="-122"/>
                          <a:ea typeface="微软雅黑" panose="020B0503020204020204" pitchFamily="34" charset="-122"/>
                          <a:cs typeface="+mn-cs"/>
                        </a:rPr>
                        <a:t>短路试验通过</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smtClean="0">
                          <a:solidFill>
                            <a:schemeClr val="dk1"/>
                          </a:solidFill>
                          <a:effectLst/>
                          <a:latin typeface="微软雅黑" panose="020B0503020204020204" pitchFamily="34" charset="-122"/>
                          <a:ea typeface="微软雅黑" panose="020B0503020204020204" pitchFamily="34" charset="-122"/>
                          <a:cs typeface="+mn-cs"/>
                        </a:rPr>
                        <a:t>17000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a:solidFill>
                            <a:schemeClr val="dk1"/>
                          </a:solidFill>
                          <a:effectLst/>
                          <a:latin typeface="微软雅黑" panose="020B0503020204020204" pitchFamily="34" charset="-122"/>
                          <a:ea typeface="微软雅黑" panose="020B0503020204020204" pitchFamily="34" charset="-122"/>
                          <a:cs typeface="+mn-cs"/>
                        </a:rPr>
                        <a:t>20000</a:t>
                      </a:r>
                      <a:endParaRPr lang="zh-CN" sz="1000" kern="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p>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36.4</a:t>
                      </a: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r>
              <a:tr h="432036">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4500</a:t>
                      </a:r>
                      <a:endParaRPr lang="zh-CN"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7B59E"/>
                    </a:solidFill>
                  </a:tcPr>
                </a:tc>
                <a:tc>
                  <a:txBody>
                    <a:bodyPr/>
                    <a:lstStyle/>
                    <a:p>
                      <a:pPr marL="0" algn="ctr" defTabSz="671993" rtl="0" eaLnBrk="1" latinLnBrk="0" hangingPunct="1">
                        <a:lnSpc>
                          <a:spcPct val="150000"/>
                        </a:lnSpc>
                        <a:spcAft>
                          <a:spcPts val="0"/>
                        </a:spcAft>
                      </a:pPr>
                      <a:r>
                        <a:rPr lang="zh-CN" altLang="en-US" sz="1000" kern="0" dirty="0" smtClean="0">
                          <a:solidFill>
                            <a:schemeClr val="dk1"/>
                          </a:solidFill>
                          <a:effectLst/>
                          <a:latin typeface="微软雅黑" panose="020B0503020204020204" pitchFamily="34" charset="-122"/>
                          <a:ea typeface="微软雅黑" panose="020B0503020204020204" pitchFamily="34" charset="-122"/>
                          <a:cs typeface="+mn-cs"/>
                        </a:rPr>
                        <a:t>短路试验通过</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a:solidFill>
                            <a:schemeClr val="dk1"/>
                          </a:solidFill>
                          <a:effectLst/>
                          <a:latin typeface="微软雅黑" panose="020B0503020204020204" pitchFamily="34" charset="-122"/>
                          <a:ea typeface="微软雅黑" panose="020B0503020204020204" pitchFamily="34" charset="-122"/>
                          <a:cs typeface="+mn-cs"/>
                        </a:rPr>
                        <a:t>28000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a:solidFill>
                            <a:schemeClr val="dk1"/>
                          </a:solidFill>
                          <a:effectLst/>
                          <a:latin typeface="微软雅黑" panose="020B0503020204020204" pitchFamily="34" charset="-122"/>
                          <a:ea typeface="微软雅黑" panose="020B0503020204020204" pitchFamily="34" charset="-122"/>
                          <a:cs typeface="+mn-cs"/>
                        </a:rPr>
                        <a:t>37000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p>
                    <a:p>
                      <a:pPr marL="0" marR="0" indent="0" algn="ctr" defTabSz="671993" rtl="0" eaLnBrk="1" fontAlgn="auto" latinLnBrk="0" hangingPunct="1">
                        <a:lnSpc>
                          <a:spcPct val="150000"/>
                        </a:lnSpc>
                        <a:spcBef>
                          <a:spcPts val="0"/>
                        </a:spcBef>
                        <a:spcAft>
                          <a:spcPts val="0"/>
                        </a:spcAft>
                        <a:buClrTx/>
                        <a:buSzTx/>
                        <a:buFontTx/>
                        <a:buNone/>
                        <a:tabLst/>
                        <a:defRPr/>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36.4</a:t>
                      </a: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a:t>
                      </a:r>
                      <a:endParaRPr lang="zh-CN" altLang="en-US" sz="1000" kern="0" dirty="0" smtClean="0">
                        <a:solidFill>
                          <a:schemeClr val="dk1"/>
                        </a:solidFill>
                        <a:effectLst/>
                        <a:latin typeface="微软雅黑" panose="020B0503020204020204" pitchFamily="34" charset="-122"/>
                        <a:ea typeface="微软雅黑" panose="020B0503020204020204" pitchFamily="34" charset="-122"/>
                        <a:cs typeface="+mn-cs"/>
                      </a:endParaRPr>
                    </a:p>
                  </a:txBody>
                  <a:tcPr/>
                </a:tc>
              </a:tr>
              <a:tr h="504042">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6000</a:t>
                      </a:r>
                      <a:endParaRPr lang="zh-CN"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7B59E"/>
                    </a:solidFill>
                  </a:tcPr>
                </a:tc>
                <a:tc>
                  <a:txBody>
                    <a:bodyPr/>
                    <a:lstStyle/>
                    <a:p>
                      <a:pPr marL="0" algn="ctr" defTabSz="671993" rtl="0" eaLnBrk="1" latinLnBrk="0" hangingPunct="1">
                        <a:lnSpc>
                          <a:spcPct val="150000"/>
                        </a:lnSpc>
                        <a:spcAft>
                          <a:spcPts val="0"/>
                        </a:spcAft>
                      </a:pPr>
                      <a:r>
                        <a:rPr lang="zh-CN" altLang="en-US" sz="1000" kern="0" dirty="0" smtClean="0">
                          <a:solidFill>
                            <a:schemeClr val="dk1"/>
                          </a:solidFill>
                          <a:effectLst/>
                          <a:latin typeface="微软雅黑" panose="020B0503020204020204" pitchFamily="34" charset="-122"/>
                          <a:ea typeface="微软雅黑" panose="020B0503020204020204" pitchFamily="34" charset="-122"/>
                          <a:cs typeface="+mn-cs"/>
                        </a:rPr>
                        <a:t>短路试验通过</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a:solidFill>
                            <a:schemeClr val="dk1"/>
                          </a:solidFill>
                          <a:effectLst/>
                          <a:latin typeface="微软雅黑" panose="020B0503020204020204" pitchFamily="34" charset="-122"/>
                          <a:ea typeface="微软雅黑" panose="020B0503020204020204" pitchFamily="34" charset="-122"/>
                          <a:cs typeface="+mn-cs"/>
                        </a:rPr>
                        <a:t>40000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a:solidFill>
                            <a:schemeClr val="dk1"/>
                          </a:solidFill>
                          <a:effectLst/>
                          <a:latin typeface="微软雅黑" panose="020B0503020204020204" pitchFamily="34" charset="-122"/>
                          <a:ea typeface="微软雅黑" panose="020B0503020204020204" pitchFamily="34" charset="-122"/>
                          <a:cs typeface="+mn-cs"/>
                        </a:rPr>
                        <a:t>52000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p>
                    <a:p>
                      <a:pPr marL="0" marR="0" indent="0" algn="ctr" defTabSz="671993" rtl="0" eaLnBrk="1" fontAlgn="auto" latinLnBrk="0" hangingPunct="1">
                        <a:lnSpc>
                          <a:spcPct val="150000"/>
                        </a:lnSpc>
                        <a:spcBef>
                          <a:spcPts val="0"/>
                        </a:spcBef>
                        <a:spcAft>
                          <a:spcPts val="0"/>
                        </a:spcAft>
                        <a:buClrTx/>
                        <a:buSzTx/>
                        <a:buFontTx/>
                        <a:buNone/>
                        <a:tabLst/>
                        <a:defRPr/>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36.4</a:t>
                      </a: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a:t>
                      </a:r>
                      <a:endParaRPr lang="zh-CN" altLang="en-US" sz="1000" kern="0" dirty="0" smtClean="0">
                        <a:solidFill>
                          <a:schemeClr val="dk1"/>
                        </a:solidFill>
                        <a:effectLst/>
                        <a:latin typeface="微软雅黑" panose="020B0503020204020204" pitchFamily="34" charset="-122"/>
                        <a:ea typeface="微软雅黑" panose="020B0503020204020204" pitchFamily="34" charset="-122"/>
                        <a:cs typeface="+mn-cs"/>
                      </a:endParaRPr>
                    </a:p>
                  </a:txBody>
                  <a:tcPr/>
                </a:tc>
              </a:tr>
            </a:tbl>
          </a:graphicData>
        </a:graphic>
      </p:graphicFrame>
      <p:sp>
        <p:nvSpPr>
          <p:cNvPr id="3" name="矩形 2"/>
          <p:cNvSpPr/>
          <p:nvPr/>
        </p:nvSpPr>
        <p:spPr>
          <a:xfrm>
            <a:off x="1515483" y="3888270"/>
            <a:ext cx="6048504" cy="830997"/>
          </a:xfrm>
          <a:prstGeom prst="rect">
            <a:avLst/>
          </a:prstGeom>
        </p:spPr>
        <p:txBody>
          <a:bodyPr wrap="square">
            <a:spAutoFit/>
          </a:bodyPr>
          <a:lstStyle/>
          <a:p>
            <a:r>
              <a:rPr lang="zh-CN" altLang="en-US" sz="1600" dirty="0"/>
              <a:t>本</a:t>
            </a:r>
            <a:r>
              <a:rPr lang="zh-CN" altLang="en-US" sz="1600" dirty="0" smtClean="0"/>
              <a:t>次参与比对企业，全部优于国家及国际标准，针对本次比对增加的能量比的拔高要求，杭州企业表现优异的有</a:t>
            </a:r>
            <a:r>
              <a:rPr lang="zh-CN" altLang="zh-CN" sz="1600" dirty="0" smtClean="0"/>
              <a:t>杭州</a:t>
            </a:r>
            <a:r>
              <a:rPr lang="zh-CN" altLang="zh-CN" sz="1600" dirty="0"/>
              <a:t>之江开关股份有限公司、杭州鸿雁电力电气有限公司、东恒电器有限公司</a:t>
            </a:r>
            <a:endParaRPr lang="zh-CN" altLang="en-US" sz="1600" dirty="0"/>
          </a:p>
        </p:txBody>
      </p:sp>
    </p:spTree>
    <p:extLst>
      <p:ext uri="{BB962C8B-B14F-4D97-AF65-F5344CB8AC3E}">
        <p14:creationId xmlns:p14="http://schemas.microsoft.com/office/powerpoint/2010/main" val="9883443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25" name="文本框 24"/>
          <p:cNvSpPr txBox="1"/>
          <p:nvPr/>
        </p:nvSpPr>
        <p:spPr>
          <a:xfrm>
            <a:off x="447590" y="328019"/>
            <a:ext cx="2991525"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项目结果</a:t>
            </a:r>
            <a:r>
              <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机械与电气寿命</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3183817" y="666573"/>
            <a:ext cx="2448204" cy="276999"/>
          </a:xfrm>
          <a:prstGeom prst="rect">
            <a:avLst/>
          </a:prstGeom>
        </p:spPr>
        <p:txBody>
          <a:bodyPr wrap="square">
            <a:spAutoFit/>
          </a:bodyPr>
          <a:lstStyle/>
          <a:p>
            <a:r>
              <a:rPr lang="zh-CN" altLang="en-US" sz="1200" dirty="0" smtClean="0">
                <a:latin typeface="微软雅黑" panose="020B0503020204020204" pitchFamily="34" charset="-122"/>
                <a:ea typeface="微软雅黑" panose="020B0503020204020204" pitchFamily="34" charset="-122"/>
              </a:rPr>
              <a:t>国内外不同标准及比对结果比较</a:t>
            </a:r>
            <a:endParaRPr lang="zh-CN" altLang="en-US" sz="1200" dirty="0">
              <a:latin typeface="微软雅黑" panose="020B0503020204020204" pitchFamily="34" charset="-122"/>
              <a:ea typeface="微软雅黑" panose="020B0503020204020204" pitchFamily="34" charset="-122"/>
            </a:endParaRPr>
          </a:p>
        </p:txBody>
      </p:sp>
      <p:graphicFrame>
        <p:nvGraphicFramePr>
          <p:cNvPr id="28" name="表格 27"/>
          <p:cNvGraphicFramePr>
            <a:graphicFrameLocks noGrp="1"/>
          </p:cNvGraphicFramePr>
          <p:nvPr>
            <p:extLst>
              <p:ext uri="{D42A27DB-BD31-4B8C-83A1-F6EECF244321}">
                <p14:modId xmlns:p14="http://schemas.microsoft.com/office/powerpoint/2010/main" val="2595818078"/>
              </p:ext>
            </p:extLst>
          </p:nvPr>
        </p:nvGraphicFramePr>
        <p:xfrm>
          <a:off x="591601" y="1070448"/>
          <a:ext cx="7633173" cy="1377702"/>
        </p:xfrm>
        <a:graphic>
          <a:graphicData uri="http://schemas.openxmlformats.org/drawingml/2006/table">
            <a:tbl>
              <a:tblPr firstRow="1" firstCol="1" bandRow="1">
                <a:tableStyleId>{2A488322-F2BA-4B5B-9748-0D474271808F}</a:tableStyleId>
              </a:tblPr>
              <a:tblGrid>
                <a:gridCol w="1656138"/>
                <a:gridCol w="1080090"/>
                <a:gridCol w="1941030"/>
                <a:gridCol w="1093477"/>
                <a:gridCol w="1862438"/>
              </a:tblGrid>
              <a:tr h="513630">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项目</a:t>
                      </a:r>
                      <a:r>
                        <a:rPr lang="en-US" sz="1000" kern="0" dirty="0">
                          <a:effectLst/>
                          <a:latin typeface="微软雅黑" panose="020B0503020204020204" pitchFamily="34" charset="-122"/>
                          <a:ea typeface="微软雅黑" panose="020B0503020204020204" pitchFamily="34" charset="-122"/>
                        </a:rPr>
                        <a:t> </a:t>
                      </a:r>
                      <a:endParaRPr lang="en-US"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国家标准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国际标准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本次质量比对</a:t>
                      </a:r>
                      <a:endPar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测试次数</a:t>
                      </a:r>
                      <a:endParaRPr lang="en-US" altLang="zh-CN" sz="1000" kern="0" dirty="0" smtClean="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杭州企业优于上述标准比率</a:t>
                      </a:r>
                      <a:endParaRPr lang="zh-CN" sz="1000" kern="0" dirty="0">
                        <a:effectLst/>
                        <a:latin typeface="微软雅黑" panose="020B0503020204020204" pitchFamily="34" charset="-122"/>
                        <a:ea typeface="微软雅黑" panose="020B0503020204020204" pitchFamily="34" charset="-122"/>
                      </a:endParaRPr>
                    </a:p>
                  </a:txBody>
                  <a:tcPr marL="68580" marR="68580" marT="0" marB="0">
                    <a:solidFill>
                      <a:srgbClr val="17B59E"/>
                    </a:solidFill>
                  </a:tcPr>
                </a:tc>
              </a:tr>
              <a:tr h="432036">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机械与电气寿命</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a:p>
                  </a:txBody>
                  <a:tcPr marL="68580" marR="68580" marT="0" marB="0"/>
                </a:tc>
              </a:tr>
              <a:tr h="432036">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操作次数</a:t>
                      </a:r>
                      <a:endParaRPr lang="zh-CN"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4000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smtClean="0">
                          <a:solidFill>
                            <a:schemeClr val="dk1"/>
                          </a:solidFill>
                          <a:effectLst/>
                          <a:latin typeface="微软雅黑" panose="020B0503020204020204" pitchFamily="34" charset="-122"/>
                          <a:ea typeface="微软雅黑" panose="020B0503020204020204" pitchFamily="34" charset="-122"/>
                          <a:cs typeface="+mn-cs"/>
                        </a:rPr>
                        <a:t>4000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sz="1000" kern="0" dirty="0" smtClean="0">
                          <a:solidFill>
                            <a:schemeClr val="dk1"/>
                          </a:solidFill>
                          <a:effectLst/>
                          <a:latin typeface="微软雅黑" panose="020B0503020204020204" pitchFamily="34" charset="-122"/>
                          <a:ea typeface="微软雅黑" panose="020B0503020204020204" pitchFamily="34" charset="-122"/>
                          <a:cs typeface="+mn-cs"/>
                        </a:rPr>
                        <a:t>6000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nchor="ct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r>
            </a:tbl>
          </a:graphicData>
        </a:graphic>
      </p:graphicFrame>
      <p:sp>
        <p:nvSpPr>
          <p:cNvPr id="6" name="矩形 5"/>
          <p:cNvSpPr/>
          <p:nvPr/>
        </p:nvSpPr>
        <p:spPr>
          <a:xfrm>
            <a:off x="1588285" y="2857604"/>
            <a:ext cx="5639265" cy="923330"/>
          </a:xfrm>
          <a:prstGeom prst="rect">
            <a:avLst/>
          </a:prstGeom>
        </p:spPr>
        <p:txBody>
          <a:bodyPr wrap="square">
            <a:spAutoFit/>
          </a:bodyPr>
          <a:lstStyle/>
          <a:p>
            <a:r>
              <a:rPr lang="zh-CN" altLang="zh-CN" dirty="0"/>
              <a:t>本次比对排名前</a:t>
            </a:r>
            <a:r>
              <a:rPr lang="en-US" altLang="zh-CN" dirty="0"/>
              <a:t>10</a:t>
            </a:r>
            <a:r>
              <a:rPr lang="zh-CN" altLang="zh-CN" dirty="0"/>
              <a:t>的杭州企业有杭州之江开关股份有限公司、杭州乾龙电器有限公司、浙江金钟电器有限公司、杭梅电气股份有限公司，占据</a:t>
            </a:r>
            <a:r>
              <a:rPr lang="en-US" altLang="zh-CN" dirty="0"/>
              <a:t>40%</a:t>
            </a:r>
            <a:r>
              <a:rPr lang="zh-CN" altLang="zh-CN" dirty="0"/>
              <a:t>的名额。</a:t>
            </a:r>
          </a:p>
        </p:txBody>
      </p:sp>
    </p:spTree>
    <p:extLst>
      <p:ext uri="{BB962C8B-B14F-4D97-AF65-F5344CB8AC3E}">
        <p14:creationId xmlns:p14="http://schemas.microsoft.com/office/powerpoint/2010/main" val="23667031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534324" y="-1977383"/>
            <a:ext cx="8960556" cy="504031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958275" y="-1041304"/>
            <a:ext cx="8960556" cy="5040313"/>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269392" y="-843297"/>
            <a:ext cx="8960556" cy="5040313"/>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693343" y="92783"/>
            <a:ext cx="8960556" cy="5040313"/>
          </a:xfrm>
          <a:prstGeom prst="rect">
            <a:avLst/>
          </a:prstGeom>
        </p:spPr>
      </p:pic>
      <p:sp>
        <p:nvSpPr>
          <p:cNvPr id="7" name="椭圆 6"/>
          <p:cNvSpPr/>
          <p:nvPr/>
        </p:nvSpPr>
        <p:spPr>
          <a:xfrm>
            <a:off x="6640105" y="2016114"/>
            <a:ext cx="1440120" cy="1440120"/>
          </a:xfrm>
          <a:prstGeom prst="ellipse">
            <a:avLst/>
          </a:prstGeom>
          <a:solidFill>
            <a:srgbClr val="59595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latin typeface="微软雅黑" panose="020B0503020204020204" pitchFamily="34" charset="-122"/>
                <a:ea typeface="微软雅黑" panose="020B0503020204020204" pitchFamily="34" charset="-122"/>
              </a:rPr>
              <a:t>3</a:t>
            </a:r>
            <a:endParaRPr lang="zh-CN" altLang="en-US" sz="60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6245917" y="3571691"/>
            <a:ext cx="2228495" cy="369332"/>
          </a:xfrm>
          <a:prstGeom prst="rect">
            <a:avLst/>
          </a:prstGeom>
          <a:noFill/>
        </p:spPr>
        <p:txBody>
          <a:bodyPr wrap="none" rtlCol="0">
            <a:spAutoFit/>
          </a:bodyPr>
          <a:lstStyle/>
          <a:p>
            <a:r>
              <a:rPr lang="zh-CN" altLang="en-US" b="1" spc="300" dirty="0">
                <a:solidFill>
                  <a:srgbClr val="17B59E"/>
                </a:solidFill>
                <a:latin typeface="微软雅黑" panose="020B0503020204020204" pitchFamily="34" charset="-122"/>
                <a:ea typeface="微软雅黑" panose="020B0503020204020204" pitchFamily="34" charset="-122"/>
              </a:rPr>
              <a:t>工</a:t>
            </a:r>
            <a:r>
              <a:rPr lang="zh-CN" altLang="en-US" b="1" spc="300" dirty="0" smtClean="0">
                <a:solidFill>
                  <a:srgbClr val="17B59E"/>
                </a:solidFill>
                <a:latin typeface="微软雅黑" panose="020B0503020204020204" pitchFamily="34" charset="-122"/>
                <a:ea typeface="微软雅黑" panose="020B0503020204020204" pitchFamily="34" charset="-122"/>
              </a:rPr>
              <a:t>   </a:t>
            </a:r>
            <a:r>
              <a:rPr lang="zh-CN" altLang="en-US" b="1" spc="300" dirty="0">
                <a:solidFill>
                  <a:srgbClr val="17B59E"/>
                </a:solidFill>
                <a:latin typeface="微软雅黑" panose="020B0503020204020204" pitchFamily="34" charset="-122"/>
                <a:ea typeface="微软雅黑" panose="020B0503020204020204" pitchFamily="34" charset="-122"/>
              </a:rPr>
              <a:t>作</a:t>
            </a:r>
            <a:r>
              <a:rPr lang="zh-CN" altLang="en-US" b="1" spc="300" dirty="0" smtClean="0">
                <a:solidFill>
                  <a:srgbClr val="17B59E"/>
                </a:solidFill>
                <a:latin typeface="微软雅黑" panose="020B0503020204020204" pitchFamily="34" charset="-122"/>
                <a:ea typeface="微软雅黑" panose="020B0503020204020204" pitchFamily="34" charset="-122"/>
              </a:rPr>
              <a:t>   </a:t>
            </a:r>
            <a:r>
              <a:rPr lang="zh-CN" altLang="en-US" b="1" spc="300" dirty="0">
                <a:solidFill>
                  <a:srgbClr val="17B59E"/>
                </a:solidFill>
                <a:latin typeface="微软雅黑" panose="020B0503020204020204" pitchFamily="34" charset="-122"/>
                <a:ea typeface="微软雅黑" panose="020B0503020204020204" pitchFamily="34" charset="-122"/>
              </a:rPr>
              <a:t>总</a:t>
            </a:r>
            <a:r>
              <a:rPr lang="zh-CN" altLang="en-US" b="1" spc="300" dirty="0" smtClean="0">
                <a:solidFill>
                  <a:srgbClr val="17B59E"/>
                </a:solidFill>
                <a:latin typeface="微软雅黑" panose="020B0503020204020204" pitchFamily="34" charset="-122"/>
                <a:ea typeface="微软雅黑" panose="020B0503020204020204" pitchFamily="34" charset="-122"/>
              </a:rPr>
              <a:t>   结</a:t>
            </a:r>
            <a:endParaRPr lang="zh-CN" altLang="en-US" b="1" spc="300" dirty="0">
              <a:solidFill>
                <a:srgbClr val="17B59E"/>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107388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 calcmode="lin" valueType="num">
                                      <p:cBhvr>
                                        <p:cTn id="1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31" name="文本框 30"/>
          <p:cNvSpPr txBox="1"/>
          <p:nvPr/>
        </p:nvSpPr>
        <p:spPr>
          <a:xfrm>
            <a:off x="447590" y="359976"/>
            <a:ext cx="1159292"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工作总结</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 name="Flowchart: Alternate Process 24"/>
          <p:cNvSpPr/>
          <p:nvPr/>
        </p:nvSpPr>
        <p:spPr>
          <a:xfrm rot="16200000">
            <a:off x="5103093" y="1742788"/>
            <a:ext cx="2709667" cy="1883861"/>
          </a:xfrm>
          <a:prstGeom prst="roundRect">
            <a:avLst>
              <a:gd name="adj" fmla="val 6205"/>
            </a:avLst>
          </a:prstGeom>
          <a:solidFill>
            <a:srgbClr val="17B59E"/>
          </a:solidFill>
          <a:ln w="25400" cap="flat" cmpd="sng" algn="ctr">
            <a:noFill/>
            <a:prstDash val="solid"/>
          </a:ln>
          <a:effectLst/>
        </p:spPr>
        <p:txBody>
          <a:bodyPr lIns="67391" tIns="33696" rIns="67391" bIns="33696" rtlCol="0" anchor="ctr"/>
          <a:lstStyle/>
          <a:p>
            <a:pPr algn="ctr" defTabSz="1013677">
              <a:defRPr/>
            </a:pPr>
            <a:endParaRPr lang="en-US" sz="2000" kern="0" dirty="0">
              <a:solidFill>
                <a:srgbClr val="FFFFFF"/>
              </a:solidFill>
              <a:latin typeface="Arial" panose="020B0604020202020204"/>
            </a:endParaRPr>
          </a:p>
        </p:txBody>
      </p:sp>
      <p:sp>
        <p:nvSpPr>
          <p:cNvPr id="4" name="Flowchart: Alternate Process 24"/>
          <p:cNvSpPr/>
          <p:nvPr/>
        </p:nvSpPr>
        <p:spPr>
          <a:xfrm rot="16200000">
            <a:off x="3132470" y="1742787"/>
            <a:ext cx="2709675" cy="1883863"/>
          </a:xfrm>
          <a:prstGeom prst="roundRect">
            <a:avLst>
              <a:gd name="adj" fmla="val 6205"/>
            </a:avLst>
          </a:prstGeom>
          <a:solidFill>
            <a:srgbClr val="595959"/>
          </a:solidFill>
          <a:ln w="25400" cap="flat" cmpd="sng" algn="ctr">
            <a:noFill/>
            <a:prstDash val="solid"/>
          </a:ln>
          <a:effectLst/>
        </p:spPr>
        <p:txBody>
          <a:bodyPr lIns="67391" tIns="33696" rIns="67391" bIns="33696" rtlCol="0" anchor="ctr"/>
          <a:lstStyle/>
          <a:p>
            <a:pPr algn="ctr" defTabSz="1013677">
              <a:defRPr/>
            </a:pPr>
            <a:endParaRPr lang="en-US" sz="2000" kern="0" dirty="0">
              <a:solidFill>
                <a:srgbClr val="FFFFFF"/>
              </a:solidFill>
              <a:latin typeface="Arial" panose="020B0604020202020204"/>
            </a:endParaRPr>
          </a:p>
        </p:txBody>
      </p:sp>
      <p:sp>
        <p:nvSpPr>
          <p:cNvPr id="5" name="Flowchart: Alternate Process 24"/>
          <p:cNvSpPr/>
          <p:nvPr/>
        </p:nvSpPr>
        <p:spPr>
          <a:xfrm rot="16200000">
            <a:off x="1161858" y="1742788"/>
            <a:ext cx="2709667" cy="1883861"/>
          </a:xfrm>
          <a:prstGeom prst="roundRect">
            <a:avLst>
              <a:gd name="adj" fmla="val 6205"/>
            </a:avLst>
          </a:prstGeom>
          <a:solidFill>
            <a:srgbClr val="17B59E"/>
          </a:solidFill>
          <a:ln w="25400" cap="flat" cmpd="sng" algn="ctr">
            <a:noFill/>
            <a:prstDash val="solid"/>
          </a:ln>
          <a:effectLst/>
        </p:spPr>
        <p:txBody>
          <a:bodyPr lIns="67391" tIns="33696" rIns="67391" bIns="33696" rtlCol="0" anchor="ctr"/>
          <a:lstStyle/>
          <a:p>
            <a:pPr algn="ctr" defTabSz="1013677">
              <a:defRPr/>
            </a:pPr>
            <a:endParaRPr lang="en-US" sz="2000" kern="0" dirty="0">
              <a:solidFill>
                <a:srgbClr val="FFFFFF"/>
              </a:solidFill>
              <a:latin typeface="Arial" panose="020B0604020202020204"/>
            </a:endParaRPr>
          </a:p>
        </p:txBody>
      </p:sp>
      <p:grpSp>
        <p:nvGrpSpPr>
          <p:cNvPr id="6" name="Group 134"/>
          <p:cNvGrpSpPr>
            <a:grpSpLocks noChangeAspect="1"/>
          </p:cNvGrpSpPr>
          <p:nvPr/>
        </p:nvGrpSpPr>
        <p:grpSpPr>
          <a:xfrm>
            <a:off x="1100392" y="3617509"/>
            <a:ext cx="847210" cy="844095"/>
            <a:chOff x="3287425" y="1417883"/>
            <a:chExt cx="648499" cy="649042"/>
          </a:xfrm>
        </p:grpSpPr>
        <p:sp>
          <p:nvSpPr>
            <p:cNvPr id="7" name="Oval 88"/>
            <p:cNvSpPr>
              <a:spLocks noChangeAspect="1"/>
            </p:cNvSpPr>
            <p:nvPr/>
          </p:nvSpPr>
          <p:spPr>
            <a:xfrm>
              <a:off x="3287425" y="1417883"/>
              <a:ext cx="648499" cy="649042"/>
            </a:xfrm>
            <a:prstGeom prst="ellipse">
              <a:avLst/>
            </a:prstGeom>
            <a:solidFill>
              <a:srgbClr val="FFFFFF"/>
            </a:solidFill>
            <a:ln w="19050" cap="flat" cmpd="sng" algn="ctr">
              <a:noFill/>
              <a:prstDash val="solid"/>
            </a:ln>
            <a:effectLst/>
          </p:spPr>
          <p:txBody>
            <a:bodyPr rtlCol="0" anchor="ctr"/>
            <a:lstStyle/>
            <a:p>
              <a:pPr algn="ctr" defTabSz="1013677">
                <a:defRPr/>
              </a:pPr>
              <a:endParaRPr lang="en-US" sz="1600" b="1" kern="0" dirty="0">
                <a:solidFill>
                  <a:srgbClr val="FFFFFF"/>
                </a:solidFill>
                <a:latin typeface="Arial" panose="020B0604020202020204"/>
              </a:endParaRPr>
            </a:p>
          </p:txBody>
        </p:sp>
        <p:sp>
          <p:nvSpPr>
            <p:cNvPr id="8" name="Oval 94"/>
            <p:cNvSpPr>
              <a:spLocks noChangeAspect="1"/>
            </p:cNvSpPr>
            <p:nvPr/>
          </p:nvSpPr>
          <p:spPr>
            <a:xfrm>
              <a:off x="3362252" y="1492773"/>
              <a:ext cx="498845" cy="499263"/>
            </a:xfrm>
            <a:prstGeom prst="ellipse">
              <a:avLst/>
            </a:prstGeom>
            <a:solidFill>
              <a:srgbClr val="17B59E"/>
            </a:solidFill>
            <a:ln w="19050" cap="flat" cmpd="sng" algn="ctr">
              <a:noFill/>
              <a:prstDash val="solid"/>
            </a:ln>
            <a:effectLst/>
          </p:spPr>
          <p:txBody>
            <a:bodyPr rtlCol="0" anchor="ctr"/>
            <a:lstStyle/>
            <a:p>
              <a:pPr algn="ctr" defTabSz="1013677">
                <a:defRPr/>
              </a:pPr>
              <a:r>
                <a:rPr lang="en-US" sz="1600" b="1" kern="0" dirty="0">
                  <a:solidFill>
                    <a:srgbClr val="FFFFFF"/>
                  </a:solidFill>
                  <a:latin typeface="Arial" panose="020B0604020202020204"/>
                </a:rPr>
                <a:t>01</a:t>
              </a:r>
            </a:p>
          </p:txBody>
        </p:sp>
      </p:grpSp>
      <p:grpSp>
        <p:nvGrpSpPr>
          <p:cNvPr id="9" name="Group 129"/>
          <p:cNvGrpSpPr>
            <a:grpSpLocks noChangeAspect="1"/>
          </p:cNvGrpSpPr>
          <p:nvPr/>
        </p:nvGrpSpPr>
        <p:grpSpPr>
          <a:xfrm>
            <a:off x="3071010" y="3617509"/>
            <a:ext cx="847210" cy="844095"/>
            <a:chOff x="2779491" y="2517212"/>
            <a:chExt cx="648499" cy="649042"/>
          </a:xfrm>
        </p:grpSpPr>
        <p:sp>
          <p:nvSpPr>
            <p:cNvPr id="10" name="Oval 96"/>
            <p:cNvSpPr>
              <a:spLocks noChangeAspect="1"/>
            </p:cNvSpPr>
            <p:nvPr/>
          </p:nvSpPr>
          <p:spPr>
            <a:xfrm>
              <a:off x="2779491" y="2517212"/>
              <a:ext cx="648499" cy="649042"/>
            </a:xfrm>
            <a:prstGeom prst="ellipse">
              <a:avLst/>
            </a:prstGeom>
            <a:solidFill>
              <a:srgbClr val="FFFFFF"/>
            </a:solidFill>
            <a:ln w="19050" cap="flat" cmpd="sng" algn="ctr">
              <a:noFill/>
              <a:prstDash val="solid"/>
            </a:ln>
            <a:effectLst/>
          </p:spPr>
          <p:txBody>
            <a:bodyPr rtlCol="0" anchor="ctr"/>
            <a:lstStyle/>
            <a:p>
              <a:pPr algn="ctr" defTabSz="1013677">
                <a:defRPr/>
              </a:pPr>
              <a:endParaRPr lang="en-US" sz="1600" b="1" kern="0" dirty="0">
                <a:solidFill>
                  <a:srgbClr val="FFFFFF"/>
                </a:solidFill>
                <a:latin typeface="Arial" panose="020B0604020202020204"/>
              </a:endParaRPr>
            </a:p>
          </p:txBody>
        </p:sp>
        <p:sp>
          <p:nvSpPr>
            <p:cNvPr id="11" name="Oval 110"/>
            <p:cNvSpPr>
              <a:spLocks noChangeAspect="1"/>
            </p:cNvSpPr>
            <p:nvPr/>
          </p:nvSpPr>
          <p:spPr>
            <a:xfrm>
              <a:off x="2854318" y="2592102"/>
              <a:ext cx="498845" cy="499263"/>
            </a:xfrm>
            <a:prstGeom prst="ellipse">
              <a:avLst/>
            </a:prstGeom>
            <a:solidFill>
              <a:srgbClr val="595959"/>
            </a:solidFill>
            <a:ln w="19050" cap="flat" cmpd="sng" algn="ctr">
              <a:noFill/>
              <a:prstDash val="solid"/>
            </a:ln>
            <a:effectLst/>
          </p:spPr>
          <p:txBody>
            <a:bodyPr rtlCol="0" anchor="ctr"/>
            <a:lstStyle/>
            <a:p>
              <a:pPr algn="ctr" defTabSz="1013677">
                <a:defRPr/>
              </a:pPr>
              <a:r>
                <a:rPr lang="en-US" sz="1600" b="1" kern="0" dirty="0">
                  <a:solidFill>
                    <a:srgbClr val="FFFFFF"/>
                  </a:solidFill>
                  <a:latin typeface="Arial" panose="020B0604020202020204"/>
                </a:rPr>
                <a:t>02</a:t>
              </a:r>
            </a:p>
          </p:txBody>
        </p:sp>
      </p:grpSp>
      <p:grpSp>
        <p:nvGrpSpPr>
          <p:cNvPr id="12" name="Group 130"/>
          <p:cNvGrpSpPr>
            <a:grpSpLocks noChangeAspect="1"/>
          </p:cNvGrpSpPr>
          <p:nvPr/>
        </p:nvGrpSpPr>
        <p:grpSpPr>
          <a:xfrm>
            <a:off x="5041627" y="3617509"/>
            <a:ext cx="847210" cy="844095"/>
            <a:chOff x="3287425" y="3613920"/>
            <a:chExt cx="648499" cy="649042"/>
          </a:xfrm>
        </p:grpSpPr>
        <p:sp>
          <p:nvSpPr>
            <p:cNvPr id="13" name="Oval 127"/>
            <p:cNvSpPr>
              <a:spLocks noChangeAspect="1"/>
            </p:cNvSpPr>
            <p:nvPr/>
          </p:nvSpPr>
          <p:spPr>
            <a:xfrm>
              <a:off x="3287425" y="3613920"/>
              <a:ext cx="648499" cy="649042"/>
            </a:xfrm>
            <a:prstGeom prst="ellipse">
              <a:avLst/>
            </a:prstGeom>
            <a:solidFill>
              <a:srgbClr val="FFFFFF"/>
            </a:solidFill>
            <a:ln w="19050" cap="flat" cmpd="sng" algn="ctr">
              <a:noFill/>
              <a:prstDash val="solid"/>
            </a:ln>
            <a:effectLst/>
          </p:spPr>
          <p:txBody>
            <a:bodyPr rtlCol="0" anchor="ctr"/>
            <a:lstStyle/>
            <a:p>
              <a:pPr algn="ctr" defTabSz="1013677">
                <a:defRPr/>
              </a:pPr>
              <a:endParaRPr lang="en-US" sz="1600" b="1" kern="0" dirty="0">
                <a:solidFill>
                  <a:srgbClr val="FFFFFF"/>
                </a:solidFill>
                <a:latin typeface="Arial" panose="020B0604020202020204"/>
              </a:endParaRPr>
            </a:p>
          </p:txBody>
        </p:sp>
        <p:sp>
          <p:nvSpPr>
            <p:cNvPr id="14" name="Oval 128"/>
            <p:cNvSpPr>
              <a:spLocks noChangeAspect="1"/>
            </p:cNvSpPr>
            <p:nvPr/>
          </p:nvSpPr>
          <p:spPr>
            <a:xfrm>
              <a:off x="3362252" y="3688810"/>
              <a:ext cx="498845" cy="499263"/>
            </a:xfrm>
            <a:prstGeom prst="ellipse">
              <a:avLst/>
            </a:prstGeom>
            <a:solidFill>
              <a:srgbClr val="17B59E"/>
            </a:solidFill>
            <a:ln w="19050" cap="flat" cmpd="sng" algn="ctr">
              <a:noFill/>
              <a:prstDash val="solid"/>
            </a:ln>
            <a:effectLst/>
          </p:spPr>
          <p:txBody>
            <a:bodyPr rtlCol="0" anchor="ctr"/>
            <a:lstStyle/>
            <a:p>
              <a:pPr algn="ctr" defTabSz="1013677">
                <a:defRPr/>
              </a:pPr>
              <a:r>
                <a:rPr lang="en-US" sz="1600" b="1" kern="0" dirty="0">
                  <a:solidFill>
                    <a:srgbClr val="FFFFFF"/>
                  </a:solidFill>
                  <a:latin typeface="Arial" panose="020B0604020202020204"/>
                </a:rPr>
                <a:t>03</a:t>
              </a:r>
            </a:p>
          </p:txBody>
        </p:sp>
      </p:grpSp>
      <p:sp>
        <p:nvSpPr>
          <p:cNvPr id="18" name="Freeform 187"/>
          <p:cNvSpPr>
            <a:spLocks noEditPoints="1"/>
          </p:cNvSpPr>
          <p:nvPr/>
        </p:nvSpPr>
        <p:spPr bwMode="auto">
          <a:xfrm>
            <a:off x="2255129" y="1628624"/>
            <a:ext cx="523119" cy="33654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19" name="Freeform 52"/>
          <p:cNvSpPr>
            <a:spLocks noEditPoints="1"/>
          </p:cNvSpPr>
          <p:nvPr/>
        </p:nvSpPr>
        <p:spPr bwMode="auto">
          <a:xfrm>
            <a:off x="4248930" y="1559596"/>
            <a:ext cx="476750" cy="474602"/>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20" name="Freeform 56"/>
          <p:cNvSpPr>
            <a:spLocks noEditPoints="1"/>
          </p:cNvSpPr>
          <p:nvPr/>
        </p:nvSpPr>
        <p:spPr bwMode="auto">
          <a:xfrm>
            <a:off x="6229663" y="1569666"/>
            <a:ext cx="456523" cy="454465"/>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21" name="Freeform 152"/>
          <p:cNvSpPr>
            <a:spLocks noEditPoints="1"/>
          </p:cNvSpPr>
          <p:nvPr/>
        </p:nvSpPr>
        <p:spPr bwMode="auto">
          <a:xfrm>
            <a:off x="7213037" y="1591915"/>
            <a:ext cx="445627" cy="409964"/>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22" name="矩形 21"/>
          <p:cNvSpPr>
            <a:spLocks noChangeArrowheads="1"/>
          </p:cNvSpPr>
          <p:nvPr/>
        </p:nvSpPr>
        <p:spPr bwMode="auto">
          <a:xfrm>
            <a:off x="1777204" y="2065193"/>
            <a:ext cx="1478974" cy="184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r>
              <a:rPr lang="zh-CN" altLang="en-US" sz="1050" dirty="0">
                <a:latin typeface="Times New Roman" panose="02020603050405020304" pitchFamily="18" charset="0"/>
                <a:ea typeface="微软雅黑" panose="020B0503020204020204" pitchFamily="34" charset="-122"/>
                <a:cs typeface="+mn-ea"/>
              </a:rPr>
              <a:t>总体质量过关，不少企业优于平均水平</a:t>
            </a:r>
          </a:p>
          <a:p>
            <a:endParaRPr lang="en-US" altLang="zh-CN" sz="1050" dirty="0" smtClean="0">
              <a:latin typeface="Times New Roman" panose="02020603050405020304" pitchFamily="18" charset="0"/>
              <a:ea typeface="微软雅黑" panose="020B0503020204020204" pitchFamily="34" charset="-122"/>
              <a:cs typeface="+mn-ea"/>
            </a:endParaRPr>
          </a:p>
          <a:p>
            <a:r>
              <a:rPr lang="zh-CN" altLang="en-US" sz="1050" dirty="0">
                <a:latin typeface="Times New Roman" panose="02020603050405020304" pitchFamily="18" charset="0"/>
                <a:ea typeface="微软雅黑" panose="020B0503020204020204" pitchFamily="34" charset="-122"/>
                <a:cs typeface="+mn-ea"/>
              </a:rPr>
              <a:t>从本次比对结果来看，多家杭州企业产品在不同参数性能，上表现不俗，产品的综合设计与技术把关优于平均水平，这说明杭州企业的技术积累在不断加强。</a:t>
            </a:r>
          </a:p>
          <a:p>
            <a:endParaRPr lang="zh-CN" altLang="en-US" sz="1050" dirty="0">
              <a:latin typeface="Times New Roman" panose="02020603050405020304" pitchFamily="18" charset="0"/>
              <a:ea typeface="微软雅黑" panose="020B0503020204020204" pitchFamily="34" charset="-122"/>
              <a:cs typeface="+mn-ea"/>
            </a:endParaRPr>
          </a:p>
        </p:txBody>
      </p:sp>
      <p:sp>
        <p:nvSpPr>
          <p:cNvPr id="24" name="矩形 57"/>
          <p:cNvSpPr>
            <a:spLocks noChangeArrowheads="1"/>
          </p:cNvSpPr>
          <p:nvPr/>
        </p:nvSpPr>
        <p:spPr bwMode="auto">
          <a:xfrm>
            <a:off x="3672467" y="2065193"/>
            <a:ext cx="1658306" cy="192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pPr>
              <a:lnSpc>
                <a:spcPct val="150000"/>
              </a:lnSpc>
            </a:pPr>
            <a:r>
              <a:rPr lang="zh-CN" altLang="en-US" sz="1050" dirty="0">
                <a:solidFill>
                  <a:schemeClr val="bg1"/>
                </a:solidFill>
                <a:latin typeface="Times New Roman" panose="02020603050405020304" pitchFamily="18" charset="0"/>
                <a:ea typeface="微软雅黑" panose="020B0503020204020204" pitchFamily="34" charset="-122"/>
                <a:cs typeface="+mn-ea"/>
                <a:sym typeface="+mn-ea"/>
              </a:rPr>
              <a:t>争创品质标“浙江制造”</a:t>
            </a:r>
          </a:p>
          <a:p>
            <a:pPr>
              <a:lnSpc>
                <a:spcPct val="150000"/>
              </a:lnSpc>
            </a:pPr>
            <a:endParaRPr lang="en-US" altLang="zh-CN" sz="1050" dirty="0">
              <a:solidFill>
                <a:schemeClr val="bg1"/>
              </a:solidFill>
              <a:latin typeface="Times New Roman" panose="02020603050405020304" pitchFamily="18" charset="0"/>
              <a:ea typeface="微软雅黑" panose="020B0503020204020204" pitchFamily="34" charset="-122"/>
              <a:cs typeface="+mn-ea"/>
              <a:sym typeface="+mn-ea"/>
            </a:endParaRPr>
          </a:p>
          <a:p>
            <a:r>
              <a:rPr lang="zh-CN" altLang="en-US" sz="1050" dirty="0">
                <a:solidFill>
                  <a:schemeClr val="bg1"/>
                </a:solidFill>
                <a:latin typeface="Times New Roman" panose="02020603050405020304" pitchFamily="18" charset="0"/>
                <a:ea typeface="微软雅黑" panose="020B0503020204020204" pitchFamily="34" charset="-122"/>
                <a:cs typeface="+mn-ea"/>
                <a:sym typeface="+mn-ea"/>
              </a:rPr>
              <a:t>“浙江制造标准”要求短路保护性能达到能量等级</a:t>
            </a:r>
            <a:r>
              <a:rPr lang="en-US" altLang="zh-CN" sz="1050" dirty="0">
                <a:solidFill>
                  <a:schemeClr val="bg1"/>
                </a:solidFill>
                <a:latin typeface="Times New Roman" panose="02020603050405020304" pitchFamily="18" charset="0"/>
                <a:ea typeface="微软雅黑" panose="020B0503020204020204" pitchFamily="34" charset="-122"/>
                <a:cs typeface="+mn-ea"/>
                <a:sym typeface="+mn-ea"/>
              </a:rPr>
              <a:t>E3</a:t>
            </a:r>
            <a:r>
              <a:rPr lang="zh-CN" altLang="en-US" sz="1050" dirty="0">
                <a:solidFill>
                  <a:schemeClr val="bg1"/>
                </a:solidFill>
                <a:latin typeface="Times New Roman" panose="02020603050405020304" pitchFamily="18" charset="0"/>
                <a:ea typeface="微软雅黑" panose="020B0503020204020204" pitchFamily="34" charset="-122"/>
                <a:cs typeface="+mn-ea"/>
                <a:sym typeface="+mn-ea"/>
              </a:rPr>
              <a:t>、机械和电气寿命达到</a:t>
            </a:r>
            <a:r>
              <a:rPr lang="en-US" altLang="zh-CN" sz="1050" dirty="0">
                <a:solidFill>
                  <a:schemeClr val="bg1"/>
                </a:solidFill>
                <a:latin typeface="Times New Roman" panose="02020603050405020304" pitchFamily="18" charset="0"/>
                <a:ea typeface="微软雅黑" panose="020B0503020204020204" pitchFamily="34" charset="-122"/>
                <a:cs typeface="+mn-ea"/>
                <a:sym typeface="+mn-ea"/>
              </a:rPr>
              <a:t>6000</a:t>
            </a:r>
            <a:r>
              <a:rPr lang="zh-CN" altLang="en-US" sz="1050" dirty="0">
                <a:solidFill>
                  <a:schemeClr val="bg1"/>
                </a:solidFill>
                <a:latin typeface="Times New Roman" panose="02020603050405020304" pitchFamily="18" charset="0"/>
                <a:ea typeface="微软雅黑" panose="020B0503020204020204" pitchFamily="34" charset="-122"/>
                <a:cs typeface="+mn-ea"/>
                <a:sym typeface="+mn-ea"/>
              </a:rPr>
              <a:t>次，部分杭州企业在这两项性能指标上完全符合浙江制造要求，不输国内外知名品牌。</a:t>
            </a:r>
          </a:p>
          <a:p>
            <a:pPr>
              <a:lnSpc>
                <a:spcPct val="150000"/>
              </a:lnSpc>
            </a:pPr>
            <a:endParaRPr lang="zh-CN" altLang="en-US" sz="1050" dirty="0">
              <a:latin typeface="微软雅黑" panose="020B0503020204020204" pitchFamily="34" charset="-122"/>
              <a:ea typeface="微软雅黑" panose="020B0503020204020204" pitchFamily="34" charset="-122"/>
              <a:sym typeface="+mn-ea"/>
            </a:endParaRPr>
          </a:p>
        </p:txBody>
      </p:sp>
      <p:sp>
        <p:nvSpPr>
          <p:cNvPr id="26" name="矩形 57"/>
          <p:cNvSpPr>
            <a:spLocks noChangeArrowheads="1"/>
          </p:cNvSpPr>
          <p:nvPr/>
        </p:nvSpPr>
        <p:spPr bwMode="auto">
          <a:xfrm>
            <a:off x="5653538" y="2068957"/>
            <a:ext cx="1608776" cy="2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r>
              <a:rPr lang="zh-CN" altLang="en-US" sz="1050" dirty="0" smtClean="0">
                <a:latin typeface="微软雅黑" panose="020B0503020204020204" pitchFamily="34" charset="-122"/>
                <a:ea typeface="微软雅黑" panose="020B0503020204020204" pitchFamily="34" charset="-122"/>
              </a:rPr>
              <a:t>企业需</a:t>
            </a:r>
            <a:r>
              <a:rPr lang="zh-CN" altLang="en-US" sz="1050" dirty="0">
                <a:latin typeface="微软雅黑" panose="020B0503020204020204" pitchFamily="34" charset="-122"/>
                <a:ea typeface="微软雅黑" panose="020B0503020204020204" pitchFamily="34" charset="-122"/>
              </a:rPr>
              <a:t>注重自身品牌建设</a:t>
            </a:r>
          </a:p>
          <a:p>
            <a:endParaRPr lang="en-US" altLang="zh-CN" sz="1050" dirty="0">
              <a:latin typeface="微软雅黑" panose="020B0503020204020204" pitchFamily="34" charset="-122"/>
              <a:ea typeface="微软雅黑" panose="020B0503020204020204" pitchFamily="34" charset="-122"/>
            </a:endParaRPr>
          </a:p>
          <a:p>
            <a:pPr lvl="0"/>
            <a:r>
              <a:rPr lang="zh-CN" altLang="en-US" sz="1050" dirty="0" smtClean="0">
                <a:latin typeface="Times New Roman" panose="02020603050405020304" pitchFamily="18" charset="0"/>
                <a:ea typeface="微软雅黑" panose="020B0503020204020204" pitchFamily="34" charset="-122"/>
                <a:sym typeface="+mn-ea"/>
              </a:rPr>
              <a:t>从</a:t>
            </a:r>
            <a:r>
              <a:rPr lang="zh-CN" altLang="en-US" sz="1050" dirty="0">
                <a:latin typeface="Times New Roman" panose="02020603050405020304" pitchFamily="18" charset="0"/>
                <a:ea typeface="微软雅黑" panose="020B0503020204020204" pitchFamily="34" charset="-122"/>
                <a:sym typeface="+mn-ea"/>
              </a:rPr>
              <a:t>质量比结果看，杭州市各个企业在技术水平和生产管理水平上仍有提高的空间。对提高各个企业技术水平及产品水平，在短时间内，不可一蹴而就，而应该根据实际情况，分门别类，各自进行引导</a:t>
            </a:r>
            <a:r>
              <a:rPr lang="zh-CN" altLang="en-US" sz="1050" dirty="0" smtClean="0">
                <a:latin typeface="Times New Roman" panose="02020603050405020304" pitchFamily="18" charset="0"/>
                <a:ea typeface="微软雅黑" panose="020B0503020204020204" pitchFamily="34" charset="-122"/>
                <a:sym typeface="+mn-ea"/>
              </a:rPr>
              <a:t>。企业加强技术质量投入，建设自身品牌</a:t>
            </a:r>
            <a:endParaRPr lang="zh-CN" altLang="en-US" sz="1050" dirty="0">
              <a:latin typeface="Times New Roman" panose="02020603050405020304" pitchFamily="18" charset="0"/>
              <a:ea typeface="微软雅黑" panose="020B0503020204020204" pitchFamily="34" charset="-122"/>
              <a:sym typeface="+mn-ea"/>
            </a:endParaRPr>
          </a:p>
          <a:p>
            <a:endParaRPr lang="zh-CN" altLang="en-US" sz="1200" dirty="0">
              <a:solidFill>
                <a:schemeClr val="bg1"/>
              </a:solidFill>
              <a:latin typeface="微软雅黑" panose="020B0503020204020204" pitchFamily="34" charset="-122"/>
              <a:ea typeface="微软雅黑" panose="020B0503020204020204" pitchFamily="34" charset="-122"/>
            </a:endParaRPr>
          </a:p>
          <a:p>
            <a:endParaRPr lang="en-US" altLang="zh-CN"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35" name="文本框 34"/>
          <p:cNvSpPr txBox="1"/>
          <p:nvPr/>
        </p:nvSpPr>
        <p:spPr>
          <a:xfrm>
            <a:off x="447590" y="359976"/>
            <a:ext cx="1159292"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提升空间</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 name="Freeform 82"/>
          <p:cNvSpPr/>
          <p:nvPr/>
        </p:nvSpPr>
        <p:spPr>
          <a:xfrm>
            <a:off x="5134737" y="2775437"/>
            <a:ext cx="518194" cy="78523"/>
          </a:xfrm>
          <a:custGeom>
            <a:avLst/>
            <a:gdLst/>
            <a:ahLst/>
            <a:cxnLst/>
            <a:rect l="0" t="0" r="0" b="0"/>
            <a:pathLst>
              <a:path>
                <a:moveTo>
                  <a:pt x="0" y="32211"/>
                </a:moveTo>
                <a:lnTo>
                  <a:pt x="423229" y="32211"/>
                </a:lnTo>
              </a:path>
            </a:pathLst>
          </a:custGeom>
          <a:noFill/>
          <a:ln w="12700" cap="flat" cmpd="sng" algn="ctr">
            <a:solidFill>
              <a:schemeClr val="tx1">
                <a:lumMod val="85000"/>
                <a:lumOff val="15000"/>
              </a:schemeClr>
            </a:solidFill>
            <a:prstDash val="solid"/>
            <a:headEnd type="oval"/>
            <a:tailEnd type="oval"/>
          </a:ln>
          <a:effectLst/>
        </p:spPr>
      </p:sp>
      <p:sp>
        <p:nvSpPr>
          <p:cNvPr id="6" name="Freeform 87"/>
          <p:cNvSpPr/>
          <p:nvPr/>
        </p:nvSpPr>
        <p:spPr>
          <a:xfrm>
            <a:off x="5602478" y="2411642"/>
            <a:ext cx="809759"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7B59E"/>
          </a:solidFill>
          <a:ln w="12700" cap="flat" cmpd="sng" algn="ctr">
            <a:solidFill>
              <a:srgbClr val="FFFFFF">
                <a:hueOff val="0"/>
                <a:satOff val="0"/>
                <a:lumOff val="0"/>
                <a:alphaOff val="0"/>
              </a:srgbClr>
            </a:solidFill>
            <a:prstDash val="solid"/>
          </a:ln>
          <a:effectLst/>
        </p:spPr>
        <p:txBody>
          <a:bodyPr spcFirstLastPara="0" vert="horz" wrap="square" lIns="104535" tIns="104535" rIns="104535" bIns="104535" numCol="1" spcCol="936" anchor="ctr" anchorCtr="0">
            <a:noAutofit/>
          </a:bodyPr>
          <a:lstStyle/>
          <a:p>
            <a:pPr algn="ctr" defTabSz="654725">
              <a:lnSpc>
                <a:spcPct val="90000"/>
              </a:lnSpc>
              <a:spcAft>
                <a:spcPct val="35000"/>
              </a:spcAft>
              <a:defRPr/>
            </a:pPr>
            <a:endParaRPr lang="en-US" sz="2400" kern="0" dirty="0">
              <a:solidFill>
                <a:srgbClr val="FFFFFF"/>
              </a:solidFill>
              <a:latin typeface="Arial" panose="020B0604020202020204"/>
            </a:endParaRPr>
          </a:p>
        </p:txBody>
      </p:sp>
      <p:sp>
        <p:nvSpPr>
          <p:cNvPr id="8" name="Freeform 109"/>
          <p:cNvSpPr/>
          <p:nvPr/>
        </p:nvSpPr>
        <p:spPr>
          <a:xfrm>
            <a:off x="3819832" y="2187481"/>
            <a:ext cx="1267757" cy="1262038"/>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595959"/>
          </a:solidFill>
          <a:ln w="25400" cap="flat" cmpd="sng" algn="ctr">
            <a:noFill/>
            <a:prstDash val="solid"/>
          </a:ln>
          <a:effectLst/>
        </p:spPr>
        <p:txBody>
          <a:bodyPr spcFirstLastPara="0" vert="horz" wrap="square" lIns="104535" tIns="104535" rIns="104535" bIns="104535" numCol="1" spcCol="936" anchor="ctr" anchorCtr="0">
            <a:noAutofit/>
          </a:bodyPr>
          <a:lstStyle/>
          <a:p>
            <a:pPr algn="ctr">
              <a:lnSpc>
                <a:spcPct val="150000"/>
              </a:lnSpc>
            </a:pPr>
            <a:r>
              <a:rPr lang="zh-CN" altLang="en-US" sz="1400" b="1"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提升空间</a:t>
            </a:r>
            <a:endParaRPr lang="zh-CN" altLang="en-US" sz="14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 name="Freeform 28"/>
          <p:cNvSpPr/>
          <p:nvPr/>
        </p:nvSpPr>
        <p:spPr>
          <a:xfrm rot="19060391" flipH="1">
            <a:off x="3387550" y="3362386"/>
            <a:ext cx="473409" cy="78523"/>
          </a:xfrm>
          <a:custGeom>
            <a:avLst/>
            <a:gdLst/>
            <a:ahLst/>
            <a:cxnLst/>
            <a:rect l="0" t="0" r="0" b="0"/>
            <a:pathLst>
              <a:path>
                <a:moveTo>
                  <a:pt x="0" y="32211"/>
                </a:moveTo>
                <a:lnTo>
                  <a:pt x="386650" y="32211"/>
                </a:lnTo>
              </a:path>
            </a:pathLst>
          </a:custGeom>
          <a:noFill/>
          <a:ln w="12700" cap="flat" cmpd="sng" algn="ctr">
            <a:solidFill>
              <a:schemeClr val="tx1">
                <a:lumMod val="85000"/>
                <a:lumOff val="15000"/>
              </a:schemeClr>
            </a:solidFill>
            <a:prstDash val="solid"/>
            <a:headEnd type="oval"/>
            <a:tailEnd type="oval"/>
          </a:ln>
          <a:effectLst/>
        </p:spPr>
      </p:sp>
      <p:sp>
        <p:nvSpPr>
          <p:cNvPr id="10" name="Freeform 29"/>
          <p:cNvSpPr/>
          <p:nvPr/>
        </p:nvSpPr>
        <p:spPr>
          <a:xfrm flipH="1">
            <a:off x="3243550" y="2775437"/>
            <a:ext cx="518194" cy="78523"/>
          </a:xfrm>
          <a:custGeom>
            <a:avLst/>
            <a:gdLst/>
            <a:ahLst/>
            <a:cxnLst/>
            <a:rect l="0" t="0" r="0" b="0"/>
            <a:pathLst>
              <a:path>
                <a:moveTo>
                  <a:pt x="0" y="32211"/>
                </a:moveTo>
                <a:lnTo>
                  <a:pt x="423229" y="32211"/>
                </a:lnTo>
              </a:path>
            </a:pathLst>
          </a:custGeom>
          <a:noFill/>
          <a:ln w="12700" cap="flat" cmpd="sng" algn="ctr">
            <a:solidFill>
              <a:schemeClr val="tx1">
                <a:lumMod val="85000"/>
                <a:lumOff val="15000"/>
              </a:schemeClr>
            </a:solidFill>
            <a:prstDash val="solid"/>
            <a:headEnd type="oval"/>
            <a:tailEnd type="oval"/>
          </a:ln>
          <a:effectLst/>
        </p:spPr>
      </p:sp>
      <p:sp>
        <p:nvSpPr>
          <p:cNvPr id="11" name="Freeform 30"/>
          <p:cNvSpPr/>
          <p:nvPr/>
        </p:nvSpPr>
        <p:spPr>
          <a:xfrm rot="2539609" flipH="1">
            <a:off x="3387550" y="2188488"/>
            <a:ext cx="473409" cy="78523"/>
          </a:xfrm>
          <a:custGeom>
            <a:avLst/>
            <a:gdLst/>
            <a:ahLst/>
            <a:cxnLst/>
            <a:rect l="0" t="0" r="0" b="0"/>
            <a:pathLst>
              <a:path>
                <a:moveTo>
                  <a:pt x="0" y="32211"/>
                </a:moveTo>
                <a:lnTo>
                  <a:pt x="386650" y="32211"/>
                </a:lnTo>
              </a:path>
            </a:pathLst>
          </a:custGeom>
          <a:noFill/>
          <a:ln w="12700" cap="flat" cmpd="sng" algn="ctr">
            <a:solidFill>
              <a:schemeClr val="tx1">
                <a:lumMod val="85000"/>
                <a:lumOff val="15000"/>
              </a:schemeClr>
            </a:solidFill>
            <a:prstDash val="solid"/>
            <a:headEnd type="oval"/>
            <a:tailEnd type="oval"/>
          </a:ln>
          <a:effectLst/>
        </p:spPr>
      </p:sp>
      <p:sp>
        <p:nvSpPr>
          <p:cNvPr id="12" name="Freeform 31"/>
          <p:cNvSpPr/>
          <p:nvPr/>
        </p:nvSpPr>
        <p:spPr>
          <a:xfrm>
            <a:off x="2732517" y="1394624"/>
            <a:ext cx="809759"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7B59E"/>
          </a:solidFill>
          <a:ln w="12700" cap="flat" cmpd="sng" algn="ctr">
            <a:solidFill>
              <a:srgbClr val="FFFFFF">
                <a:hueOff val="0"/>
                <a:satOff val="0"/>
                <a:lumOff val="0"/>
                <a:alphaOff val="0"/>
              </a:srgbClr>
            </a:solidFill>
            <a:prstDash val="solid"/>
          </a:ln>
          <a:effectLst/>
        </p:spPr>
        <p:txBody>
          <a:bodyPr spcFirstLastPara="0" vert="horz" wrap="square" lIns="104535" tIns="104535" rIns="104535" bIns="104535" numCol="1" spcCol="936" anchor="ctr" anchorCtr="0">
            <a:noAutofit/>
          </a:bodyPr>
          <a:lstStyle/>
          <a:p>
            <a:pPr algn="ctr" defTabSz="654725">
              <a:lnSpc>
                <a:spcPct val="90000"/>
              </a:lnSpc>
              <a:spcAft>
                <a:spcPct val="35000"/>
              </a:spcAft>
              <a:defRPr/>
            </a:pPr>
            <a:endParaRPr lang="en-US" sz="2400" kern="0" dirty="0">
              <a:solidFill>
                <a:srgbClr val="FFFFFF"/>
              </a:solidFill>
              <a:latin typeface="Arial" panose="020B0604020202020204"/>
            </a:endParaRPr>
          </a:p>
        </p:txBody>
      </p:sp>
      <p:sp>
        <p:nvSpPr>
          <p:cNvPr id="13" name="Freeform 32"/>
          <p:cNvSpPr/>
          <p:nvPr/>
        </p:nvSpPr>
        <p:spPr>
          <a:xfrm>
            <a:off x="2464846" y="2411642"/>
            <a:ext cx="809759"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7B59E"/>
          </a:solidFill>
          <a:ln w="12700" cap="flat" cmpd="sng" algn="ctr">
            <a:solidFill>
              <a:srgbClr val="FFFFFF">
                <a:hueOff val="0"/>
                <a:satOff val="0"/>
                <a:lumOff val="0"/>
                <a:alphaOff val="0"/>
              </a:srgbClr>
            </a:solidFill>
            <a:prstDash val="solid"/>
          </a:ln>
          <a:effectLst/>
        </p:spPr>
        <p:txBody>
          <a:bodyPr spcFirstLastPara="0" vert="horz" wrap="square" lIns="104535" tIns="104535" rIns="104535" bIns="104535" numCol="1" spcCol="936" anchor="ctr" anchorCtr="0">
            <a:noAutofit/>
          </a:bodyPr>
          <a:lstStyle/>
          <a:p>
            <a:pPr algn="ctr" defTabSz="654725">
              <a:lnSpc>
                <a:spcPct val="90000"/>
              </a:lnSpc>
              <a:spcAft>
                <a:spcPct val="35000"/>
              </a:spcAft>
              <a:defRPr/>
            </a:pPr>
            <a:endParaRPr lang="en-US" sz="3900" kern="0" dirty="0">
              <a:solidFill>
                <a:srgbClr val="FFFFFF"/>
              </a:solidFill>
              <a:latin typeface="Arial" panose="020B0604020202020204"/>
            </a:endParaRPr>
          </a:p>
        </p:txBody>
      </p:sp>
      <p:sp>
        <p:nvSpPr>
          <p:cNvPr id="14" name="Freeform 33"/>
          <p:cNvSpPr/>
          <p:nvPr/>
        </p:nvSpPr>
        <p:spPr>
          <a:xfrm>
            <a:off x="2748381" y="3445990"/>
            <a:ext cx="809759"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7B59E"/>
          </a:solidFill>
          <a:ln w="12700" cap="flat" cmpd="sng" algn="ctr">
            <a:solidFill>
              <a:srgbClr val="FFFFFF">
                <a:hueOff val="0"/>
                <a:satOff val="0"/>
                <a:lumOff val="0"/>
                <a:alphaOff val="0"/>
              </a:srgbClr>
            </a:solidFill>
            <a:prstDash val="solid"/>
          </a:ln>
          <a:effectLst/>
        </p:spPr>
        <p:txBody>
          <a:bodyPr spcFirstLastPara="0" vert="horz" wrap="square" lIns="104535" tIns="104535" rIns="104535" bIns="104535" numCol="1" spcCol="936" anchor="ctr" anchorCtr="0">
            <a:noAutofit/>
          </a:bodyPr>
          <a:lstStyle/>
          <a:p>
            <a:pPr algn="ctr" defTabSz="654725">
              <a:lnSpc>
                <a:spcPct val="90000"/>
              </a:lnSpc>
              <a:spcAft>
                <a:spcPct val="35000"/>
              </a:spcAft>
              <a:defRPr/>
            </a:pPr>
            <a:endParaRPr lang="en-US" sz="2000" kern="0" dirty="0">
              <a:solidFill>
                <a:srgbClr val="FFFFFF"/>
              </a:solidFill>
              <a:latin typeface="Arial" panose="020B0604020202020204"/>
            </a:endParaRPr>
          </a:p>
        </p:txBody>
      </p:sp>
      <p:sp>
        <p:nvSpPr>
          <p:cNvPr id="15" name="Freeform 62"/>
          <p:cNvSpPr>
            <a:spLocks noEditPoints="1"/>
          </p:cNvSpPr>
          <p:nvPr/>
        </p:nvSpPr>
        <p:spPr bwMode="auto">
          <a:xfrm>
            <a:off x="2974769" y="1634490"/>
            <a:ext cx="325254" cy="326378"/>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16" name="Freeform 66"/>
          <p:cNvSpPr>
            <a:spLocks noEditPoints="1"/>
          </p:cNvSpPr>
          <p:nvPr/>
        </p:nvSpPr>
        <p:spPr bwMode="auto">
          <a:xfrm>
            <a:off x="2680202" y="2693469"/>
            <a:ext cx="415700" cy="320982"/>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17" name="Freeform 6"/>
          <p:cNvSpPr>
            <a:spLocks noEditPoints="1"/>
          </p:cNvSpPr>
          <p:nvPr/>
        </p:nvSpPr>
        <p:spPr bwMode="auto">
          <a:xfrm>
            <a:off x="2973343" y="3708875"/>
            <a:ext cx="359832" cy="280338"/>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18" name="Freeform 57"/>
          <p:cNvSpPr>
            <a:spLocks noEditPoints="1"/>
          </p:cNvSpPr>
          <p:nvPr/>
        </p:nvSpPr>
        <p:spPr bwMode="auto">
          <a:xfrm>
            <a:off x="5581285" y="1676497"/>
            <a:ext cx="279486" cy="24665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19" name="Freeform 131"/>
          <p:cNvSpPr/>
          <p:nvPr/>
        </p:nvSpPr>
        <p:spPr bwMode="auto">
          <a:xfrm>
            <a:off x="5835837" y="2667230"/>
            <a:ext cx="316320" cy="319666"/>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20" name="Freeform 5"/>
          <p:cNvSpPr>
            <a:spLocks noEditPoints="1"/>
          </p:cNvSpPr>
          <p:nvPr/>
        </p:nvSpPr>
        <p:spPr bwMode="auto">
          <a:xfrm>
            <a:off x="5524080" y="3668870"/>
            <a:ext cx="361979" cy="360348"/>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FFFFFF"/>
          </a:solidFill>
          <a:ln w="9525">
            <a:noFill/>
            <a:round/>
          </a:ln>
        </p:spPr>
        <p:txBody>
          <a:bodyPr vert="horz" wrap="square" lIns="89855" tIns="44928" rIns="89855" bIns="44928" numCol="1" anchor="t" anchorCtr="0" compatLnSpc="1"/>
          <a:lstStyle/>
          <a:p>
            <a:pPr defTabSz="1013677">
              <a:defRPr/>
            </a:pPr>
            <a:endParaRPr lang="en-US" sz="2000" kern="0">
              <a:solidFill>
                <a:srgbClr val="262626"/>
              </a:solidFill>
              <a:latin typeface="Arial" panose="020B0604020202020204"/>
            </a:endParaRPr>
          </a:p>
        </p:txBody>
      </p:sp>
      <p:sp>
        <p:nvSpPr>
          <p:cNvPr id="25" name="文本框 40"/>
          <p:cNvSpPr txBox="1"/>
          <p:nvPr/>
        </p:nvSpPr>
        <p:spPr>
          <a:xfrm>
            <a:off x="6442604" y="1678910"/>
            <a:ext cx="2252317" cy="2007042"/>
          </a:xfrm>
          <a:prstGeom prst="rect">
            <a:avLst/>
          </a:prstGeom>
          <a:noFill/>
          <a:ln w="9525">
            <a:noFill/>
          </a:ln>
        </p:spPr>
        <p:txBody>
          <a:bodyPr wrap="square" lIns="67391" tIns="33696" rIns="67391" bIns="33696">
            <a:spAutoFit/>
          </a:bodyPr>
          <a:lstStyle/>
          <a:p>
            <a:pPr>
              <a:lnSpc>
                <a:spcPct val="150000"/>
              </a:lnSpc>
            </a:pPr>
            <a:r>
              <a:rPr lang="zh-CN" altLang="en-US" sz="1050" noProof="1">
                <a:latin typeface="微软雅黑" panose="020B0503020204020204" pitchFamily="34" charset="-122"/>
                <a:ea typeface="微软雅黑" panose="020B0503020204020204" pitchFamily="34" charset="-122"/>
                <a:cs typeface="+mn-ea"/>
                <a:sym typeface="Arial" panose="020B0604020202020204" pitchFamily="34" charset="0"/>
              </a:rPr>
              <a:t>引导小型断路器整机生产企业采购优质关键件，同时加强对采购零部件的质量管控，确保所采购的零部件产品图样</a:t>
            </a:r>
            <a:r>
              <a:rPr lang="zh-CN" altLang="en-US" sz="1050" noProof="1">
                <a:latin typeface="微软雅黑" panose="020B0503020204020204" pitchFamily="34" charset="-122"/>
                <a:ea typeface="微软雅黑" panose="020B0503020204020204" pitchFamily="34" charset="-122"/>
                <a:cs typeface="+mn-ea"/>
                <a:sym typeface="Arial" panose="020B0604020202020204" pitchFamily="34" charset="0"/>
              </a:rPr>
              <a:t>的</a:t>
            </a:r>
            <a:r>
              <a:rPr lang="zh-CN" altLang="en-US" sz="1050" noProof="1" smtClean="0">
                <a:latin typeface="微软雅黑" panose="020B0503020204020204" pitchFamily="34" charset="-122"/>
                <a:ea typeface="微软雅黑" panose="020B0503020204020204" pitchFamily="34" charset="-122"/>
                <a:cs typeface="+mn-ea"/>
                <a:sym typeface="Arial" panose="020B0604020202020204" pitchFamily="34" charset="0"/>
              </a:rPr>
              <a:t>一致性。</a:t>
            </a:r>
            <a:endParaRPr lang="en-US" altLang="zh-CN" sz="1050" noProof="1" smtClean="0">
              <a:latin typeface="微软雅黑" panose="020B0503020204020204" pitchFamily="34" charset="-122"/>
              <a:ea typeface="微软雅黑" panose="020B0503020204020204" pitchFamily="34" charset="-122"/>
              <a:cs typeface="+mn-ea"/>
              <a:sym typeface="Arial" panose="020B0604020202020204" pitchFamily="34" charset="0"/>
            </a:endParaRPr>
          </a:p>
          <a:p>
            <a:pPr>
              <a:lnSpc>
                <a:spcPct val="150000"/>
              </a:lnSpc>
            </a:pPr>
            <a:r>
              <a:rPr lang="zh-CN" altLang="en-US" sz="1050" noProof="1">
                <a:latin typeface="微软雅黑" panose="020B0503020204020204" pitchFamily="34" charset="-122"/>
                <a:ea typeface="微软雅黑" panose="020B0503020204020204" pitchFamily="34" charset="-122"/>
                <a:cs typeface="+mn-ea"/>
                <a:sym typeface="Arial" panose="020B0604020202020204" pitchFamily="34" charset="0"/>
              </a:rPr>
              <a:t>同时鼓励有实力的企业自行开发零件模具，自行生产或委外生产零件，这样能将零部件匹配差异尽量降低到最小。</a:t>
            </a:r>
            <a:endParaRPr lang="zh-CN" altLang="en-US" sz="1050" noProof="1">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8" name="矩形 27"/>
          <p:cNvSpPr>
            <a:spLocks noChangeArrowheads="1"/>
          </p:cNvSpPr>
          <p:nvPr/>
        </p:nvSpPr>
        <p:spPr bwMode="auto">
          <a:xfrm>
            <a:off x="807619" y="1324600"/>
            <a:ext cx="1893849" cy="43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pPr algn="r"/>
            <a:r>
              <a:rPr lang="zh-CN" altLang="en-US" sz="1200" dirty="0">
                <a:latin typeface="微软雅黑" panose="020B0503020204020204" pitchFamily="34" charset="-122"/>
                <a:ea typeface="微软雅黑" panose="020B0503020204020204" pitchFamily="34" charset="-122"/>
              </a:rPr>
              <a:t>制定、执行和完善相关质量标准、准则</a:t>
            </a:r>
            <a:endParaRPr lang="en-US" altLang="zh-CN" sz="1200" dirty="0">
              <a:latin typeface="微软雅黑" panose="020B0503020204020204" pitchFamily="34" charset="-122"/>
              <a:ea typeface="微软雅黑" panose="020B0503020204020204" pitchFamily="34" charset="-122"/>
            </a:endParaRPr>
          </a:p>
        </p:txBody>
      </p:sp>
      <p:sp>
        <p:nvSpPr>
          <p:cNvPr id="30" name="矩形 29"/>
          <p:cNvSpPr>
            <a:spLocks noChangeArrowheads="1"/>
          </p:cNvSpPr>
          <p:nvPr/>
        </p:nvSpPr>
        <p:spPr bwMode="auto">
          <a:xfrm>
            <a:off x="447590" y="2310144"/>
            <a:ext cx="1972410" cy="80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pPr algn="r"/>
            <a:r>
              <a:rPr lang="zh-CN" altLang="en-US" sz="1200" dirty="0">
                <a:latin typeface="微软雅黑" panose="020B0503020204020204" pitchFamily="34" charset="-122"/>
                <a:ea typeface="微软雅黑" panose="020B0503020204020204" pitchFamily="34" charset="-122"/>
              </a:rPr>
              <a:t>针对区域经济、小微企业特点，可由地方政府或行业协会牵头组建关键件公共检测平台，为小微企业服务</a:t>
            </a:r>
            <a:endParaRPr lang="en-US" altLang="zh-CN" sz="1200" dirty="0">
              <a:latin typeface="微软雅黑" panose="020B0503020204020204" pitchFamily="34" charset="-122"/>
              <a:ea typeface="微软雅黑" panose="020B0503020204020204" pitchFamily="34" charset="-122"/>
            </a:endParaRPr>
          </a:p>
        </p:txBody>
      </p:sp>
      <p:sp>
        <p:nvSpPr>
          <p:cNvPr id="32" name="矩形 31"/>
          <p:cNvSpPr>
            <a:spLocks noChangeArrowheads="1"/>
          </p:cNvSpPr>
          <p:nvPr/>
        </p:nvSpPr>
        <p:spPr bwMode="auto">
          <a:xfrm>
            <a:off x="1023637" y="3375966"/>
            <a:ext cx="1686281" cy="62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pPr algn="r"/>
            <a:r>
              <a:rPr lang="zh-CN" altLang="en-US" sz="1200" dirty="0">
                <a:latin typeface="微软雅黑" panose="020B0503020204020204" pitchFamily="34" charset="-122"/>
                <a:ea typeface="微软雅黑" panose="020B0503020204020204" pitchFamily="34" charset="-122"/>
              </a:rPr>
              <a:t>对不合格的关键件生产企业要实行停产整顿直至清理出市场</a:t>
            </a:r>
            <a:endParaRPr lang="en-US" altLang="zh-CN" sz="1200" dirty="0">
              <a:latin typeface="微软雅黑" panose="020B0503020204020204" pitchFamily="34" charset="-122"/>
              <a:ea typeface="微软雅黑" panose="020B0503020204020204" pitchFamily="34" charset="-122"/>
            </a:endParaRPr>
          </a:p>
        </p:txBody>
      </p:sp>
      <p:sp>
        <p:nvSpPr>
          <p:cNvPr id="2" name="矩形 1"/>
          <p:cNvSpPr/>
          <p:nvPr/>
        </p:nvSpPr>
        <p:spPr>
          <a:xfrm>
            <a:off x="1866777" y="326183"/>
            <a:ext cx="6645484" cy="369332"/>
          </a:xfrm>
          <a:prstGeom prst="rect">
            <a:avLst/>
          </a:prstGeom>
        </p:spPr>
        <p:txBody>
          <a:bodyPr wrap="square">
            <a:spAutoFit/>
          </a:bodyPr>
          <a:lstStyle/>
          <a:p>
            <a:r>
              <a:rPr lang="zh-CN" altLang="zh-CN" dirty="0" smtClean="0">
                <a:latin typeface="微软雅黑" panose="020B0503020204020204" pitchFamily="34" charset="-122"/>
                <a:ea typeface="微软雅黑" panose="020B0503020204020204" pitchFamily="34" charset="-122"/>
              </a:rPr>
              <a:t>针对产业</a:t>
            </a:r>
            <a:r>
              <a:rPr lang="zh-CN" altLang="zh-CN" dirty="0">
                <a:latin typeface="微软雅黑" panose="020B0503020204020204" pitchFamily="34" charset="-122"/>
                <a:ea typeface="微软雅黑" panose="020B0503020204020204" pitchFamily="34" charset="-122"/>
              </a:rPr>
              <a:t>经济特点，</a:t>
            </a:r>
            <a:r>
              <a:rPr lang="zh-CN" altLang="zh-CN" dirty="0" smtClean="0">
                <a:latin typeface="微软雅黑" panose="020B0503020204020204" pitchFamily="34" charset="-122"/>
                <a:ea typeface="微软雅黑" panose="020B0503020204020204" pitchFamily="34" charset="-122"/>
              </a:rPr>
              <a:t>加强关键</a:t>
            </a:r>
            <a:r>
              <a:rPr lang="zh-CN" altLang="zh-CN" dirty="0">
                <a:latin typeface="微软雅黑" panose="020B0503020204020204" pitchFamily="34" charset="-122"/>
                <a:ea typeface="微软雅黑" panose="020B0503020204020204" pitchFamily="34" charset="-122"/>
              </a:rPr>
              <a:t>件的质量考核，从源头上把好</a:t>
            </a:r>
            <a:r>
              <a:rPr lang="zh-CN" altLang="zh-CN" dirty="0" smtClean="0">
                <a:latin typeface="微软雅黑" panose="020B0503020204020204" pitchFamily="34" charset="-122"/>
                <a:ea typeface="微软雅黑" panose="020B0503020204020204" pitchFamily="34" charset="-122"/>
              </a:rPr>
              <a:t>关</a:t>
            </a:r>
            <a:r>
              <a:rPr lang="zh-CN" altLang="en-US" dirty="0" smtClean="0">
                <a:latin typeface="微软雅黑" panose="020B0503020204020204" pitchFamily="34" charset="-122"/>
                <a:ea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520822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534324" y="-1977383"/>
            <a:ext cx="8960556" cy="504031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958275" y="-1041304"/>
            <a:ext cx="8960556" cy="5040313"/>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269392" y="-843297"/>
            <a:ext cx="8960556" cy="5040313"/>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693343" y="92783"/>
            <a:ext cx="8960556" cy="5040313"/>
          </a:xfrm>
          <a:prstGeom prst="rect">
            <a:avLst/>
          </a:prstGeom>
        </p:spPr>
      </p:pic>
      <p:sp>
        <p:nvSpPr>
          <p:cNvPr id="7" name="椭圆 6"/>
          <p:cNvSpPr/>
          <p:nvPr/>
        </p:nvSpPr>
        <p:spPr>
          <a:xfrm>
            <a:off x="6640105" y="2016114"/>
            <a:ext cx="1440120" cy="1440120"/>
          </a:xfrm>
          <a:prstGeom prst="ellipse">
            <a:avLst/>
          </a:prstGeom>
          <a:solidFill>
            <a:srgbClr val="59595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latin typeface="微软雅黑" panose="020B0503020204020204" pitchFamily="34" charset="-122"/>
                <a:ea typeface="微软雅黑" panose="020B0503020204020204" pitchFamily="34" charset="-122"/>
              </a:rPr>
              <a:t>4</a:t>
            </a:r>
            <a:endParaRPr lang="zh-CN" altLang="en-US" sz="60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6245917" y="3571691"/>
            <a:ext cx="2228495" cy="369332"/>
          </a:xfrm>
          <a:prstGeom prst="rect">
            <a:avLst/>
          </a:prstGeom>
          <a:noFill/>
        </p:spPr>
        <p:txBody>
          <a:bodyPr wrap="none" rtlCol="0">
            <a:spAutoFit/>
          </a:bodyPr>
          <a:lstStyle/>
          <a:p>
            <a:r>
              <a:rPr lang="zh-CN" altLang="en-US" b="1" spc="300" dirty="0" smtClean="0">
                <a:solidFill>
                  <a:srgbClr val="17B59E"/>
                </a:solidFill>
                <a:latin typeface="微软雅黑" panose="020B0503020204020204" pitchFamily="34" charset="-122"/>
                <a:ea typeface="微软雅黑" panose="020B0503020204020204" pitchFamily="34" charset="-122"/>
              </a:rPr>
              <a:t>消   费   提   示</a:t>
            </a:r>
            <a:endParaRPr lang="zh-CN" altLang="en-US" b="1" spc="300" dirty="0">
              <a:solidFill>
                <a:srgbClr val="17B59E"/>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383058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 calcmode="lin" valueType="num">
                                      <p:cBhvr>
                                        <p:cTn id="1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19" name="文本框 18"/>
          <p:cNvSpPr txBox="1"/>
          <p:nvPr/>
        </p:nvSpPr>
        <p:spPr>
          <a:xfrm>
            <a:off x="447590" y="359976"/>
            <a:ext cx="1159292"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消费提示</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875868" y="1148764"/>
            <a:ext cx="621507" cy="618705"/>
            <a:chOff x="2082405" y="1855715"/>
            <a:chExt cx="841829" cy="841829"/>
          </a:xfrm>
        </p:grpSpPr>
        <p:sp>
          <p:nvSpPr>
            <p:cNvPr id="4" name="椭圆 3"/>
            <p:cNvSpPr/>
            <p:nvPr/>
          </p:nvSpPr>
          <p:spPr>
            <a:xfrm>
              <a:off x="2082405" y="1855715"/>
              <a:ext cx="841829" cy="841829"/>
            </a:xfrm>
            <a:prstGeom prst="ellipse">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95000"/>
                    <a:lumOff val="5000"/>
                  </a:schemeClr>
                </a:solidFill>
              </a:endParaRPr>
            </a:p>
          </p:txBody>
        </p:sp>
        <p:sp>
          <p:nvSpPr>
            <p:cNvPr id="5" name="椭圆 4"/>
            <p:cNvSpPr/>
            <p:nvPr/>
          </p:nvSpPr>
          <p:spPr>
            <a:xfrm>
              <a:off x="2201241" y="1974551"/>
              <a:ext cx="604157" cy="604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rPr>
                <a:t>01</a:t>
              </a: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sp>
        <p:nvSpPr>
          <p:cNvPr id="6" name="矩形: 圆角 14"/>
          <p:cNvSpPr/>
          <p:nvPr/>
        </p:nvSpPr>
        <p:spPr>
          <a:xfrm>
            <a:off x="1704072" y="1104502"/>
            <a:ext cx="6513477" cy="618705"/>
          </a:xfrm>
          <a:prstGeom prst="roundRect">
            <a:avLst>
              <a:gd name="adj" fmla="val 50000"/>
            </a:avLst>
          </a:prstGeom>
          <a:noFill/>
          <a:ln w="28575">
            <a:solidFill>
              <a:srgbClr val="17B59E"/>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7" name="矩形 6"/>
          <p:cNvSpPr/>
          <p:nvPr/>
        </p:nvSpPr>
        <p:spPr>
          <a:xfrm>
            <a:off x="1974789" y="708744"/>
            <a:ext cx="6030374" cy="1014463"/>
          </a:xfrm>
          <a:prstGeom prst="rect">
            <a:avLst/>
          </a:prstGeom>
        </p:spPr>
        <p:txBody>
          <a:bodyPr wrap="square" lIns="67391" tIns="33696" rIns="67391" bIns="33696">
            <a:spAutoFit/>
          </a:bodyPr>
          <a:lstStyle/>
          <a:p>
            <a:pPr algn="just">
              <a:lnSpc>
                <a:spcPct val="150000"/>
              </a:lnSpc>
            </a:pPr>
            <a:r>
              <a:rPr lang="zh-CN" altLang="en-US" sz="1200" dirty="0" smtClean="0">
                <a:latin typeface="Times New Roman" panose="02020603050405020304" pitchFamily="18" charset="0"/>
                <a:ea typeface="微软雅黑" panose="020B0503020204020204" pitchFamily="34" charset="-122"/>
                <a:sym typeface="+mn-ea"/>
              </a:rPr>
              <a:t>放心选购杭产企业产品</a:t>
            </a:r>
            <a:endParaRPr lang="en-US" altLang="zh-CN" sz="1200" dirty="0" smtClean="0">
              <a:latin typeface="Times New Roman" panose="02020603050405020304" pitchFamily="18" charset="0"/>
              <a:ea typeface="微软雅黑" panose="020B0503020204020204" pitchFamily="34" charset="-122"/>
              <a:sym typeface="+mn-ea"/>
            </a:endParaRPr>
          </a:p>
          <a:p>
            <a:pPr algn="just">
              <a:lnSpc>
                <a:spcPct val="150000"/>
              </a:lnSpc>
            </a:pPr>
            <a:endParaRPr lang="en-US" altLang="zh-CN" sz="900" dirty="0" smtClean="0">
              <a:latin typeface="Times New Roman" panose="02020603050405020304" pitchFamily="18" charset="0"/>
              <a:ea typeface="微软雅黑" panose="020B0503020204020204" pitchFamily="34" charset="-122"/>
              <a:sym typeface="+mn-ea"/>
            </a:endParaRPr>
          </a:p>
          <a:p>
            <a:pPr algn="just">
              <a:lnSpc>
                <a:spcPct val="150000"/>
              </a:lnSpc>
            </a:pPr>
            <a:r>
              <a:rPr lang="zh-CN" altLang="en-US" sz="1000" dirty="0" smtClean="0">
                <a:latin typeface="Times New Roman" panose="02020603050405020304" pitchFamily="18" charset="0"/>
                <a:ea typeface="微软雅黑" panose="020B0503020204020204" pitchFamily="34" charset="-122"/>
                <a:sym typeface="+mn-ea"/>
              </a:rPr>
              <a:t>根据比对结果，</a:t>
            </a:r>
            <a:r>
              <a:rPr lang="en-US" altLang="zh-CN" sz="1000" dirty="0" smtClean="0">
                <a:latin typeface="Times New Roman" panose="02020603050405020304" pitchFamily="18" charset="0"/>
                <a:ea typeface="微软雅黑" panose="020B0503020204020204" pitchFamily="34" charset="-122"/>
                <a:sym typeface="+mn-ea"/>
              </a:rPr>
              <a:t>100%</a:t>
            </a:r>
            <a:r>
              <a:rPr lang="zh-CN" altLang="en-US" sz="1000" dirty="0" smtClean="0">
                <a:latin typeface="Times New Roman" panose="02020603050405020304" pitchFamily="18" charset="0"/>
                <a:ea typeface="微软雅黑" panose="020B0503020204020204" pitchFamily="34" charset="-122"/>
                <a:sym typeface="+mn-ea"/>
              </a:rPr>
              <a:t>的杭产企业满足国家标准要求，部分企业产品优于国家及国际标准要求，是符合浙江制造品牌的优质产品。</a:t>
            </a:r>
            <a:endParaRPr lang="en-US" altLang="zh-CN" sz="1000" dirty="0" smtClean="0">
              <a:latin typeface="Times New Roman" panose="02020603050405020304" pitchFamily="18" charset="0"/>
              <a:ea typeface="微软雅黑" panose="020B0503020204020204" pitchFamily="34" charset="-122"/>
              <a:sym typeface="+mn-ea"/>
            </a:endParaRPr>
          </a:p>
        </p:txBody>
      </p:sp>
      <p:grpSp>
        <p:nvGrpSpPr>
          <p:cNvPr id="8" name="组合 7"/>
          <p:cNvGrpSpPr/>
          <p:nvPr/>
        </p:nvGrpSpPr>
        <p:grpSpPr>
          <a:xfrm>
            <a:off x="875868" y="2101085"/>
            <a:ext cx="621507" cy="618705"/>
            <a:chOff x="2082405" y="1855715"/>
            <a:chExt cx="841829" cy="841829"/>
          </a:xfrm>
        </p:grpSpPr>
        <p:sp>
          <p:nvSpPr>
            <p:cNvPr id="9" name="椭圆 8"/>
            <p:cNvSpPr/>
            <p:nvPr/>
          </p:nvSpPr>
          <p:spPr>
            <a:xfrm>
              <a:off x="2082405" y="1855715"/>
              <a:ext cx="841829" cy="841829"/>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95000"/>
                    <a:lumOff val="5000"/>
                  </a:schemeClr>
                </a:solidFill>
              </a:endParaRPr>
            </a:p>
          </p:txBody>
        </p:sp>
        <p:sp>
          <p:nvSpPr>
            <p:cNvPr id="10" name="椭圆 9"/>
            <p:cNvSpPr/>
            <p:nvPr/>
          </p:nvSpPr>
          <p:spPr>
            <a:xfrm>
              <a:off x="2201241" y="1974551"/>
              <a:ext cx="604157" cy="604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tx1">
                      <a:lumMod val="95000"/>
                      <a:lumOff val="5000"/>
                    </a:schemeClr>
                  </a:solidFill>
                  <a:latin typeface="微软雅黑" panose="020B0503020204020204" pitchFamily="34" charset="-122"/>
                  <a:ea typeface="微软雅黑" panose="020B0503020204020204" pitchFamily="34" charset="-122"/>
                </a:rPr>
                <a:t>02</a:t>
              </a:r>
              <a:endParaRPr lang="zh-CN" altLang="en-US" sz="1200">
                <a:solidFill>
                  <a:schemeClr val="tx1">
                    <a:lumMod val="95000"/>
                    <a:lumOff val="5000"/>
                  </a:schemeClr>
                </a:solidFill>
                <a:latin typeface="微软雅黑" panose="020B0503020204020204" pitchFamily="34" charset="-122"/>
                <a:ea typeface="微软雅黑" panose="020B0503020204020204" pitchFamily="34" charset="-122"/>
              </a:endParaRPr>
            </a:p>
          </p:txBody>
        </p:sp>
      </p:grpSp>
      <p:sp>
        <p:nvSpPr>
          <p:cNvPr id="11" name="矩形: 圆角 19"/>
          <p:cNvSpPr/>
          <p:nvPr/>
        </p:nvSpPr>
        <p:spPr>
          <a:xfrm>
            <a:off x="1752465" y="2188424"/>
            <a:ext cx="6513477" cy="618705"/>
          </a:xfrm>
          <a:prstGeom prst="roundRect">
            <a:avLst>
              <a:gd name="adj" fmla="val 50000"/>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2" name="矩形 11"/>
          <p:cNvSpPr/>
          <p:nvPr/>
        </p:nvSpPr>
        <p:spPr>
          <a:xfrm>
            <a:off x="1945624" y="1800887"/>
            <a:ext cx="6030374" cy="945213"/>
          </a:xfrm>
          <a:prstGeom prst="rect">
            <a:avLst/>
          </a:prstGeom>
        </p:spPr>
        <p:txBody>
          <a:bodyPr wrap="square" lIns="67391" tIns="33696" rIns="67391" bIns="33696">
            <a:spAutoFit/>
          </a:bodyPr>
          <a:lstStyle/>
          <a:p>
            <a:pPr algn="just">
              <a:lnSpc>
                <a:spcPct val="150000"/>
              </a:lnSpc>
            </a:pPr>
            <a:r>
              <a:rPr lang="zh-CN" altLang="en-US" sz="1200" dirty="0" smtClean="0">
                <a:latin typeface="Times New Roman" panose="02020603050405020304" pitchFamily="18" charset="0"/>
                <a:ea typeface="微软雅黑" panose="020B0503020204020204" pitchFamily="34" charset="-122"/>
                <a:sym typeface="+mn-ea"/>
              </a:rPr>
              <a:t>根据使用特点选购产品</a:t>
            </a:r>
            <a:endParaRPr lang="en-US" altLang="zh-CN" sz="1200" dirty="0" smtClean="0">
              <a:latin typeface="Times New Roman" panose="02020603050405020304" pitchFamily="18" charset="0"/>
              <a:ea typeface="微软雅黑" panose="020B0503020204020204" pitchFamily="34" charset="-122"/>
              <a:sym typeface="+mn-ea"/>
            </a:endParaRPr>
          </a:p>
          <a:p>
            <a:pPr algn="just">
              <a:lnSpc>
                <a:spcPct val="150000"/>
              </a:lnSpc>
            </a:pPr>
            <a:endParaRPr lang="en-US" altLang="zh-CN" sz="800" dirty="0" smtClean="0">
              <a:latin typeface="Times New Roman" panose="02020603050405020304" pitchFamily="18" charset="0"/>
              <a:ea typeface="微软雅黑" panose="020B0503020204020204" pitchFamily="34" charset="-122"/>
              <a:sym typeface="+mn-ea"/>
            </a:endParaRPr>
          </a:p>
          <a:p>
            <a:pPr algn="just">
              <a:lnSpc>
                <a:spcPct val="150000"/>
              </a:lnSpc>
            </a:pPr>
            <a:r>
              <a:rPr lang="zh-CN" altLang="en-US" sz="900" dirty="0" smtClean="0">
                <a:latin typeface="Times New Roman" panose="02020603050405020304" pitchFamily="18" charset="0"/>
                <a:ea typeface="微软雅黑" panose="020B0503020204020204" pitchFamily="34" charset="-122"/>
                <a:sym typeface="+mn-ea"/>
              </a:rPr>
              <a:t>关注节能的选购温升、功耗变比小的产品</a:t>
            </a:r>
            <a:endParaRPr lang="en-US" altLang="zh-CN" sz="900" dirty="0" smtClean="0">
              <a:latin typeface="Times New Roman" panose="02020603050405020304" pitchFamily="18" charset="0"/>
              <a:ea typeface="微软雅黑" panose="020B0503020204020204" pitchFamily="34" charset="-122"/>
              <a:sym typeface="+mn-ea"/>
            </a:endParaRPr>
          </a:p>
          <a:p>
            <a:pPr algn="just">
              <a:lnSpc>
                <a:spcPct val="150000"/>
              </a:lnSpc>
            </a:pPr>
            <a:r>
              <a:rPr lang="zh-CN" altLang="en-US" sz="900" dirty="0" smtClean="0">
                <a:latin typeface="Times New Roman" panose="02020603050405020304" pitchFamily="18" charset="0"/>
                <a:ea typeface="微软雅黑" panose="020B0503020204020204" pitchFamily="34" charset="-122"/>
                <a:sym typeface="+mn-ea"/>
              </a:rPr>
              <a:t>关注电流保护性能的，选购脱扣特性一致性好的产品</a:t>
            </a:r>
            <a:endParaRPr lang="zh-CN" altLang="en-US" sz="900" dirty="0">
              <a:latin typeface="Times New Roman" panose="02020603050405020304" pitchFamily="18" charset="0"/>
              <a:ea typeface="微软雅黑" panose="020B0503020204020204" pitchFamily="34" charset="-122"/>
              <a:sym typeface="+mn-ea"/>
            </a:endParaRPr>
          </a:p>
        </p:txBody>
      </p:sp>
      <p:grpSp>
        <p:nvGrpSpPr>
          <p:cNvPr id="13" name="组合 12"/>
          <p:cNvGrpSpPr/>
          <p:nvPr/>
        </p:nvGrpSpPr>
        <p:grpSpPr>
          <a:xfrm>
            <a:off x="875868" y="3086825"/>
            <a:ext cx="621507" cy="618705"/>
            <a:chOff x="2082405" y="1855715"/>
            <a:chExt cx="841829" cy="841829"/>
          </a:xfrm>
        </p:grpSpPr>
        <p:sp>
          <p:nvSpPr>
            <p:cNvPr id="14" name="椭圆 13"/>
            <p:cNvSpPr/>
            <p:nvPr/>
          </p:nvSpPr>
          <p:spPr>
            <a:xfrm>
              <a:off x="2082405" y="1855715"/>
              <a:ext cx="841829" cy="841829"/>
            </a:xfrm>
            <a:prstGeom prst="ellipse">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95000"/>
                    <a:lumOff val="5000"/>
                  </a:schemeClr>
                </a:solidFill>
              </a:endParaRPr>
            </a:p>
          </p:txBody>
        </p:sp>
        <p:sp>
          <p:nvSpPr>
            <p:cNvPr id="15" name="椭圆 14"/>
            <p:cNvSpPr/>
            <p:nvPr/>
          </p:nvSpPr>
          <p:spPr>
            <a:xfrm>
              <a:off x="2201241" y="1974551"/>
              <a:ext cx="604157" cy="604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tx1">
                      <a:lumMod val="95000"/>
                      <a:lumOff val="5000"/>
                    </a:schemeClr>
                  </a:solidFill>
                  <a:latin typeface="微软雅黑" panose="020B0503020204020204" pitchFamily="34" charset="-122"/>
                  <a:ea typeface="微软雅黑" panose="020B0503020204020204" pitchFamily="34" charset="-122"/>
                </a:rPr>
                <a:t>03</a:t>
              </a:r>
              <a:endParaRPr lang="zh-CN" altLang="en-US" sz="1200">
                <a:solidFill>
                  <a:schemeClr val="tx1">
                    <a:lumMod val="95000"/>
                    <a:lumOff val="5000"/>
                  </a:schemeClr>
                </a:solidFill>
                <a:latin typeface="微软雅黑" panose="020B0503020204020204" pitchFamily="34" charset="-122"/>
                <a:ea typeface="微软雅黑" panose="020B0503020204020204" pitchFamily="34" charset="-122"/>
              </a:endParaRPr>
            </a:p>
          </p:txBody>
        </p:sp>
      </p:grpSp>
      <p:sp>
        <p:nvSpPr>
          <p:cNvPr id="16" name="矩形: 圆角 24"/>
          <p:cNvSpPr/>
          <p:nvPr/>
        </p:nvSpPr>
        <p:spPr>
          <a:xfrm>
            <a:off x="1658543" y="3157453"/>
            <a:ext cx="6513477" cy="618705"/>
          </a:xfrm>
          <a:prstGeom prst="roundRect">
            <a:avLst>
              <a:gd name="adj" fmla="val 50000"/>
            </a:avLst>
          </a:prstGeom>
          <a:noFill/>
          <a:ln w="28575">
            <a:solidFill>
              <a:srgbClr val="17B59E"/>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7" name="矩形 16"/>
          <p:cNvSpPr/>
          <p:nvPr/>
        </p:nvSpPr>
        <p:spPr>
          <a:xfrm>
            <a:off x="1900094" y="2823322"/>
            <a:ext cx="6030374" cy="1152963"/>
          </a:xfrm>
          <a:prstGeom prst="rect">
            <a:avLst/>
          </a:prstGeom>
        </p:spPr>
        <p:txBody>
          <a:bodyPr wrap="square" lIns="67391" tIns="33696" rIns="67391" bIns="33696">
            <a:spAutoFit/>
          </a:bodyPr>
          <a:lstStyle/>
          <a:p>
            <a:pPr algn="just">
              <a:lnSpc>
                <a:spcPct val="150000"/>
              </a:lnSpc>
            </a:pPr>
            <a:r>
              <a:rPr lang="zh-CN" altLang="en-US" sz="1200" dirty="0" smtClean="0">
                <a:latin typeface="Times New Roman" panose="02020603050405020304" pitchFamily="18" charset="0"/>
                <a:ea typeface="微软雅黑" panose="020B0503020204020204" pitchFamily="34" charset="-122"/>
                <a:sym typeface="+mn-ea"/>
              </a:rPr>
              <a:t>认准</a:t>
            </a:r>
            <a:r>
              <a:rPr lang="en-US" altLang="zh-CN" sz="1200" dirty="0" smtClean="0">
                <a:latin typeface="Times New Roman" panose="02020603050405020304" pitchFamily="18" charset="0"/>
                <a:ea typeface="微软雅黑" panose="020B0503020204020204" pitchFamily="34" charset="-122"/>
                <a:sym typeface="+mn-ea"/>
              </a:rPr>
              <a:t>CCC</a:t>
            </a:r>
            <a:r>
              <a:rPr lang="zh-CN" altLang="en-US" sz="1200" dirty="0" smtClean="0">
                <a:latin typeface="Times New Roman" panose="02020603050405020304" pitchFamily="18" charset="0"/>
                <a:ea typeface="微软雅黑" panose="020B0503020204020204" pitchFamily="34" charset="-122"/>
                <a:sym typeface="+mn-ea"/>
              </a:rPr>
              <a:t>标志</a:t>
            </a:r>
            <a:endParaRPr lang="en-US" altLang="zh-CN" sz="1200" dirty="0" smtClean="0">
              <a:latin typeface="Times New Roman" panose="02020603050405020304" pitchFamily="18" charset="0"/>
              <a:ea typeface="微软雅黑" panose="020B0503020204020204" pitchFamily="34" charset="-122"/>
              <a:sym typeface="+mn-ea"/>
            </a:endParaRPr>
          </a:p>
          <a:p>
            <a:pPr algn="just">
              <a:lnSpc>
                <a:spcPct val="150000"/>
              </a:lnSpc>
            </a:pPr>
            <a:endParaRPr lang="en-US" altLang="zh-CN" sz="800" dirty="0" smtClean="0">
              <a:latin typeface="Times New Roman" panose="02020603050405020304" pitchFamily="18" charset="0"/>
              <a:ea typeface="微软雅黑" panose="020B0503020204020204" pitchFamily="34" charset="-122"/>
              <a:sym typeface="+mn-ea"/>
            </a:endParaRPr>
          </a:p>
          <a:p>
            <a:pPr algn="just">
              <a:lnSpc>
                <a:spcPct val="150000"/>
              </a:lnSpc>
            </a:pPr>
            <a:r>
              <a:rPr lang="zh-CN" altLang="zh-CN" sz="900" dirty="0">
                <a:latin typeface="Times New Roman" panose="02020603050405020304" pitchFamily="18" charset="0"/>
                <a:ea typeface="微软雅黑" panose="020B0503020204020204" pitchFamily="34" charset="-122"/>
              </a:rPr>
              <a:t>属国家强制认证产品，产品应当</a:t>
            </a:r>
            <a:r>
              <a:rPr lang="zh-CN" altLang="zh-CN" sz="900" dirty="0">
                <a:latin typeface="Times New Roman" panose="02020603050405020304" pitchFamily="18" charset="0"/>
                <a:ea typeface="微软雅黑" panose="020B0503020204020204" pitchFamily="34" charset="-122"/>
              </a:rPr>
              <a:t>具有</a:t>
            </a:r>
            <a:r>
              <a:rPr lang="en-US" altLang="zh-CN" sz="900" dirty="0">
                <a:latin typeface="Times New Roman" panose="02020603050405020304" pitchFamily="18" charset="0"/>
                <a:ea typeface="微软雅黑" panose="020B0503020204020204" pitchFamily="34" charset="-122"/>
              </a:rPr>
              <a:t>CCC </a:t>
            </a:r>
            <a:r>
              <a:rPr lang="zh-CN" altLang="zh-CN" sz="900" dirty="0">
                <a:latin typeface="Times New Roman" panose="02020603050405020304" pitchFamily="18" charset="0"/>
                <a:ea typeface="微软雅黑" panose="020B0503020204020204" pitchFamily="34" charset="-122"/>
              </a:rPr>
              <a:t>标志，消费者不应选购未经</a:t>
            </a:r>
            <a:r>
              <a:rPr lang="en-US" altLang="zh-CN" sz="900" dirty="0">
                <a:latin typeface="Times New Roman" panose="02020603050405020304" pitchFamily="18" charset="0"/>
                <a:ea typeface="微软雅黑" panose="020B0503020204020204" pitchFamily="34" charset="-122"/>
              </a:rPr>
              <a:t>CCC</a:t>
            </a:r>
            <a:r>
              <a:rPr lang="zh-CN" altLang="zh-CN" sz="900" dirty="0">
                <a:latin typeface="Times New Roman" panose="02020603050405020304" pitchFamily="18" charset="0"/>
                <a:ea typeface="微软雅黑" panose="020B0503020204020204" pitchFamily="34" charset="-122"/>
              </a:rPr>
              <a:t>认证的产品</a:t>
            </a:r>
            <a:r>
              <a:rPr lang="zh-CN" altLang="zh-CN" sz="900" dirty="0">
                <a:latin typeface="Times New Roman" panose="02020603050405020304" pitchFamily="18" charset="0"/>
                <a:ea typeface="微软雅黑" panose="020B0503020204020204" pitchFamily="34" charset="-122"/>
              </a:rPr>
              <a:t>。消费者</a:t>
            </a:r>
            <a:r>
              <a:rPr lang="zh-CN" altLang="zh-CN" sz="900" dirty="0">
                <a:latin typeface="Times New Roman" panose="02020603050405020304" pitchFamily="18" charset="0"/>
                <a:ea typeface="微软雅黑" panose="020B0503020204020204" pitchFamily="34" charset="-122"/>
              </a:rPr>
              <a:t>可在中国国家认证认可监督管理委员会（</a:t>
            </a:r>
            <a:r>
              <a:rPr lang="en-US" altLang="zh-CN" sz="900" dirty="0">
                <a:latin typeface="Times New Roman" panose="02020603050405020304" pitchFamily="18" charset="0"/>
                <a:ea typeface="微软雅黑" panose="020B0503020204020204" pitchFamily="34" charset="-122"/>
              </a:rPr>
              <a:t>CNCA</a:t>
            </a:r>
            <a:r>
              <a:rPr lang="zh-CN" altLang="zh-CN" sz="900" dirty="0">
                <a:latin typeface="Times New Roman" panose="02020603050405020304" pitchFamily="18" charset="0"/>
                <a:ea typeface="微软雅黑" panose="020B0503020204020204" pitchFamily="34" charset="-122"/>
              </a:rPr>
              <a:t>）官网上进行证书及其有效性查询，了解该产品的技术信息与商品标志的技术信息是否</a:t>
            </a:r>
            <a:r>
              <a:rPr lang="zh-CN" altLang="zh-CN" sz="900" dirty="0" smtClean="0">
                <a:latin typeface="Times New Roman" panose="02020603050405020304" pitchFamily="18" charset="0"/>
                <a:ea typeface="微软雅黑" panose="020B0503020204020204" pitchFamily="34" charset="-122"/>
              </a:rPr>
              <a:t>一致</a:t>
            </a:r>
            <a:endParaRPr lang="zh-CN" altLang="zh-CN" sz="900" dirty="0">
              <a:latin typeface="Times New Roman" panose="02020603050405020304" pitchFamily="18" charset="0"/>
              <a:ea typeface="微软雅黑" panose="020B0503020204020204" pitchFamily="34" charset="-122"/>
            </a:endParaRPr>
          </a:p>
          <a:p>
            <a:pPr algn="just">
              <a:lnSpc>
                <a:spcPct val="150000"/>
              </a:lnSpc>
            </a:pPr>
            <a:endParaRPr lang="zh-CN" altLang="en-US" sz="900" b="1" dirty="0">
              <a:latin typeface="Times New Roman" panose="02020603050405020304" pitchFamily="18" charset="0"/>
              <a:ea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3763738" y="1315758"/>
            <a:ext cx="1813317" cy="769441"/>
          </a:xfrm>
          <a:prstGeom prst="rect">
            <a:avLst/>
          </a:prstGeom>
          <a:noFill/>
        </p:spPr>
        <p:txBody>
          <a:bodyPr wrap="none" rtlCol="0">
            <a:spAutoFit/>
          </a:bodyPr>
          <a:lstStyle/>
          <a:p>
            <a:r>
              <a:rPr lang="zh-CN" altLang="en-US" sz="4400" dirty="0" smtClean="0">
                <a:latin typeface="微软雅黑" panose="020B0503020204020204" pitchFamily="34" charset="-122"/>
                <a:ea typeface="微软雅黑" panose="020B0503020204020204" pitchFamily="34" charset="-122"/>
              </a:rPr>
              <a:t>谢   谢</a:t>
            </a:r>
            <a:endParaRPr lang="zh-CN" altLang="en-US" sz="4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0241962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3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300" fill="hold"/>
                                        <p:tgtEl>
                                          <p:spTgt spid="3"/>
                                        </p:tgtEl>
                                        <p:attrNameLst>
                                          <p:attrName>ppt_y</p:attrName>
                                        </p:attrNameLst>
                                      </p:cBhvr>
                                      <p:tavLst>
                                        <p:tav tm="0">
                                          <p:val>
                                            <p:strVal val="#ppt_y"/>
                                          </p:val>
                                        </p:tav>
                                        <p:tav tm="100000">
                                          <p:val>
                                            <p:strVal val="#ppt_y"/>
                                          </p:val>
                                        </p:tav>
                                      </p:tavLst>
                                    </p:anim>
                                    <p:anim calcmode="lin" valueType="num">
                                      <p:cBhvr>
                                        <p:cTn id="9" dur="3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3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3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rot="5400000">
            <a:off x="463076" y="-915801"/>
            <a:ext cx="6449197" cy="7416620"/>
          </a:xfrm>
          <a:prstGeom prst="rect">
            <a:avLst/>
          </a:prstGeom>
        </p:spPr>
      </p:pic>
      <p:sp>
        <p:nvSpPr>
          <p:cNvPr id="4" name="椭圆 3"/>
          <p:cNvSpPr/>
          <p:nvPr/>
        </p:nvSpPr>
        <p:spPr>
          <a:xfrm>
            <a:off x="1311661" y="1512072"/>
            <a:ext cx="2448204" cy="2448204"/>
          </a:xfrm>
          <a:prstGeom prst="ellipse">
            <a:avLst/>
          </a:prstGeom>
          <a:solidFill>
            <a:schemeClr val="tx1">
              <a:lumMod val="85000"/>
              <a:lumOff val="1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600" dirty="0">
                <a:latin typeface="微软雅黑" panose="020B0503020204020204" pitchFamily="34" charset="-122"/>
                <a:ea typeface="微软雅黑" panose="020B0503020204020204" pitchFamily="34" charset="-122"/>
              </a:rPr>
              <a:t>目录</a:t>
            </a:r>
          </a:p>
        </p:txBody>
      </p:sp>
      <p:sp>
        <p:nvSpPr>
          <p:cNvPr id="5" name="椭圆 4"/>
          <p:cNvSpPr/>
          <p:nvPr/>
        </p:nvSpPr>
        <p:spPr>
          <a:xfrm>
            <a:off x="5199985" y="1152042"/>
            <a:ext cx="432036" cy="432036"/>
          </a:xfrm>
          <a:prstGeom prst="ellipse">
            <a:avLst/>
          </a:prstGeom>
          <a:solidFill>
            <a:schemeClr val="tx1">
              <a:lumMod val="85000"/>
              <a:lumOff val="1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微软雅黑" panose="020B0503020204020204" pitchFamily="34" charset="-122"/>
                <a:ea typeface="微软雅黑" panose="020B0503020204020204" pitchFamily="34" charset="-122"/>
              </a:rPr>
              <a:t>1</a:t>
            </a:r>
            <a:endParaRPr lang="zh-CN" altLang="en-US" sz="20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5776034" y="1224048"/>
            <a:ext cx="1261884" cy="369332"/>
          </a:xfrm>
          <a:prstGeom prst="rect">
            <a:avLst/>
          </a:prstGeom>
          <a:noFill/>
        </p:spPr>
        <p:txBody>
          <a:bodyPr wrap="none" rtlCol="0">
            <a:spAutoFit/>
          </a:bodyPr>
          <a:lstStyle/>
          <a:p>
            <a:r>
              <a:rPr lang="zh-CN" altLang="en-US" spc="300" dirty="0" smtClean="0">
                <a:solidFill>
                  <a:srgbClr val="17B59E"/>
                </a:solidFill>
                <a:latin typeface="微软雅黑" panose="020B0503020204020204" pitchFamily="34" charset="-122"/>
                <a:ea typeface="微软雅黑" panose="020B0503020204020204" pitchFamily="34" charset="-122"/>
              </a:rPr>
              <a:t>项目背景</a:t>
            </a:r>
            <a:endParaRPr lang="zh-CN" altLang="en-US" spc="300" dirty="0">
              <a:solidFill>
                <a:srgbClr val="17B59E"/>
              </a:solidFill>
              <a:latin typeface="微软雅黑" panose="020B0503020204020204" pitchFamily="34" charset="-122"/>
              <a:ea typeface="微软雅黑" panose="020B0503020204020204" pitchFamily="34" charset="-122"/>
            </a:endParaRPr>
          </a:p>
        </p:txBody>
      </p:sp>
      <p:sp>
        <p:nvSpPr>
          <p:cNvPr id="15" name="椭圆 14"/>
          <p:cNvSpPr/>
          <p:nvPr/>
        </p:nvSpPr>
        <p:spPr>
          <a:xfrm>
            <a:off x="5199985" y="1800096"/>
            <a:ext cx="432036" cy="432036"/>
          </a:xfrm>
          <a:prstGeom prst="ellipse">
            <a:avLst/>
          </a:prstGeom>
          <a:solidFill>
            <a:schemeClr val="tx1">
              <a:lumMod val="85000"/>
              <a:lumOff val="1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微软雅黑" panose="020B0503020204020204" pitchFamily="34" charset="-122"/>
                <a:ea typeface="微软雅黑" panose="020B0503020204020204" pitchFamily="34" charset="-122"/>
              </a:rPr>
              <a:t>2</a:t>
            </a:r>
            <a:endParaRPr lang="zh-CN" altLang="en-US" sz="20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5776034" y="1872102"/>
            <a:ext cx="1261884" cy="369332"/>
          </a:xfrm>
          <a:prstGeom prst="rect">
            <a:avLst/>
          </a:prstGeom>
          <a:noFill/>
        </p:spPr>
        <p:txBody>
          <a:bodyPr wrap="none" rtlCol="0">
            <a:spAutoFit/>
          </a:bodyPr>
          <a:lstStyle/>
          <a:p>
            <a:r>
              <a:rPr lang="zh-CN" altLang="en-US" spc="300" dirty="0">
                <a:solidFill>
                  <a:srgbClr val="17B59E"/>
                </a:solidFill>
                <a:latin typeface="微软雅黑" panose="020B0503020204020204" pitchFamily="34" charset="-122"/>
                <a:ea typeface="微软雅黑" panose="020B0503020204020204" pitchFamily="34" charset="-122"/>
              </a:rPr>
              <a:t>比</a:t>
            </a:r>
            <a:r>
              <a:rPr lang="zh-CN" altLang="en-US" spc="300" dirty="0" smtClean="0">
                <a:solidFill>
                  <a:srgbClr val="17B59E"/>
                </a:solidFill>
                <a:latin typeface="微软雅黑" panose="020B0503020204020204" pitchFamily="34" charset="-122"/>
                <a:ea typeface="微软雅黑" panose="020B0503020204020204" pitchFamily="34" charset="-122"/>
              </a:rPr>
              <a:t>对结果</a:t>
            </a:r>
            <a:endParaRPr lang="zh-CN" altLang="en-US" spc="300" dirty="0">
              <a:solidFill>
                <a:srgbClr val="17B59E"/>
              </a:solidFill>
              <a:latin typeface="微软雅黑" panose="020B0503020204020204" pitchFamily="34" charset="-122"/>
              <a:ea typeface="微软雅黑" panose="020B0503020204020204" pitchFamily="34" charset="-122"/>
            </a:endParaRPr>
          </a:p>
        </p:txBody>
      </p:sp>
      <p:sp>
        <p:nvSpPr>
          <p:cNvPr id="17" name="椭圆 16"/>
          <p:cNvSpPr/>
          <p:nvPr/>
        </p:nvSpPr>
        <p:spPr>
          <a:xfrm>
            <a:off x="5199985" y="2448150"/>
            <a:ext cx="432036" cy="432036"/>
          </a:xfrm>
          <a:prstGeom prst="ellipse">
            <a:avLst/>
          </a:prstGeom>
          <a:solidFill>
            <a:schemeClr val="tx1">
              <a:lumMod val="85000"/>
              <a:lumOff val="1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微软雅黑" panose="020B0503020204020204" pitchFamily="34" charset="-122"/>
                <a:ea typeface="微软雅黑" panose="020B0503020204020204" pitchFamily="34" charset="-122"/>
              </a:rPr>
              <a:t>3</a:t>
            </a:r>
            <a:endParaRPr lang="zh-CN" altLang="en-US" sz="20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5776034" y="2520156"/>
            <a:ext cx="1261884" cy="369332"/>
          </a:xfrm>
          <a:prstGeom prst="rect">
            <a:avLst/>
          </a:prstGeom>
          <a:noFill/>
        </p:spPr>
        <p:txBody>
          <a:bodyPr wrap="none" rtlCol="0">
            <a:spAutoFit/>
          </a:bodyPr>
          <a:lstStyle/>
          <a:p>
            <a:r>
              <a:rPr lang="zh-CN" altLang="en-US" spc="300" dirty="0" smtClean="0">
                <a:solidFill>
                  <a:srgbClr val="17B59E"/>
                </a:solidFill>
                <a:latin typeface="微软雅黑" panose="020B0503020204020204" pitchFamily="34" charset="-122"/>
                <a:ea typeface="微软雅黑" panose="020B0503020204020204" pitchFamily="34" charset="-122"/>
              </a:rPr>
              <a:t>工作总结</a:t>
            </a:r>
            <a:endParaRPr lang="zh-CN" altLang="en-US" spc="300" dirty="0">
              <a:solidFill>
                <a:srgbClr val="17B59E"/>
              </a:solidFill>
              <a:latin typeface="微软雅黑" panose="020B0503020204020204" pitchFamily="34" charset="-122"/>
              <a:ea typeface="微软雅黑" panose="020B0503020204020204" pitchFamily="34" charset="-122"/>
            </a:endParaRPr>
          </a:p>
        </p:txBody>
      </p:sp>
      <p:sp>
        <p:nvSpPr>
          <p:cNvPr id="19" name="椭圆 18"/>
          <p:cNvSpPr/>
          <p:nvPr/>
        </p:nvSpPr>
        <p:spPr>
          <a:xfrm>
            <a:off x="5199985" y="3096204"/>
            <a:ext cx="432036" cy="432036"/>
          </a:xfrm>
          <a:prstGeom prst="ellipse">
            <a:avLst/>
          </a:prstGeom>
          <a:solidFill>
            <a:schemeClr val="tx1">
              <a:lumMod val="85000"/>
              <a:lumOff val="1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微软雅黑" panose="020B0503020204020204" pitchFamily="34" charset="-122"/>
                <a:ea typeface="微软雅黑" panose="020B0503020204020204" pitchFamily="34" charset="-122"/>
              </a:rPr>
              <a:t>4</a:t>
            </a:r>
            <a:endParaRPr lang="zh-CN" altLang="en-US" sz="20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776034" y="3168210"/>
            <a:ext cx="1261884" cy="369332"/>
          </a:xfrm>
          <a:prstGeom prst="rect">
            <a:avLst/>
          </a:prstGeom>
          <a:noFill/>
        </p:spPr>
        <p:txBody>
          <a:bodyPr wrap="none" rtlCol="0">
            <a:spAutoFit/>
          </a:bodyPr>
          <a:lstStyle/>
          <a:p>
            <a:r>
              <a:rPr lang="zh-CN" altLang="en-US" spc="300" dirty="0" smtClean="0">
                <a:solidFill>
                  <a:srgbClr val="17B59E"/>
                </a:solidFill>
                <a:latin typeface="微软雅黑" panose="020B0503020204020204" pitchFamily="34" charset="-122"/>
                <a:ea typeface="微软雅黑" panose="020B0503020204020204" pitchFamily="34" charset="-122"/>
              </a:rPr>
              <a:t>消费提示</a:t>
            </a:r>
            <a:endParaRPr lang="zh-CN" altLang="en-US" spc="300" dirty="0">
              <a:solidFill>
                <a:srgbClr val="17B59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534324" y="-1977383"/>
            <a:ext cx="8960556" cy="504031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958275" y="-1041304"/>
            <a:ext cx="8960556" cy="5040313"/>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269392" y="-843297"/>
            <a:ext cx="8960556" cy="5040313"/>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693343" y="92783"/>
            <a:ext cx="8960556" cy="5040313"/>
          </a:xfrm>
          <a:prstGeom prst="rect">
            <a:avLst/>
          </a:prstGeom>
        </p:spPr>
      </p:pic>
      <p:sp>
        <p:nvSpPr>
          <p:cNvPr id="7" name="椭圆 6"/>
          <p:cNvSpPr/>
          <p:nvPr/>
        </p:nvSpPr>
        <p:spPr>
          <a:xfrm>
            <a:off x="6640105" y="2016114"/>
            <a:ext cx="1440120" cy="1440120"/>
          </a:xfrm>
          <a:prstGeom prst="ellipse">
            <a:avLst/>
          </a:prstGeom>
          <a:solidFill>
            <a:srgbClr val="59595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latin typeface="微软雅黑" panose="020B0503020204020204" pitchFamily="34" charset="-122"/>
                <a:ea typeface="微软雅黑" panose="020B0503020204020204" pitchFamily="34" charset="-122"/>
              </a:rPr>
              <a:t>1</a:t>
            </a:r>
            <a:endParaRPr lang="zh-CN" altLang="en-US" sz="60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6245917" y="3571691"/>
            <a:ext cx="2228495" cy="369332"/>
          </a:xfrm>
          <a:prstGeom prst="rect">
            <a:avLst/>
          </a:prstGeom>
          <a:noFill/>
        </p:spPr>
        <p:txBody>
          <a:bodyPr wrap="none" rtlCol="0">
            <a:spAutoFit/>
          </a:bodyPr>
          <a:lstStyle/>
          <a:p>
            <a:r>
              <a:rPr lang="zh-CN" altLang="en-US" b="1" spc="300" dirty="0" smtClean="0">
                <a:solidFill>
                  <a:srgbClr val="17B59E"/>
                </a:solidFill>
                <a:latin typeface="微软雅黑" panose="020B0503020204020204" pitchFamily="34" charset="-122"/>
                <a:ea typeface="微软雅黑" panose="020B0503020204020204" pitchFamily="34" charset="-122"/>
              </a:rPr>
              <a:t>项   </a:t>
            </a:r>
            <a:r>
              <a:rPr lang="zh-CN" altLang="en-US" b="1" spc="300" dirty="0">
                <a:solidFill>
                  <a:srgbClr val="17B59E"/>
                </a:solidFill>
                <a:latin typeface="微软雅黑" panose="020B0503020204020204" pitchFamily="34" charset="-122"/>
                <a:ea typeface="微软雅黑" panose="020B0503020204020204" pitchFamily="34" charset="-122"/>
              </a:rPr>
              <a:t>目</a:t>
            </a:r>
            <a:r>
              <a:rPr lang="zh-CN" altLang="en-US" b="1" spc="300" dirty="0" smtClean="0">
                <a:solidFill>
                  <a:srgbClr val="17B59E"/>
                </a:solidFill>
                <a:latin typeface="微软雅黑" panose="020B0503020204020204" pitchFamily="34" charset="-122"/>
                <a:ea typeface="微软雅黑" panose="020B0503020204020204" pitchFamily="34" charset="-122"/>
              </a:rPr>
              <a:t>   </a:t>
            </a:r>
            <a:r>
              <a:rPr lang="zh-CN" altLang="en-US" b="1" spc="300" dirty="0">
                <a:solidFill>
                  <a:srgbClr val="17B59E"/>
                </a:solidFill>
                <a:latin typeface="微软雅黑" panose="020B0503020204020204" pitchFamily="34" charset="-122"/>
                <a:ea typeface="微软雅黑" panose="020B0503020204020204" pitchFamily="34" charset="-122"/>
              </a:rPr>
              <a:t>背</a:t>
            </a:r>
            <a:r>
              <a:rPr lang="zh-CN" altLang="en-US" b="1" spc="300" dirty="0" smtClean="0">
                <a:solidFill>
                  <a:srgbClr val="17B59E"/>
                </a:solidFill>
                <a:latin typeface="微软雅黑" panose="020B0503020204020204" pitchFamily="34" charset="-122"/>
                <a:ea typeface="微软雅黑" panose="020B0503020204020204" pitchFamily="34" charset="-122"/>
              </a:rPr>
              <a:t>   </a:t>
            </a:r>
            <a:r>
              <a:rPr lang="zh-CN" altLang="en-US" b="1" spc="300" dirty="0">
                <a:solidFill>
                  <a:srgbClr val="17B59E"/>
                </a:solidFill>
                <a:latin typeface="微软雅黑" panose="020B0503020204020204" pitchFamily="34" charset="-122"/>
                <a:ea typeface="微软雅黑" panose="020B0503020204020204" pitchFamily="34" charset="-122"/>
              </a:rPr>
              <a:t>景</a:t>
            </a:r>
          </a:p>
        </p:txBody>
      </p:sp>
    </p:spTree>
    <p:extLst>
      <p:ext uri="{BB962C8B-B14F-4D97-AF65-F5344CB8AC3E}">
        <p14:creationId xmlns:p14="http://schemas.microsoft.com/office/powerpoint/2010/main" val="8515959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 calcmode="lin" valueType="num">
                                      <p:cBhvr>
                                        <p:cTn id="1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34" name="文本框 33"/>
          <p:cNvSpPr txBox="1"/>
          <p:nvPr/>
        </p:nvSpPr>
        <p:spPr>
          <a:xfrm>
            <a:off x="447590" y="359976"/>
            <a:ext cx="1375698"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产品</a:t>
            </a:r>
            <a:r>
              <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&amp;</a:t>
            </a:r>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行业</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 name="菱形 4"/>
          <p:cNvSpPr/>
          <p:nvPr/>
        </p:nvSpPr>
        <p:spPr>
          <a:xfrm>
            <a:off x="5620037" y="1467662"/>
            <a:ext cx="2829333" cy="2816581"/>
          </a:xfrm>
          <a:prstGeom prst="diamond">
            <a:avLst/>
          </a:prstGeom>
          <a:solidFill>
            <a:srgbClr val="17B59E"/>
          </a:solidFill>
          <a:ln>
            <a:noFill/>
          </a:ln>
        </p:spPr>
        <p:txBody>
          <a:bodyPr lIns="95575" tIns="47539" rIns="95575" bIns="47539" anchor="ctr"/>
          <a:lstStyle/>
          <a:p>
            <a:pPr algn="ctr">
              <a:buFont typeface="Arial" panose="020B0604020202020204" pitchFamily="34" charset="0"/>
              <a:buNone/>
            </a:pPr>
            <a:endParaRPr lang="zh-CN" altLang="en-US" sz="2200">
              <a:solidFill>
                <a:srgbClr val="FFFFFF"/>
              </a:solidFill>
              <a:latin typeface="微软雅黑" panose="020B0503020204020204" pitchFamily="34" charset="-122"/>
              <a:ea typeface="微软雅黑" panose="020B0503020204020204" pitchFamily="34" charset="-122"/>
            </a:endParaRPr>
          </a:p>
        </p:txBody>
      </p:sp>
      <p:sp>
        <p:nvSpPr>
          <p:cNvPr id="6" name="菱形 5"/>
          <p:cNvSpPr/>
          <p:nvPr/>
        </p:nvSpPr>
        <p:spPr>
          <a:xfrm>
            <a:off x="5971457" y="1817500"/>
            <a:ext cx="2126486" cy="2116902"/>
          </a:xfrm>
          <a:prstGeom prst="diamond">
            <a:avLst/>
          </a:prstGeom>
          <a:solidFill>
            <a:srgbClr val="17B59E"/>
          </a:solidFill>
          <a:ln w="10" cap="flat">
            <a:noFill/>
            <a:prstDash val="solid"/>
            <a:miter lim="800000"/>
          </a:ln>
        </p:spPr>
        <p:txBody>
          <a:bodyPr vert="horz" wrap="square" lIns="67362" tIns="33680" rIns="67362" bIns="33680" numCol="1" anchor="t" anchorCtr="0" compatLnSpc="1"/>
          <a:lstStyle/>
          <a:p>
            <a:pPr defTabSz="898082"/>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7" name="Freeform 37"/>
          <p:cNvSpPr>
            <a:spLocks noEditPoints="1"/>
          </p:cNvSpPr>
          <p:nvPr/>
        </p:nvSpPr>
        <p:spPr bwMode="auto">
          <a:xfrm>
            <a:off x="6754160" y="2590318"/>
            <a:ext cx="690134" cy="571266"/>
          </a:xfrm>
          <a:custGeom>
            <a:avLst/>
            <a:gdLst>
              <a:gd name="T0" fmla="*/ 274 w 309"/>
              <a:gd name="T1" fmla="*/ 0 h 257"/>
              <a:gd name="T2" fmla="*/ 309 w 309"/>
              <a:gd name="T3" fmla="*/ 34 h 257"/>
              <a:gd name="T4" fmla="*/ 299 w 309"/>
              <a:gd name="T5" fmla="*/ 129 h 257"/>
              <a:gd name="T6" fmla="*/ 247 w 309"/>
              <a:gd name="T7" fmla="*/ 139 h 257"/>
              <a:gd name="T8" fmla="*/ 195 w 309"/>
              <a:gd name="T9" fmla="*/ 202 h 257"/>
              <a:gd name="T10" fmla="*/ 195 w 309"/>
              <a:gd name="T11" fmla="*/ 139 h 257"/>
              <a:gd name="T12" fmla="*/ 168 w 309"/>
              <a:gd name="T13" fmla="*/ 123 h 257"/>
              <a:gd name="T14" fmla="*/ 211 w 309"/>
              <a:gd name="T15" fmla="*/ 123 h 257"/>
              <a:gd name="T16" fmla="*/ 211 w 309"/>
              <a:gd name="T17" fmla="*/ 157 h 257"/>
              <a:gd name="T18" fmla="*/ 239 w 309"/>
              <a:gd name="T19" fmla="*/ 123 h 257"/>
              <a:gd name="T20" fmla="*/ 274 w 309"/>
              <a:gd name="T21" fmla="*/ 123 h 257"/>
              <a:gd name="T22" fmla="*/ 293 w 309"/>
              <a:gd name="T23" fmla="*/ 104 h 257"/>
              <a:gd name="T24" fmla="*/ 287 w 309"/>
              <a:gd name="T25" fmla="*/ 21 h 257"/>
              <a:gd name="T26" fmla="*/ 102 w 309"/>
              <a:gd name="T27" fmla="*/ 16 h 257"/>
              <a:gd name="T28" fmla="*/ 83 w 309"/>
              <a:gd name="T29" fmla="*/ 34 h 257"/>
              <a:gd name="T30" fmla="*/ 76 w 309"/>
              <a:gd name="T31" fmla="*/ 118 h 257"/>
              <a:gd name="T32" fmla="*/ 67 w 309"/>
              <a:gd name="T33" fmla="*/ 104 h 257"/>
              <a:gd name="T34" fmla="*/ 77 w 309"/>
              <a:gd name="T35" fmla="*/ 10 h 257"/>
              <a:gd name="T36" fmla="*/ 44 w 309"/>
              <a:gd name="T37" fmla="*/ 115 h 257"/>
              <a:gd name="T38" fmla="*/ 44 w 309"/>
              <a:gd name="T39" fmla="*/ 171 h 257"/>
              <a:gd name="T40" fmla="*/ 44 w 309"/>
              <a:gd name="T41" fmla="*/ 115 h 257"/>
              <a:gd name="T42" fmla="*/ 88 w 309"/>
              <a:gd name="T43" fmla="*/ 123 h 257"/>
              <a:gd name="T44" fmla="*/ 156 w 309"/>
              <a:gd name="T45" fmla="*/ 123 h 257"/>
              <a:gd name="T46" fmla="*/ 92 w 309"/>
              <a:gd name="T47" fmla="*/ 250 h 257"/>
              <a:gd name="T48" fmla="*/ 96 w 309"/>
              <a:gd name="T49" fmla="*/ 201 h 257"/>
              <a:gd name="T50" fmla="*/ 96 w 309"/>
              <a:gd name="T51" fmla="*/ 257 h 257"/>
              <a:gd name="T52" fmla="*/ 149 w 309"/>
              <a:gd name="T53" fmla="*/ 250 h 257"/>
              <a:gd name="T54" fmla="*/ 153 w 309"/>
              <a:gd name="T55" fmla="*/ 201 h 257"/>
              <a:gd name="T56" fmla="*/ 175 w 309"/>
              <a:gd name="T57" fmla="*/ 250 h 257"/>
              <a:gd name="T58" fmla="*/ 153 w 309"/>
              <a:gd name="T59" fmla="*/ 161 h 257"/>
              <a:gd name="T60" fmla="*/ 70 w 309"/>
              <a:gd name="T61" fmla="*/ 183 h 257"/>
              <a:gd name="T62" fmla="*/ 92 w 309"/>
              <a:gd name="T63" fmla="*/ 250 h 257"/>
              <a:gd name="T64" fmla="*/ 19 w 309"/>
              <a:gd name="T65" fmla="*/ 207 h 257"/>
              <a:gd name="T66" fmla="*/ 22 w 309"/>
              <a:gd name="T67" fmla="*/ 248 h 257"/>
              <a:gd name="T68" fmla="*/ 58 w 309"/>
              <a:gd name="T69" fmla="*/ 252 h 257"/>
              <a:gd name="T70" fmla="*/ 59 w 309"/>
              <a:gd name="T71" fmla="*/ 175 h 257"/>
              <a:gd name="T72" fmla="*/ 0 w 309"/>
              <a:gd name="T73" fmla="*/ 193 h 257"/>
              <a:gd name="T74" fmla="*/ 19 w 309"/>
              <a:gd name="T75" fmla="*/ 24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9" h="257">
                <a:moveTo>
                  <a:pt x="102" y="0"/>
                </a:moveTo>
                <a:cubicBezTo>
                  <a:pt x="274" y="0"/>
                  <a:pt x="274" y="0"/>
                  <a:pt x="274" y="0"/>
                </a:cubicBezTo>
                <a:cubicBezTo>
                  <a:pt x="284" y="0"/>
                  <a:pt x="292" y="4"/>
                  <a:pt x="299" y="10"/>
                </a:cubicBezTo>
                <a:cubicBezTo>
                  <a:pt x="305" y="16"/>
                  <a:pt x="309" y="25"/>
                  <a:pt x="309" y="34"/>
                </a:cubicBezTo>
                <a:cubicBezTo>
                  <a:pt x="309" y="104"/>
                  <a:pt x="309" y="104"/>
                  <a:pt x="309" y="104"/>
                </a:cubicBezTo>
                <a:cubicBezTo>
                  <a:pt x="309" y="114"/>
                  <a:pt x="305" y="122"/>
                  <a:pt x="299" y="129"/>
                </a:cubicBezTo>
                <a:cubicBezTo>
                  <a:pt x="292" y="135"/>
                  <a:pt x="284" y="139"/>
                  <a:pt x="274" y="139"/>
                </a:cubicBezTo>
                <a:cubicBezTo>
                  <a:pt x="247" y="139"/>
                  <a:pt x="247" y="139"/>
                  <a:pt x="247" y="139"/>
                </a:cubicBezTo>
                <a:cubicBezTo>
                  <a:pt x="210" y="184"/>
                  <a:pt x="210" y="184"/>
                  <a:pt x="210" y="184"/>
                </a:cubicBezTo>
                <a:cubicBezTo>
                  <a:pt x="195" y="202"/>
                  <a:pt x="195" y="202"/>
                  <a:pt x="195" y="202"/>
                </a:cubicBezTo>
                <a:cubicBezTo>
                  <a:pt x="195" y="179"/>
                  <a:pt x="195" y="179"/>
                  <a:pt x="195" y="179"/>
                </a:cubicBezTo>
                <a:cubicBezTo>
                  <a:pt x="195" y="139"/>
                  <a:pt x="195" y="139"/>
                  <a:pt x="195" y="139"/>
                </a:cubicBezTo>
                <a:cubicBezTo>
                  <a:pt x="165" y="139"/>
                  <a:pt x="165" y="139"/>
                  <a:pt x="165" y="139"/>
                </a:cubicBezTo>
                <a:cubicBezTo>
                  <a:pt x="167" y="134"/>
                  <a:pt x="168" y="128"/>
                  <a:pt x="168" y="123"/>
                </a:cubicBezTo>
                <a:cubicBezTo>
                  <a:pt x="203" y="123"/>
                  <a:pt x="203" y="123"/>
                  <a:pt x="203" y="123"/>
                </a:cubicBezTo>
                <a:cubicBezTo>
                  <a:pt x="211" y="123"/>
                  <a:pt x="211" y="123"/>
                  <a:pt x="211" y="123"/>
                </a:cubicBezTo>
                <a:cubicBezTo>
                  <a:pt x="211" y="131"/>
                  <a:pt x="211" y="131"/>
                  <a:pt x="211" y="131"/>
                </a:cubicBezTo>
                <a:cubicBezTo>
                  <a:pt x="211" y="157"/>
                  <a:pt x="211" y="157"/>
                  <a:pt x="211" y="157"/>
                </a:cubicBezTo>
                <a:cubicBezTo>
                  <a:pt x="237" y="126"/>
                  <a:pt x="237" y="126"/>
                  <a:pt x="237" y="126"/>
                </a:cubicBezTo>
                <a:cubicBezTo>
                  <a:pt x="239" y="123"/>
                  <a:pt x="239" y="123"/>
                  <a:pt x="239" y="123"/>
                </a:cubicBezTo>
                <a:cubicBezTo>
                  <a:pt x="243" y="123"/>
                  <a:pt x="243" y="123"/>
                  <a:pt x="243" y="123"/>
                </a:cubicBezTo>
                <a:cubicBezTo>
                  <a:pt x="274" y="123"/>
                  <a:pt x="274" y="123"/>
                  <a:pt x="274" y="123"/>
                </a:cubicBezTo>
                <a:cubicBezTo>
                  <a:pt x="279" y="123"/>
                  <a:pt x="284" y="121"/>
                  <a:pt x="287" y="117"/>
                </a:cubicBezTo>
                <a:cubicBezTo>
                  <a:pt x="291" y="114"/>
                  <a:pt x="293" y="109"/>
                  <a:pt x="293" y="104"/>
                </a:cubicBezTo>
                <a:cubicBezTo>
                  <a:pt x="293" y="34"/>
                  <a:pt x="293" y="34"/>
                  <a:pt x="293" y="34"/>
                </a:cubicBezTo>
                <a:cubicBezTo>
                  <a:pt x="293" y="29"/>
                  <a:pt x="291" y="25"/>
                  <a:pt x="287" y="21"/>
                </a:cubicBezTo>
                <a:cubicBezTo>
                  <a:pt x="284" y="18"/>
                  <a:pt x="279" y="16"/>
                  <a:pt x="274" y="16"/>
                </a:cubicBezTo>
                <a:cubicBezTo>
                  <a:pt x="102" y="16"/>
                  <a:pt x="102" y="16"/>
                  <a:pt x="102" y="16"/>
                </a:cubicBezTo>
                <a:cubicBezTo>
                  <a:pt x="96" y="16"/>
                  <a:pt x="92" y="18"/>
                  <a:pt x="88" y="21"/>
                </a:cubicBezTo>
                <a:cubicBezTo>
                  <a:pt x="85" y="25"/>
                  <a:pt x="83" y="29"/>
                  <a:pt x="83" y="34"/>
                </a:cubicBezTo>
                <a:cubicBezTo>
                  <a:pt x="83" y="97"/>
                  <a:pt x="83" y="97"/>
                  <a:pt x="83" y="97"/>
                </a:cubicBezTo>
                <a:cubicBezTo>
                  <a:pt x="79" y="104"/>
                  <a:pt x="76" y="111"/>
                  <a:pt x="76" y="118"/>
                </a:cubicBezTo>
                <a:cubicBezTo>
                  <a:pt x="73" y="115"/>
                  <a:pt x="71" y="113"/>
                  <a:pt x="68" y="110"/>
                </a:cubicBezTo>
                <a:cubicBezTo>
                  <a:pt x="67" y="108"/>
                  <a:pt x="67" y="106"/>
                  <a:pt x="67" y="104"/>
                </a:cubicBezTo>
                <a:cubicBezTo>
                  <a:pt x="67" y="34"/>
                  <a:pt x="67" y="34"/>
                  <a:pt x="67" y="34"/>
                </a:cubicBezTo>
                <a:cubicBezTo>
                  <a:pt x="67" y="25"/>
                  <a:pt x="71" y="16"/>
                  <a:pt x="77" y="10"/>
                </a:cubicBezTo>
                <a:cubicBezTo>
                  <a:pt x="83" y="4"/>
                  <a:pt x="92" y="0"/>
                  <a:pt x="102" y="0"/>
                </a:cubicBezTo>
                <a:close/>
                <a:moveTo>
                  <a:pt x="44" y="115"/>
                </a:moveTo>
                <a:cubicBezTo>
                  <a:pt x="28" y="115"/>
                  <a:pt x="15" y="127"/>
                  <a:pt x="15" y="143"/>
                </a:cubicBezTo>
                <a:cubicBezTo>
                  <a:pt x="15" y="159"/>
                  <a:pt x="28" y="171"/>
                  <a:pt x="44" y="171"/>
                </a:cubicBezTo>
                <a:cubicBezTo>
                  <a:pt x="59" y="171"/>
                  <a:pt x="72" y="159"/>
                  <a:pt x="72" y="143"/>
                </a:cubicBezTo>
                <a:cubicBezTo>
                  <a:pt x="72" y="127"/>
                  <a:pt x="59" y="115"/>
                  <a:pt x="44" y="115"/>
                </a:cubicBezTo>
                <a:close/>
                <a:moveTo>
                  <a:pt x="122" y="88"/>
                </a:moveTo>
                <a:cubicBezTo>
                  <a:pt x="103" y="88"/>
                  <a:pt x="88" y="104"/>
                  <a:pt x="88" y="123"/>
                </a:cubicBezTo>
                <a:cubicBezTo>
                  <a:pt x="88" y="141"/>
                  <a:pt x="103" y="157"/>
                  <a:pt x="122" y="157"/>
                </a:cubicBezTo>
                <a:cubicBezTo>
                  <a:pt x="141" y="157"/>
                  <a:pt x="156" y="141"/>
                  <a:pt x="156" y="123"/>
                </a:cubicBezTo>
                <a:cubicBezTo>
                  <a:pt x="156" y="104"/>
                  <a:pt x="141" y="88"/>
                  <a:pt x="122" y="88"/>
                </a:cubicBezTo>
                <a:close/>
                <a:moveTo>
                  <a:pt x="92" y="250"/>
                </a:moveTo>
                <a:cubicBezTo>
                  <a:pt x="92" y="201"/>
                  <a:pt x="92" y="201"/>
                  <a:pt x="92" y="201"/>
                </a:cubicBezTo>
                <a:cubicBezTo>
                  <a:pt x="96" y="201"/>
                  <a:pt x="96" y="201"/>
                  <a:pt x="96" y="201"/>
                </a:cubicBezTo>
                <a:cubicBezTo>
                  <a:pt x="96" y="250"/>
                  <a:pt x="96" y="250"/>
                  <a:pt x="96" y="250"/>
                </a:cubicBezTo>
                <a:cubicBezTo>
                  <a:pt x="96" y="257"/>
                  <a:pt x="96" y="257"/>
                  <a:pt x="96" y="257"/>
                </a:cubicBezTo>
                <a:cubicBezTo>
                  <a:pt x="149" y="257"/>
                  <a:pt x="149" y="257"/>
                  <a:pt x="149" y="257"/>
                </a:cubicBezTo>
                <a:cubicBezTo>
                  <a:pt x="149" y="250"/>
                  <a:pt x="149" y="250"/>
                  <a:pt x="149" y="250"/>
                </a:cubicBezTo>
                <a:cubicBezTo>
                  <a:pt x="149" y="201"/>
                  <a:pt x="149" y="201"/>
                  <a:pt x="149" y="201"/>
                </a:cubicBezTo>
                <a:cubicBezTo>
                  <a:pt x="153" y="201"/>
                  <a:pt x="153" y="201"/>
                  <a:pt x="153" y="201"/>
                </a:cubicBezTo>
                <a:cubicBezTo>
                  <a:pt x="153" y="250"/>
                  <a:pt x="153" y="250"/>
                  <a:pt x="153" y="250"/>
                </a:cubicBezTo>
                <a:cubicBezTo>
                  <a:pt x="175" y="250"/>
                  <a:pt x="175" y="250"/>
                  <a:pt x="175" y="250"/>
                </a:cubicBezTo>
                <a:cubicBezTo>
                  <a:pt x="175" y="183"/>
                  <a:pt x="175" y="183"/>
                  <a:pt x="175" y="183"/>
                </a:cubicBezTo>
                <a:cubicBezTo>
                  <a:pt x="175" y="171"/>
                  <a:pt x="165" y="161"/>
                  <a:pt x="153" y="161"/>
                </a:cubicBezTo>
                <a:cubicBezTo>
                  <a:pt x="88" y="161"/>
                  <a:pt x="157" y="161"/>
                  <a:pt x="91" y="161"/>
                </a:cubicBezTo>
                <a:cubicBezTo>
                  <a:pt x="79" y="161"/>
                  <a:pt x="70" y="171"/>
                  <a:pt x="70" y="183"/>
                </a:cubicBezTo>
                <a:cubicBezTo>
                  <a:pt x="70" y="250"/>
                  <a:pt x="70" y="250"/>
                  <a:pt x="70" y="250"/>
                </a:cubicBezTo>
                <a:cubicBezTo>
                  <a:pt x="73" y="250"/>
                  <a:pt x="82" y="250"/>
                  <a:pt x="92" y="250"/>
                </a:cubicBezTo>
                <a:close/>
                <a:moveTo>
                  <a:pt x="19" y="248"/>
                </a:moveTo>
                <a:cubicBezTo>
                  <a:pt x="19" y="207"/>
                  <a:pt x="19" y="207"/>
                  <a:pt x="19" y="207"/>
                </a:cubicBezTo>
                <a:cubicBezTo>
                  <a:pt x="22" y="207"/>
                  <a:pt x="22" y="207"/>
                  <a:pt x="22" y="207"/>
                </a:cubicBezTo>
                <a:cubicBezTo>
                  <a:pt x="22" y="248"/>
                  <a:pt x="22" y="248"/>
                  <a:pt x="22" y="248"/>
                </a:cubicBezTo>
                <a:cubicBezTo>
                  <a:pt x="22" y="252"/>
                  <a:pt x="22" y="252"/>
                  <a:pt x="22" y="252"/>
                </a:cubicBezTo>
                <a:cubicBezTo>
                  <a:pt x="58" y="252"/>
                  <a:pt x="58" y="252"/>
                  <a:pt x="58" y="252"/>
                </a:cubicBezTo>
                <a:cubicBezTo>
                  <a:pt x="58" y="183"/>
                  <a:pt x="58" y="183"/>
                  <a:pt x="58" y="183"/>
                </a:cubicBezTo>
                <a:cubicBezTo>
                  <a:pt x="58" y="180"/>
                  <a:pt x="59" y="177"/>
                  <a:pt x="59" y="175"/>
                </a:cubicBezTo>
                <a:cubicBezTo>
                  <a:pt x="18" y="175"/>
                  <a:pt x="18" y="175"/>
                  <a:pt x="18" y="175"/>
                </a:cubicBezTo>
                <a:cubicBezTo>
                  <a:pt x="8" y="175"/>
                  <a:pt x="0" y="183"/>
                  <a:pt x="0" y="193"/>
                </a:cubicBezTo>
                <a:cubicBezTo>
                  <a:pt x="0" y="248"/>
                  <a:pt x="0" y="248"/>
                  <a:pt x="0" y="248"/>
                </a:cubicBezTo>
                <a:cubicBezTo>
                  <a:pt x="4" y="248"/>
                  <a:pt x="11" y="248"/>
                  <a:pt x="19" y="248"/>
                </a:cubicBezTo>
                <a:close/>
              </a:path>
            </a:pathLst>
          </a:custGeom>
          <a:solidFill>
            <a:schemeClr val="bg1"/>
          </a:solidFill>
          <a:ln>
            <a:noFill/>
          </a:ln>
        </p:spPr>
        <p:txBody>
          <a:bodyPr vert="horz" wrap="square" lIns="89855" tIns="44928" rIns="89855" bIns="44928" numCol="1" anchor="t" anchorCtr="0" compatLnSpc="1"/>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8" name="椭圆 7"/>
          <p:cNvSpPr/>
          <p:nvPr/>
        </p:nvSpPr>
        <p:spPr>
          <a:xfrm>
            <a:off x="5620034" y="1472876"/>
            <a:ext cx="1134126" cy="1129015"/>
          </a:xfrm>
          <a:prstGeom prst="ellipse">
            <a:avLst/>
          </a:prstGeom>
          <a:solidFill>
            <a:srgbClr val="595959"/>
          </a:solidFill>
          <a:ln w="10" cap="flat">
            <a:noFill/>
            <a:prstDash val="solid"/>
            <a:miter lim="800000"/>
          </a:ln>
        </p:spPr>
        <p:txBody>
          <a:bodyPr vert="horz" wrap="square" lIns="67362" tIns="33680" rIns="67362" bIns="33680" numCol="1" anchor="t" anchorCtr="0" compatLnSpc="1"/>
          <a:lstStyle/>
          <a:p>
            <a:pPr defTabSz="898082"/>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9" name="Freeform 42"/>
          <p:cNvSpPr>
            <a:spLocks noChangeAspect="1" noEditPoints="1"/>
          </p:cNvSpPr>
          <p:nvPr/>
        </p:nvSpPr>
        <p:spPr bwMode="auto">
          <a:xfrm>
            <a:off x="5951924" y="1751632"/>
            <a:ext cx="448771" cy="571500"/>
          </a:xfrm>
          <a:custGeom>
            <a:avLst/>
            <a:gdLst>
              <a:gd name="T0" fmla="*/ 49 w 224"/>
              <a:gd name="T1" fmla="*/ 93 h 287"/>
              <a:gd name="T2" fmla="*/ 54 w 224"/>
              <a:gd name="T3" fmla="*/ 281 h 287"/>
              <a:gd name="T4" fmla="*/ 21 w 224"/>
              <a:gd name="T5" fmla="*/ 279 h 287"/>
              <a:gd name="T6" fmla="*/ 0 w 224"/>
              <a:gd name="T7" fmla="*/ 254 h 287"/>
              <a:gd name="T8" fmla="*/ 12 w 224"/>
              <a:gd name="T9" fmla="*/ 70 h 287"/>
              <a:gd name="T10" fmla="*/ 171 w 224"/>
              <a:gd name="T11" fmla="*/ 217 h 287"/>
              <a:gd name="T12" fmla="*/ 190 w 224"/>
              <a:gd name="T13" fmla="*/ 166 h 287"/>
              <a:gd name="T14" fmla="*/ 185 w 224"/>
              <a:gd name="T15" fmla="*/ 183 h 287"/>
              <a:gd name="T16" fmla="*/ 181 w 224"/>
              <a:gd name="T17" fmla="*/ 188 h 287"/>
              <a:gd name="T18" fmla="*/ 161 w 224"/>
              <a:gd name="T19" fmla="*/ 188 h 287"/>
              <a:gd name="T20" fmla="*/ 156 w 224"/>
              <a:gd name="T21" fmla="*/ 183 h 287"/>
              <a:gd name="T22" fmla="*/ 192 w 224"/>
              <a:gd name="T23" fmla="*/ 137 h 287"/>
              <a:gd name="T24" fmla="*/ 193 w 224"/>
              <a:gd name="T25" fmla="*/ 138 h 287"/>
              <a:gd name="T26" fmla="*/ 196 w 224"/>
              <a:gd name="T27" fmla="*/ 139 h 287"/>
              <a:gd name="T28" fmla="*/ 197 w 224"/>
              <a:gd name="T29" fmla="*/ 139 h 287"/>
              <a:gd name="T30" fmla="*/ 198 w 224"/>
              <a:gd name="T31" fmla="*/ 140 h 287"/>
              <a:gd name="T32" fmla="*/ 199 w 224"/>
              <a:gd name="T33" fmla="*/ 141 h 287"/>
              <a:gd name="T34" fmla="*/ 200 w 224"/>
              <a:gd name="T35" fmla="*/ 142 h 287"/>
              <a:gd name="T36" fmla="*/ 202 w 224"/>
              <a:gd name="T37" fmla="*/ 143 h 287"/>
              <a:gd name="T38" fmla="*/ 203 w 224"/>
              <a:gd name="T39" fmla="*/ 144 h 287"/>
              <a:gd name="T40" fmla="*/ 204 w 224"/>
              <a:gd name="T41" fmla="*/ 145 h 287"/>
              <a:gd name="T42" fmla="*/ 205 w 224"/>
              <a:gd name="T43" fmla="*/ 146 h 287"/>
              <a:gd name="T44" fmla="*/ 219 w 224"/>
              <a:gd name="T45" fmla="*/ 185 h 287"/>
              <a:gd name="T46" fmla="*/ 219 w 224"/>
              <a:gd name="T47" fmla="*/ 250 h 287"/>
              <a:gd name="T48" fmla="*/ 124 w 224"/>
              <a:gd name="T49" fmla="*/ 178 h 287"/>
              <a:gd name="T50" fmla="*/ 124 w 224"/>
              <a:gd name="T51" fmla="*/ 178 h 287"/>
              <a:gd name="T52" fmla="*/ 118 w 224"/>
              <a:gd name="T53" fmla="*/ 283 h 287"/>
              <a:gd name="T54" fmla="*/ 118 w 224"/>
              <a:gd name="T55" fmla="*/ 283 h 287"/>
              <a:gd name="T56" fmla="*/ 191 w 224"/>
              <a:gd name="T57" fmla="*/ 234 h 287"/>
              <a:gd name="T58" fmla="*/ 172 w 224"/>
              <a:gd name="T59" fmla="*/ 37 h 287"/>
              <a:gd name="T60" fmla="*/ 52 w 224"/>
              <a:gd name="T61" fmla="*/ 83 h 287"/>
              <a:gd name="T62" fmla="*/ 40 w 224"/>
              <a:gd name="T63" fmla="*/ 82 h 287"/>
              <a:gd name="T64" fmla="*/ 155 w 224"/>
              <a:gd name="T65" fmla="*/ 26 h 287"/>
              <a:gd name="T66" fmla="*/ 40 w 224"/>
              <a:gd name="T67" fmla="*/ 82 h 287"/>
              <a:gd name="T68" fmla="*/ 148 w 224"/>
              <a:gd name="T69" fmla="*/ 19 h 287"/>
              <a:gd name="T70" fmla="*/ 25 w 224"/>
              <a:gd name="T71" fmla="*/ 72 h 287"/>
              <a:gd name="T72" fmla="*/ 62 w 224"/>
              <a:gd name="T73" fmla="*/ 100 h 287"/>
              <a:gd name="T74" fmla="*/ 194 w 224"/>
              <a:gd name="T75" fmla="*/ 40 h 287"/>
              <a:gd name="T76" fmla="*/ 203 w 224"/>
              <a:gd name="T77" fmla="*/ 130 h 287"/>
              <a:gd name="T78" fmla="*/ 202 w 224"/>
              <a:gd name="T79" fmla="*/ 129 h 287"/>
              <a:gd name="T80" fmla="*/ 199 w 224"/>
              <a:gd name="T81" fmla="*/ 127 h 287"/>
              <a:gd name="T82" fmla="*/ 198 w 224"/>
              <a:gd name="T83" fmla="*/ 127 h 287"/>
              <a:gd name="T84" fmla="*/ 172 w 224"/>
              <a:gd name="T85" fmla="*/ 121 h 287"/>
              <a:gd name="T86" fmla="*/ 112 w 224"/>
              <a:gd name="T87" fmla="*/ 178 h 287"/>
              <a:gd name="T88" fmla="*/ 72 w 224"/>
              <a:gd name="T89" fmla="*/ 286 h 287"/>
              <a:gd name="T90" fmla="*/ 21 w 224"/>
              <a:gd name="T91" fmla="*/ 65 h 287"/>
              <a:gd name="T92" fmla="*/ 145 w 224"/>
              <a:gd name="T93" fmla="*/ 1 h 287"/>
              <a:gd name="T94" fmla="*/ 21 w 224"/>
              <a:gd name="T95" fmla="*/ 6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4" h="287">
                <a:moveTo>
                  <a:pt x="12" y="70"/>
                </a:moveTo>
                <a:cubicBezTo>
                  <a:pt x="16" y="77"/>
                  <a:pt x="21" y="82"/>
                  <a:pt x="27" y="86"/>
                </a:cubicBezTo>
                <a:cubicBezTo>
                  <a:pt x="33" y="90"/>
                  <a:pt x="41" y="92"/>
                  <a:pt x="49" y="93"/>
                </a:cubicBezTo>
                <a:cubicBezTo>
                  <a:pt x="52" y="94"/>
                  <a:pt x="54" y="97"/>
                  <a:pt x="54" y="100"/>
                </a:cubicBezTo>
                <a:cubicBezTo>
                  <a:pt x="54" y="100"/>
                  <a:pt x="54" y="100"/>
                  <a:pt x="54" y="100"/>
                </a:cubicBezTo>
                <a:cubicBezTo>
                  <a:pt x="54" y="281"/>
                  <a:pt x="54" y="281"/>
                  <a:pt x="54" y="281"/>
                </a:cubicBezTo>
                <a:cubicBezTo>
                  <a:pt x="54" y="285"/>
                  <a:pt x="52" y="287"/>
                  <a:pt x="48" y="287"/>
                </a:cubicBezTo>
                <a:cubicBezTo>
                  <a:pt x="47" y="287"/>
                  <a:pt x="47" y="287"/>
                  <a:pt x="47" y="287"/>
                </a:cubicBezTo>
                <a:cubicBezTo>
                  <a:pt x="38" y="286"/>
                  <a:pt x="29" y="283"/>
                  <a:pt x="21" y="279"/>
                </a:cubicBezTo>
                <a:cubicBezTo>
                  <a:pt x="13" y="274"/>
                  <a:pt x="6" y="267"/>
                  <a:pt x="1" y="257"/>
                </a:cubicBezTo>
                <a:cubicBezTo>
                  <a:pt x="0" y="256"/>
                  <a:pt x="0" y="255"/>
                  <a:pt x="0" y="254"/>
                </a:cubicBezTo>
                <a:cubicBezTo>
                  <a:pt x="0" y="254"/>
                  <a:pt x="0" y="254"/>
                  <a:pt x="0" y="254"/>
                </a:cubicBezTo>
                <a:cubicBezTo>
                  <a:pt x="0" y="73"/>
                  <a:pt x="0" y="73"/>
                  <a:pt x="0" y="73"/>
                </a:cubicBezTo>
                <a:cubicBezTo>
                  <a:pt x="0" y="70"/>
                  <a:pt x="3" y="67"/>
                  <a:pt x="6" y="67"/>
                </a:cubicBezTo>
                <a:cubicBezTo>
                  <a:pt x="9" y="67"/>
                  <a:pt x="11" y="68"/>
                  <a:pt x="12" y="70"/>
                </a:cubicBezTo>
                <a:close/>
                <a:moveTo>
                  <a:pt x="135" y="180"/>
                </a:moveTo>
                <a:cubicBezTo>
                  <a:pt x="135" y="180"/>
                  <a:pt x="135" y="180"/>
                  <a:pt x="135" y="180"/>
                </a:cubicBezTo>
                <a:cubicBezTo>
                  <a:pt x="135" y="201"/>
                  <a:pt x="151" y="217"/>
                  <a:pt x="171" y="217"/>
                </a:cubicBezTo>
                <a:cubicBezTo>
                  <a:pt x="192" y="217"/>
                  <a:pt x="208" y="201"/>
                  <a:pt x="208" y="180"/>
                </a:cubicBezTo>
                <a:cubicBezTo>
                  <a:pt x="208" y="180"/>
                  <a:pt x="208" y="180"/>
                  <a:pt x="208" y="180"/>
                </a:cubicBezTo>
                <a:cubicBezTo>
                  <a:pt x="200" y="177"/>
                  <a:pt x="194" y="172"/>
                  <a:pt x="190" y="166"/>
                </a:cubicBezTo>
                <a:cubicBezTo>
                  <a:pt x="178" y="175"/>
                  <a:pt x="162" y="180"/>
                  <a:pt x="143" y="180"/>
                </a:cubicBezTo>
                <a:cubicBezTo>
                  <a:pt x="140" y="180"/>
                  <a:pt x="137" y="180"/>
                  <a:pt x="135" y="180"/>
                </a:cubicBezTo>
                <a:close/>
                <a:moveTo>
                  <a:pt x="185" y="183"/>
                </a:moveTo>
                <a:cubicBezTo>
                  <a:pt x="188" y="183"/>
                  <a:pt x="190" y="185"/>
                  <a:pt x="190" y="188"/>
                </a:cubicBezTo>
                <a:cubicBezTo>
                  <a:pt x="190" y="191"/>
                  <a:pt x="188" y="193"/>
                  <a:pt x="185" y="193"/>
                </a:cubicBezTo>
                <a:cubicBezTo>
                  <a:pt x="183" y="193"/>
                  <a:pt x="181" y="191"/>
                  <a:pt x="181" y="188"/>
                </a:cubicBezTo>
                <a:cubicBezTo>
                  <a:pt x="181" y="185"/>
                  <a:pt x="183" y="183"/>
                  <a:pt x="185" y="183"/>
                </a:cubicBezTo>
                <a:close/>
                <a:moveTo>
                  <a:pt x="156" y="183"/>
                </a:moveTo>
                <a:cubicBezTo>
                  <a:pt x="159" y="183"/>
                  <a:pt x="161" y="185"/>
                  <a:pt x="161" y="188"/>
                </a:cubicBezTo>
                <a:cubicBezTo>
                  <a:pt x="161" y="191"/>
                  <a:pt x="159" y="193"/>
                  <a:pt x="156" y="193"/>
                </a:cubicBezTo>
                <a:cubicBezTo>
                  <a:pt x="153" y="193"/>
                  <a:pt x="151" y="191"/>
                  <a:pt x="151" y="188"/>
                </a:cubicBezTo>
                <a:cubicBezTo>
                  <a:pt x="151" y="185"/>
                  <a:pt x="153" y="183"/>
                  <a:pt x="156" y="183"/>
                </a:cubicBezTo>
                <a:close/>
                <a:moveTo>
                  <a:pt x="190" y="136"/>
                </a:moveTo>
                <a:cubicBezTo>
                  <a:pt x="190" y="136"/>
                  <a:pt x="190" y="136"/>
                  <a:pt x="190" y="136"/>
                </a:cubicBezTo>
                <a:cubicBezTo>
                  <a:pt x="191" y="136"/>
                  <a:pt x="192" y="137"/>
                  <a:pt x="192" y="137"/>
                </a:cubicBezTo>
                <a:cubicBezTo>
                  <a:pt x="193" y="137"/>
                  <a:pt x="193" y="137"/>
                  <a:pt x="193" y="137"/>
                </a:cubicBezTo>
                <a:cubicBezTo>
                  <a:pt x="193" y="137"/>
                  <a:pt x="193" y="137"/>
                  <a:pt x="193" y="137"/>
                </a:cubicBezTo>
                <a:cubicBezTo>
                  <a:pt x="193" y="138"/>
                  <a:pt x="193" y="138"/>
                  <a:pt x="193" y="138"/>
                </a:cubicBezTo>
                <a:cubicBezTo>
                  <a:pt x="194" y="138"/>
                  <a:pt x="195" y="138"/>
                  <a:pt x="195" y="138"/>
                </a:cubicBezTo>
                <a:cubicBezTo>
                  <a:pt x="195" y="138"/>
                  <a:pt x="195" y="138"/>
                  <a:pt x="195" y="138"/>
                </a:cubicBezTo>
                <a:cubicBezTo>
                  <a:pt x="195" y="139"/>
                  <a:pt x="196" y="139"/>
                  <a:pt x="196" y="139"/>
                </a:cubicBezTo>
                <a:cubicBezTo>
                  <a:pt x="196" y="139"/>
                  <a:pt x="196" y="139"/>
                  <a:pt x="196" y="139"/>
                </a:cubicBezTo>
                <a:cubicBezTo>
                  <a:pt x="196" y="139"/>
                  <a:pt x="196" y="139"/>
                  <a:pt x="197" y="139"/>
                </a:cubicBezTo>
                <a:cubicBezTo>
                  <a:pt x="197" y="139"/>
                  <a:pt x="197" y="139"/>
                  <a:pt x="197" y="139"/>
                </a:cubicBezTo>
                <a:cubicBezTo>
                  <a:pt x="197" y="140"/>
                  <a:pt x="197" y="140"/>
                  <a:pt x="197" y="140"/>
                </a:cubicBezTo>
                <a:cubicBezTo>
                  <a:pt x="198" y="140"/>
                  <a:pt x="198" y="140"/>
                  <a:pt x="198" y="140"/>
                </a:cubicBezTo>
                <a:cubicBezTo>
                  <a:pt x="198" y="140"/>
                  <a:pt x="198" y="140"/>
                  <a:pt x="198" y="140"/>
                </a:cubicBezTo>
                <a:cubicBezTo>
                  <a:pt x="198" y="141"/>
                  <a:pt x="198" y="141"/>
                  <a:pt x="198" y="141"/>
                </a:cubicBezTo>
                <a:cubicBezTo>
                  <a:pt x="199" y="141"/>
                  <a:pt x="199" y="141"/>
                  <a:pt x="199" y="141"/>
                </a:cubicBezTo>
                <a:cubicBezTo>
                  <a:pt x="199" y="141"/>
                  <a:pt x="199" y="141"/>
                  <a:pt x="199" y="141"/>
                </a:cubicBezTo>
                <a:cubicBezTo>
                  <a:pt x="199" y="141"/>
                  <a:pt x="200" y="141"/>
                  <a:pt x="200" y="141"/>
                </a:cubicBezTo>
                <a:cubicBezTo>
                  <a:pt x="200" y="142"/>
                  <a:pt x="200" y="142"/>
                  <a:pt x="200" y="142"/>
                </a:cubicBezTo>
                <a:cubicBezTo>
                  <a:pt x="200" y="142"/>
                  <a:pt x="200" y="142"/>
                  <a:pt x="200" y="142"/>
                </a:cubicBezTo>
                <a:cubicBezTo>
                  <a:pt x="201" y="142"/>
                  <a:pt x="201" y="142"/>
                  <a:pt x="201" y="142"/>
                </a:cubicBezTo>
                <a:cubicBezTo>
                  <a:pt x="201" y="142"/>
                  <a:pt x="201" y="142"/>
                  <a:pt x="201" y="143"/>
                </a:cubicBezTo>
                <a:cubicBezTo>
                  <a:pt x="202" y="143"/>
                  <a:pt x="202" y="143"/>
                  <a:pt x="202" y="143"/>
                </a:cubicBezTo>
                <a:cubicBezTo>
                  <a:pt x="202" y="143"/>
                  <a:pt x="202" y="143"/>
                  <a:pt x="202" y="143"/>
                </a:cubicBezTo>
                <a:cubicBezTo>
                  <a:pt x="202" y="143"/>
                  <a:pt x="202" y="143"/>
                  <a:pt x="202" y="143"/>
                </a:cubicBezTo>
                <a:cubicBezTo>
                  <a:pt x="203" y="144"/>
                  <a:pt x="203" y="144"/>
                  <a:pt x="203" y="144"/>
                </a:cubicBezTo>
                <a:cubicBezTo>
                  <a:pt x="203" y="144"/>
                  <a:pt x="203" y="144"/>
                  <a:pt x="203" y="144"/>
                </a:cubicBezTo>
                <a:cubicBezTo>
                  <a:pt x="203" y="144"/>
                  <a:pt x="203" y="144"/>
                  <a:pt x="203" y="144"/>
                </a:cubicBezTo>
                <a:cubicBezTo>
                  <a:pt x="204" y="145"/>
                  <a:pt x="204" y="145"/>
                  <a:pt x="204" y="145"/>
                </a:cubicBezTo>
                <a:cubicBezTo>
                  <a:pt x="204" y="145"/>
                  <a:pt x="204" y="145"/>
                  <a:pt x="204" y="145"/>
                </a:cubicBezTo>
                <a:cubicBezTo>
                  <a:pt x="204" y="145"/>
                  <a:pt x="204" y="145"/>
                  <a:pt x="204" y="145"/>
                </a:cubicBezTo>
                <a:cubicBezTo>
                  <a:pt x="205" y="146"/>
                  <a:pt x="205" y="146"/>
                  <a:pt x="205" y="146"/>
                </a:cubicBezTo>
                <a:cubicBezTo>
                  <a:pt x="205" y="146"/>
                  <a:pt x="205" y="146"/>
                  <a:pt x="205" y="146"/>
                </a:cubicBezTo>
                <a:cubicBezTo>
                  <a:pt x="214" y="154"/>
                  <a:pt x="219" y="166"/>
                  <a:pt x="219" y="180"/>
                </a:cubicBezTo>
                <a:cubicBezTo>
                  <a:pt x="219" y="181"/>
                  <a:pt x="219" y="183"/>
                  <a:pt x="219" y="185"/>
                </a:cubicBezTo>
                <a:cubicBezTo>
                  <a:pt x="219" y="185"/>
                  <a:pt x="219" y="185"/>
                  <a:pt x="219" y="185"/>
                </a:cubicBezTo>
                <a:cubicBezTo>
                  <a:pt x="219" y="185"/>
                  <a:pt x="219" y="185"/>
                  <a:pt x="219" y="185"/>
                </a:cubicBezTo>
                <a:cubicBezTo>
                  <a:pt x="219" y="250"/>
                  <a:pt x="219" y="250"/>
                  <a:pt x="219" y="250"/>
                </a:cubicBezTo>
                <a:cubicBezTo>
                  <a:pt x="200" y="215"/>
                  <a:pt x="147" y="214"/>
                  <a:pt x="124" y="248"/>
                </a:cubicBezTo>
                <a:cubicBezTo>
                  <a:pt x="124" y="178"/>
                  <a:pt x="124" y="178"/>
                  <a:pt x="124" y="178"/>
                </a:cubicBezTo>
                <a:cubicBezTo>
                  <a:pt x="124" y="178"/>
                  <a:pt x="124" y="178"/>
                  <a:pt x="124" y="178"/>
                </a:cubicBezTo>
                <a:cubicBezTo>
                  <a:pt x="124" y="178"/>
                  <a:pt x="124" y="178"/>
                  <a:pt x="124" y="178"/>
                </a:cubicBezTo>
                <a:cubicBezTo>
                  <a:pt x="124" y="178"/>
                  <a:pt x="124" y="178"/>
                  <a:pt x="124" y="178"/>
                </a:cubicBezTo>
                <a:cubicBezTo>
                  <a:pt x="124" y="178"/>
                  <a:pt x="124" y="178"/>
                  <a:pt x="124" y="178"/>
                </a:cubicBezTo>
                <a:cubicBezTo>
                  <a:pt x="125" y="153"/>
                  <a:pt x="146" y="132"/>
                  <a:pt x="172" y="132"/>
                </a:cubicBezTo>
                <a:cubicBezTo>
                  <a:pt x="178" y="132"/>
                  <a:pt x="184" y="134"/>
                  <a:pt x="190" y="136"/>
                </a:cubicBezTo>
                <a:close/>
                <a:moveTo>
                  <a:pt x="118" y="283"/>
                </a:moveTo>
                <a:cubicBezTo>
                  <a:pt x="168" y="283"/>
                  <a:pt x="168" y="283"/>
                  <a:pt x="168" y="283"/>
                </a:cubicBezTo>
                <a:cubicBezTo>
                  <a:pt x="150" y="234"/>
                  <a:pt x="150" y="234"/>
                  <a:pt x="150" y="234"/>
                </a:cubicBezTo>
                <a:cubicBezTo>
                  <a:pt x="132" y="243"/>
                  <a:pt x="120" y="262"/>
                  <a:pt x="118" y="283"/>
                </a:cubicBezTo>
                <a:close/>
                <a:moveTo>
                  <a:pt x="176" y="283"/>
                </a:moveTo>
                <a:cubicBezTo>
                  <a:pt x="224" y="283"/>
                  <a:pt x="224" y="283"/>
                  <a:pt x="224" y="283"/>
                </a:cubicBezTo>
                <a:cubicBezTo>
                  <a:pt x="221" y="262"/>
                  <a:pt x="210" y="243"/>
                  <a:pt x="191" y="234"/>
                </a:cubicBezTo>
                <a:cubicBezTo>
                  <a:pt x="176" y="283"/>
                  <a:pt x="176" y="283"/>
                  <a:pt x="176" y="283"/>
                </a:cubicBezTo>
                <a:close/>
                <a:moveTo>
                  <a:pt x="55" y="88"/>
                </a:moveTo>
                <a:cubicBezTo>
                  <a:pt x="172" y="37"/>
                  <a:pt x="172" y="37"/>
                  <a:pt x="172" y="37"/>
                </a:cubicBezTo>
                <a:cubicBezTo>
                  <a:pt x="174" y="37"/>
                  <a:pt x="175" y="35"/>
                  <a:pt x="174" y="34"/>
                </a:cubicBezTo>
                <a:cubicBezTo>
                  <a:pt x="173" y="32"/>
                  <a:pt x="172" y="32"/>
                  <a:pt x="170" y="32"/>
                </a:cubicBezTo>
                <a:cubicBezTo>
                  <a:pt x="52" y="83"/>
                  <a:pt x="52" y="83"/>
                  <a:pt x="52" y="83"/>
                </a:cubicBezTo>
                <a:cubicBezTo>
                  <a:pt x="51" y="83"/>
                  <a:pt x="50" y="85"/>
                  <a:pt x="51" y="87"/>
                </a:cubicBezTo>
                <a:cubicBezTo>
                  <a:pt x="51" y="88"/>
                  <a:pt x="53" y="89"/>
                  <a:pt x="55" y="88"/>
                </a:cubicBezTo>
                <a:close/>
                <a:moveTo>
                  <a:pt x="40" y="82"/>
                </a:moveTo>
                <a:cubicBezTo>
                  <a:pt x="157" y="31"/>
                  <a:pt x="157" y="31"/>
                  <a:pt x="157" y="31"/>
                </a:cubicBezTo>
                <a:cubicBezTo>
                  <a:pt x="159" y="30"/>
                  <a:pt x="160" y="29"/>
                  <a:pt x="159" y="27"/>
                </a:cubicBezTo>
                <a:cubicBezTo>
                  <a:pt x="158" y="26"/>
                  <a:pt x="157" y="25"/>
                  <a:pt x="155" y="26"/>
                </a:cubicBezTo>
                <a:cubicBezTo>
                  <a:pt x="37" y="76"/>
                  <a:pt x="37" y="76"/>
                  <a:pt x="37" y="76"/>
                </a:cubicBezTo>
                <a:cubicBezTo>
                  <a:pt x="36" y="77"/>
                  <a:pt x="35" y="79"/>
                  <a:pt x="36" y="80"/>
                </a:cubicBezTo>
                <a:cubicBezTo>
                  <a:pt x="36" y="82"/>
                  <a:pt x="38" y="82"/>
                  <a:pt x="40" y="82"/>
                </a:cubicBezTo>
                <a:close/>
                <a:moveTo>
                  <a:pt x="29" y="73"/>
                </a:moveTo>
                <a:cubicBezTo>
                  <a:pt x="147" y="23"/>
                  <a:pt x="147" y="23"/>
                  <a:pt x="147" y="23"/>
                </a:cubicBezTo>
                <a:cubicBezTo>
                  <a:pt x="148" y="22"/>
                  <a:pt x="149" y="21"/>
                  <a:pt x="148" y="19"/>
                </a:cubicBezTo>
                <a:cubicBezTo>
                  <a:pt x="148" y="18"/>
                  <a:pt x="146" y="17"/>
                  <a:pt x="145" y="18"/>
                </a:cubicBezTo>
                <a:cubicBezTo>
                  <a:pt x="27" y="68"/>
                  <a:pt x="27" y="68"/>
                  <a:pt x="27" y="68"/>
                </a:cubicBezTo>
                <a:cubicBezTo>
                  <a:pt x="25" y="69"/>
                  <a:pt x="25" y="71"/>
                  <a:pt x="25" y="72"/>
                </a:cubicBezTo>
                <a:cubicBezTo>
                  <a:pt x="26" y="73"/>
                  <a:pt x="27" y="74"/>
                  <a:pt x="29" y="73"/>
                </a:cubicBezTo>
                <a:close/>
                <a:moveTo>
                  <a:pt x="62" y="280"/>
                </a:moveTo>
                <a:cubicBezTo>
                  <a:pt x="62" y="100"/>
                  <a:pt x="62" y="100"/>
                  <a:pt x="62" y="100"/>
                </a:cubicBezTo>
                <a:cubicBezTo>
                  <a:pt x="62" y="100"/>
                  <a:pt x="62" y="100"/>
                  <a:pt x="62" y="100"/>
                </a:cubicBezTo>
                <a:cubicBezTo>
                  <a:pt x="62" y="98"/>
                  <a:pt x="64" y="95"/>
                  <a:pt x="66" y="94"/>
                </a:cubicBezTo>
                <a:cubicBezTo>
                  <a:pt x="194" y="40"/>
                  <a:pt x="194" y="40"/>
                  <a:pt x="194" y="40"/>
                </a:cubicBezTo>
                <a:cubicBezTo>
                  <a:pt x="194" y="39"/>
                  <a:pt x="195" y="39"/>
                  <a:pt x="197" y="39"/>
                </a:cubicBezTo>
                <a:cubicBezTo>
                  <a:pt x="200" y="39"/>
                  <a:pt x="203" y="42"/>
                  <a:pt x="203" y="45"/>
                </a:cubicBezTo>
                <a:cubicBezTo>
                  <a:pt x="203" y="130"/>
                  <a:pt x="203" y="130"/>
                  <a:pt x="203" y="130"/>
                </a:cubicBezTo>
                <a:cubicBezTo>
                  <a:pt x="203" y="129"/>
                  <a:pt x="203" y="129"/>
                  <a:pt x="203" y="129"/>
                </a:cubicBezTo>
                <a:cubicBezTo>
                  <a:pt x="203" y="129"/>
                  <a:pt x="202" y="129"/>
                  <a:pt x="202" y="129"/>
                </a:cubicBezTo>
                <a:cubicBezTo>
                  <a:pt x="202" y="129"/>
                  <a:pt x="202" y="129"/>
                  <a:pt x="202" y="129"/>
                </a:cubicBezTo>
                <a:cubicBezTo>
                  <a:pt x="201" y="129"/>
                  <a:pt x="201" y="128"/>
                  <a:pt x="201" y="128"/>
                </a:cubicBezTo>
                <a:cubicBezTo>
                  <a:pt x="201" y="128"/>
                  <a:pt x="201" y="128"/>
                  <a:pt x="201" y="128"/>
                </a:cubicBezTo>
                <a:cubicBezTo>
                  <a:pt x="200" y="128"/>
                  <a:pt x="200" y="128"/>
                  <a:pt x="199" y="127"/>
                </a:cubicBezTo>
                <a:cubicBezTo>
                  <a:pt x="199" y="127"/>
                  <a:pt x="199" y="127"/>
                  <a:pt x="199" y="127"/>
                </a:cubicBezTo>
                <a:cubicBezTo>
                  <a:pt x="198" y="127"/>
                  <a:pt x="198" y="127"/>
                  <a:pt x="198" y="127"/>
                </a:cubicBezTo>
                <a:cubicBezTo>
                  <a:pt x="198" y="127"/>
                  <a:pt x="198" y="127"/>
                  <a:pt x="198" y="127"/>
                </a:cubicBezTo>
                <a:cubicBezTo>
                  <a:pt x="197" y="126"/>
                  <a:pt x="196" y="126"/>
                  <a:pt x="194" y="125"/>
                </a:cubicBezTo>
                <a:cubicBezTo>
                  <a:pt x="194" y="125"/>
                  <a:pt x="194" y="125"/>
                  <a:pt x="194" y="125"/>
                </a:cubicBezTo>
                <a:cubicBezTo>
                  <a:pt x="187" y="122"/>
                  <a:pt x="179" y="121"/>
                  <a:pt x="172" y="121"/>
                </a:cubicBezTo>
                <a:cubicBezTo>
                  <a:pt x="140" y="121"/>
                  <a:pt x="114" y="146"/>
                  <a:pt x="112" y="177"/>
                </a:cubicBezTo>
                <a:cubicBezTo>
                  <a:pt x="112" y="178"/>
                  <a:pt x="112" y="178"/>
                  <a:pt x="112" y="178"/>
                </a:cubicBezTo>
                <a:cubicBezTo>
                  <a:pt x="112" y="178"/>
                  <a:pt x="112" y="178"/>
                  <a:pt x="112" y="178"/>
                </a:cubicBezTo>
                <a:cubicBezTo>
                  <a:pt x="112" y="258"/>
                  <a:pt x="112" y="258"/>
                  <a:pt x="112" y="258"/>
                </a:cubicBezTo>
                <a:cubicBezTo>
                  <a:pt x="111" y="262"/>
                  <a:pt x="109" y="266"/>
                  <a:pt x="108" y="270"/>
                </a:cubicBezTo>
                <a:cubicBezTo>
                  <a:pt x="72" y="286"/>
                  <a:pt x="72" y="286"/>
                  <a:pt x="72" y="286"/>
                </a:cubicBezTo>
                <a:cubicBezTo>
                  <a:pt x="71" y="286"/>
                  <a:pt x="70" y="286"/>
                  <a:pt x="69" y="286"/>
                </a:cubicBezTo>
                <a:cubicBezTo>
                  <a:pt x="65" y="286"/>
                  <a:pt x="62" y="284"/>
                  <a:pt x="62" y="280"/>
                </a:cubicBezTo>
                <a:close/>
                <a:moveTo>
                  <a:pt x="21" y="65"/>
                </a:moveTo>
                <a:cubicBezTo>
                  <a:pt x="18" y="66"/>
                  <a:pt x="15" y="64"/>
                  <a:pt x="14" y="62"/>
                </a:cubicBezTo>
                <a:cubicBezTo>
                  <a:pt x="13" y="60"/>
                  <a:pt x="15" y="57"/>
                  <a:pt x="17" y="56"/>
                </a:cubicBezTo>
                <a:cubicBezTo>
                  <a:pt x="145" y="1"/>
                  <a:pt x="145" y="1"/>
                  <a:pt x="145" y="1"/>
                </a:cubicBezTo>
                <a:cubicBezTo>
                  <a:pt x="147" y="0"/>
                  <a:pt x="150" y="1"/>
                  <a:pt x="151" y="3"/>
                </a:cubicBezTo>
                <a:cubicBezTo>
                  <a:pt x="152" y="6"/>
                  <a:pt x="151" y="9"/>
                  <a:pt x="149" y="10"/>
                </a:cubicBezTo>
                <a:lnTo>
                  <a:pt x="21" y="65"/>
                </a:lnTo>
                <a:close/>
              </a:path>
            </a:pathLst>
          </a:custGeom>
          <a:solidFill>
            <a:schemeClr val="bg1"/>
          </a:solidFill>
          <a:ln>
            <a:noFill/>
          </a:ln>
        </p:spPr>
        <p:txBody>
          <a:bodyPr vert="horz" wrap="square" lIns="89855" tIns="44928" rIns="89855" bIns="44928" numCol="1" anchor="t" anchorCtr="0" compatLnSpc="1"/>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0" name="椭圆 9"/>
          <p:cNvSpPr/>
          <p:nvPr/>
        </p:nvSpPr>
        <p:spPr>
          <a:xfrm>
            <a:off x="5623013" y="3087643"/>
            <a:ext cx="1134126" cy="1129015"/>
          </a:xfrm>
          <a:prstGeom prst="ellipse">
            <a:avLst/>
          </a:prstGeom>
          <a:solidFill>
            <a:srgbClr val="595959"/>
          </a:solidFill>
          <a:ln>
            <a:noFill/>
          </a:ln>
        </p:spPr>
        <p:txBody>
          <a:bodyPr lIns="95575" tIns="47539" rIns="95575" bIns="47539" anchor="ctr"/>
          <a:lstStyle/>
          <a:p>
            <a:pPr algn="ctr">
              <a:buFont typeface="Arial" panose="020B0604020202020204" pitchFamily="34" charset="0"/>
              <a:buNone/>
            </a:pPr>
            <a:endParaRPr lang="zh-CN" altLang="en-US" sz="2200">
              <a:solidFill>
                <a:srgbClr val="FFFFFF"/>
              </a:solidFill>
              <a:latin typeface="微软雅黑" panose="020B0503020204020204" pitchFamily="34" charset="-122"/>
              <a:ea typeface="微软雅黑" panose="020B0503020204020204" pitchFamily="34" charset="-122"/>
            </a:endParaRPr>
          </a:p>
        </p:txBody>
      </p:sp>
      <p:sp>
        <p:nvSpPr>
          <p:cNvPr id="11" name="Freeform 47"/>
          <p:cNvSpPr>
            <a:spLocks noChangeAspect="1" noEditPoints="1"/>
          </p:cNvSpPr>
          <p:nvPr/>
        </p:nvSpPr>
        <p:spPr bwMode="auto">
          <a:xfrm>
            <a:off x="5836162" y="3394660"/>
            <a:ext cx="707829" cy="571500"/>
          </a:xfrm>
          <a:custGeom>
            <a:avLst/>
            <a:gdLst>
              <a:gd name="T0" fmla="*/ 214 w 329"/>
              <a:gd name="T1" fmla="*/ 10 h 267"/>
              <a:gd name="T2" fmla="*/ 297 w 329"/>
              <a:gd name="T3" fmla="*/ 115 h 267"/>
              <a:gd name="T4" fmla="*/ 221 w 329"/>
              <a:gd name="T5" fmla="*/ 247 h 267"/>
              <a:gd name="T6" fmla="*/ 137 w 329"/>
              <a:gd name="T7" fmla="*/ 265 h 267"/>
              <a:gd name="T8" fmla="*/ 128 w 329"/>
              <a:gd name="T9" fmla="*/ 256 h 267"/>
              <a:gd name="T10" fmla="*/ 113 w 329"/>
              <a:gd name="T11" fmla="*/ 170 h 267"/>
              <a:gd name="T12" fmla="*/ 11 w 329"/>
              <a:gd name="T13" fmla="*/ 151 h 267"/>
              <a:gd name="T14" fmla="*/ 11 w 329"/>
              <a:gd name="T15" fmla="*/ 10 h 267"/>
              <a:gd name="T16" fmla="*/ 227 w 329"/>
              <a:gd name="T17" fmla="*/ 195 h 267"/>
              <a:gd name="T18" fmla="*/ 227 w 329"/>
              <a:gd name="T19" fmla="*/ 187 h 267"/>
              <a:gd name="T20" fmla="*/ 292 w 329"/>
              <a:gd name="T21" fmla="*/ 176 h 267"/>
              <a:gd name="T22" fmla="*/ 227 w 329"/>
              <a:gd name="T23" fmla="*/ 149 h 267"/>
              <a:gd name="T24" fmla="*/ 292 w 329"/>
              <a:gd name="T25" fmla="*/ 149 h 267"/>
              <a:gd name="T26" fmla="*/ 126 w 329"/>
              <a:gd name="T27" fmla="*/ 86 h 267"/>
              <a:gd name="T28" fmla="*/ 126 w 329"/>
              <a:gd name="T29" fmla="*/ 77 h 267"/>
              <a:gd name="T30" fmla="*/ 192 w 329"/>
              <a:gd name="T31" fmla="*/ 67 h 267"/>
              <a:gd name="T32" fmla="*/ 126 w 329"/>
              <a:gd name="T33" fmla="*/ 39 h 267"/>
              <a:gd name="T34" fmla="*/ 192 w 329"/>
              <a:gd name="T35" fmla="*/ 39 h 267"/>
              <a:gd name="T36" fmla="*/ 58 w 329"/>
              <a:gd name="T37" fmla="*/ 36 h 267"/>
              <a:gd name="T38" fmla="*/ 77 w 329"/>
              <a:gd name="T39" fmla="*/ 83 h 267"/>
              <a:gd name="T40" fmla="*/ 96 w 329"/>
              <a:gd name="T41" fmla="*/ 36 h 267"/>
              <a:gd name="T42" fmla="*/ 70 w 329"/>
              <a:gd name="T43" fmla="*/ 124 h 267"/>
              <a:gd name="T44" fmla="*/ 77 w 329"/>
              <a:gd name="T45" fmla="*/ 95 h 267"/>
              <a:gd name="T46" fmla="*/ 73 w 329"/>
              <a:gd name="T47" fmla="*/ 94 h 267"/>
              <a:gd name="T48" fmla="*/ 81 w 329"/>
              <a:gd name="T49" fmla="*/ 93 h 267"/>
              <a:gd name="T50" fmla="*/ 88 w 329"/>
              <a:gd name="T51" fmla="*/ 85 h 267"/>
              <a:gd name="T52" fmla="*/ 65 w 329"/>
              <a:gd name="T53" fmla="*/ 85 h 267"/>
              <a:gd name="T54" fmla="*/ 81 w 329"/>
              <a:gd name="T55" fmla="*/ 45 h 267"/>
              <a:gd name="T56" fmla="*/ 53 w 329"/>
              <a:gd name="T57" fmla="*/ 56 h 267"/>
              <a:gd name="T58" fmla="*/ 94 w 329"/>
              <a:gd name="T59" fmla="*/ 72 h 267"/>
              <a:gd name="T60" fmla="*/ 94 w 329"/>
              <a:gd name="T61" fmla="*/ 50 h 267"/>
              <a:gd name="T62" fmla="*/ 224 w 329"/>
              <a:gd name="T63" fmla="*/ 126 h 267"/>
              <a:gd name="T64" fmla="*/ 186 w 329"/>
              <a:gd name="T65" fmla="*/ 162 h 267"/>
              <a:gd name="T66" fmla="*/ 173 w 329"/>
              <a:gd name="T67" fmla="*/ 200 h 267"/>
              <a:gd name="T68" fmla="*/ 127 w 329"/>
              <a:gd name="T69" fmla="*/ 170 h 267"/>
              <a:gd name="T70" fmla="*/ 155 w 329"/>
              <a:gd name="T71" fmla="*/ 221 h 267"/>
              <a:gd name="T72" fmla="*/ 182 w 329"/>
              <a:gd name="T73" fmla="*/ 229 h 267"/>
              <a:gd name="T74" fmla="*/ 221 w 329"/>
              <a:gd name="T75" fmla="*/ 233 h 267"/>
              <a:gd name="T76" fmla="*/ 288 w 329"/>
              <a:gd name="T77" fmla="*/ 127 h 267"/>
              <a:gd name="T78" fmla="*/ 146 w 329"/>
              <a:gd name="T79" fmla="*/ 115 h 267"/>
              <a:gd name="T80" fmla="*/ 203 w 329"/>
              <a:gd name="T81" fmla="*/ 20 h 267"/>
              <a:gd name="T82" fmla="*/ 21 w 329"/>
              <a:gd name="T83" fmla="*/ 20 h 267"/>
              <a:gd name="T84" fmla="*/ 21 w 329"/>
              <a:gd name="T85" fmla="*/ 141 h 267"/>
              <a:gd name="T86" fmla="*/ 210 w 329"/>
              <a:gd name="T87" fmla="*/ 108 h 267"/>
              <a:gd name="T88" fmla="*/ 148 w 329"/>
              <a:gd name="T89" fmla="*/ 148 h 267"/>
              <a:gd name="T90" fmla="*/ 171 w 329"/>
              <a:gd name="T91" fmla="*/ 174 h 267"/>
              <a:gd name="T92" fmla="*/ 188 w 329"/>
              <a:gd name="T93" fmla="*/ 148 h 267"/>
              <a:gd name="T94" fmla="*/ 210 w 329"/>
              <a:gd name="T95" fmla="*/ 10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9" h="267">
                <a:moveTo>
                  <a:pt x="36" y="0"/>
                </a:moveTo>
                <a:cubicBezTo>
                  <a:pt x="188" y="0"/>
                  <a:pt x="188" y="0"/>
                  <a:pt x="188" y="0"/>
                </a:cubicBezTo>
                <a:cubicBezTo>
                  <a:pt x="198" y="0"/>
                  <a:pt x="207" y="4"/>
                  <a:pt x="214" y="10"/>
                </a:cubicBezTo>
                <a:cubicBezTo>
                  <a:pt x="220" y="17"/>
                  <a:pt x="224" y="26"/>
                  <a:pt x="224" y="36"/>
                </a:cubicBezTo>
                <a:cubicBezTo>
                  <a:pt x="224" y="93"/>
                  <a:pt x="224" y="93"/>
                  <a:pt x="224" y="93"/>
                </a:cubicBezTo>
                <a:cubicBezTo>
                  <a:pt x="252" y="94"/>
                  <a:pt x="278" y="102"/>
                  <a:pt x="297" y="115"/>
                </a:cubicBezTo>
                <a:cubicBezTo>
                  <a:pt x="317" y="129"/>
                  <a:pt x="329" y="148"/>
                  <a:pt x="329" y="170"/>
                </a:cubicBezTo>
                <a:cubicBezTo>
                  <a:pt x="329" y="192"/>
                  <a:pt x="317" y="211"/>
                  <a:pt x="297" y="225"/>
                </a:cubicBezTo>
                <a:cubicBezTo>
                  <a:pt x="277" y="239"/>
                  <a:pt x="251" y="247"/>
                  <a:pt x="221" y="247"/>
                </a:cubicBezTo>
                <a:cubicBezTo>
                  <a:pt x="215" y="247"/>
                  <a:pt x="208" y="247"/>
                  <a:pt x="202" y="246"/>
                </a:cubicBezTo>
                <a:cubicBezTo>
                  <a:pt x="196" y="245"/>
                  <a:pt x="191" y="244"/>
                  <a:pt x="186" y="243"/>
                </a:cubicBezTo>
                <a:cubicBezTo>
                  <a:pt x="137" y="265"/>
                  <a:pt x="137" y="265"/>
                  <a:pt x="137" y="265"/>
                </a:cubicBezTo>
                <a:cubicBezTo>
                  <a:pt x="134" y="267"/>
                  <a:pt x="130" y="265"/>
                  <a:pt x="128" y="261"/>
                </a:cubicBezTo>
                <a:cubicBezTo>
                  <a:pt x="127" y="260"/>
                  <a:pt x="127" y="258"/>
                  <a:pt x="128" y="256"/>
                </a:cubicBezTo>
                <a:cubicBezTo>
                  <a:pt x="128" y="256"/>
                  <a:pt x="128" y="256"/>
                  <a:pt x="128" y="256"/>
                </a:cubicBezTo>
                <a:cubicBezTo>
                  <a:pt x="140" y="221"/>
                  <a:pt x="140" y="221"/>
                  <a:pt x="140" y="221"/>
                </a:cubicBezTo>
                <a:cubicBezTo>
                  <a:pt x="132" y="215"/>
                  <a:pt x="126" y="207"/>
                  <a:pt x="121" y="200"/>
                </a:cubicBezTo>
                <a:cubicBezTo>
                  <a:pt x="116" y="191"/>
                  <a:pt x="113" y="181"/>
                  <a:pt x="113" y="170"/>
                </a:cubicBezTo>
                <a:cubicBezTo>
                  <a:pt x="113" y="167"/>
                  <a:pt x="113" y="165"/>
                  <a:pt x="113" y="162"/>
                </a:cubicBezTo>
                <a:cubicBezTo>
                  <a:pt x="36" y="162"/>
                  <a:pt x="36" y="162"/>
                  <a:pt x="36" y="162"/>
                </a:cubicBezTo>
                <a:cubicBezTo>
                  <a:pt x="26" y="162"/>
                  <a:pt x="17" y="158"/>
                  <a:pt x="11" y="151"/>
                </a:cubicBezTo>
                <a:cubicBezTo>
                  <a:pt x="4" y="145"/>
                  <a:pt x="0" y="136"/>
                  <a:pt x="0" y="126"/>
                </a:cubicBezTo>
                <a:cubicBezTo>
                  <a:pt x="0" y="36"/>
                  <a:pt x="0" y="36"/>
                  <a:pt x="0" y="36"/>
                </a:cubicBezTo>
                <a:cubicBezTo>
                  <a:pt x="0" y="26"/>
                  <a:pt x="4" y="17"/>
                  <a:pt x="11" y="10"/>
                </a:cubicBezTo>
                <a:cubicBezTo>
                  <a:pt x="17" y="4"/>
                  <a:pt x="26" y="0"/>
                  <a:pt x="36" y="0"/>
                </a:cubicBezTo>
                <a:close/>
                <a:moveTo>
                  <a:pt x="227" y="187"/>
                </a:moveTo>
                <a:cubicBezTo>
                  <a:pt x="227" y="195"/>
                  <a:pt x="227" y="195"/>
                  <a:pt x="227" y="195"/>
                </a:cubicBezTo>
                <a:cubicBezTo>
                  <a:pt x="292" y="195"/>
                  <a:pt x="292" y="195"/>
                  <a:pt x="292" y="195"/>
                </a:cubicBezTo>
                <a:cubicBezTo>
                  <a:pt x="292" y="187"/>
                  <a:pt x="292" y="187"/>
                  <a:pt x="292" y="187"/>
                </a:cubicBezTo>
                <a:cubicBezTo>
                  <a:pt x="227" y="187"/>
                  <a:pt x="227" y="187"/>
                  <a:pt x="227" y="187"/>
                </a:cubicBezTo>
                <a:close/>
                <a:moveTo>
                  <a:pt x="227" y="168"/>
                </a:moveTo>
                <a:cubicBezTo>
                  <a:pt x="227" y="176"/>
                  <a:pt x="227" y="176"/>
                  <a:pt x="227" y="176"/>
                </a:cubicBezTo>
                <a:cubicBezTo>
                  <a:pt x="292" y="176"/>
                  <a:pt x="292" y="176"/>
                  <a:pt x="292" y="176"/>
                </a:cubicBezTo>
                <a:cubicBezTo>
                  <a:pt x="292" y="168"/>
                  <a:pt x="292" y="168"/>
                  <a:pt x="292" y="168"/>
                </a:cubicBezTo>
                <a:cubicBezTo>
                  <a:pt x="227" y="168"/>
                  <a:pt x="227" y="168"/>
                  <a:pt x="227" y="168"/>
                </a:cubicBezTo>
                <a:close/>
                <a:moveTo>
                  <a:pt x="227" y="149"/>
                </a:moveTo>
                <a:cubicBezTo>
                  <a:pt x="227" y="157"/>
                  <a:pt x="227" y="157"/>
                  <a:pt x="227" y="157"/>
                </a:cubicBezTo>
                <a:cubicBezTo>
                  <a:pt x="292" y="157"/>
                  <a:pt x="292" y="157"/>
                  <a:pt x="292" y="157"/>
                </a:cubicBezTo>
                <a:cubicBezTo>
                  <a:pt x="292" y="149"/>
                  <a:pt x="292" y="149"/>
                  <a:pt x="292" y="149"/>
                </a:cubicBezTo>
                <a:cubicBezTo>
                  <a:pt x="227" y="149"/>
                  <a:pt x="227" y="149"/>
                  <a:pt x="227" y="149"/>
                </a:cubicBezTo>
                <a:close/>
                <a:moveTo>
                  <a:pt x="126" y="77"/>
                </a:moveTo>
                <a:cubicBezTo>
                  <a:pt x="126" y="86"/>
                  <a:pt x="126" y="86"/>
                  <a:pt x="126" y="86"/>
                </a:cubicBezTo>
                <a:cubicBezTo>
                  <a:pt x="192" y="86"/>
                  <a:pt x="192" y="86"/>
                  <a:pt x="192" y="86"/>
                </a:cubicBezTo>
                <a:cubicBezTo>
                  <a:pt x="192" y="77"/>
                  <a:pt x="192" y="77"/>
                  <a:pt x="192" y="77"/>
                </a:cubicBezTo>
                <a:cubicBezTo>
                  <a:pt x="126" y="77"/>
                  <a:pt x="126" y="77"/>
                  <a:pt x="126" y="77"/>
                </a:cubicBezTo>
                <a:close/>
                <a:moveTo>
                  <a:pt x="126" y="58"/>
                </a:moveTo>
                <a:cubicBezTo>
                  <a:pt x="126" y="67"/>
                  <a:pt x="126" y="67"/>
                  <a:pt x="126" y="67"/>
                </a:cubicBezTo>
                <a:cubicBezTo>
                  <a:pt x="192" y="67"/>
                  <a:pt x="192" y="67"/>
                  <a:pt x="192" y="67"/>
                </a:cubicBezTo>
                <a:cubicBezTo>
                  <a:pt x="192" y="58"/>
                  <a:pt x="192" y="58"/>
                  <a:pt x="192" y="58"/>
                </a:cubicBezTo>
                <a:cubicBezTo>
                  <a:pt x="126" y="58"/>
                  <a:pt x="126" y="58"/>
                  <a:pt x="126" y="58"/>
                </a:cubicBezTo>
                <a:close/>
                <a:moveTo>
                  <a:pt x="126" y="39"/>
                </a:moveTo>
                <a:cubicBezTo>
                  <a:pt x="126" y="48"/>
                  <a:pt x="126" y="48"/>
                  <a:pt x="126" y="48"/>
                </a:cubicBezTo>
                <a:cubicBezTo>
                  <a:pt x="192" y="48"/>
                  <a:pt x="192" y="48"/>
                  <a:pt x="192" y="48"/>
                </a:cubicBezTo>
                <a:cubicBezTo>
                  <a:pt x="192" y="39"/>
                  <a:pt x="192" y="39"/>
                  <a:pt x="192" y="39"/>
                </a:cubicBezTo>
                <a:cubicBezTo>
                  <a:pt x="126" y="39"/>
                  <a:pt x="126" y="39"/>
                  <a:pt x="126" y="39"/>
                </a:cubicBezTo>
                <a:close/>
                <a:moveTo>
                  <a:pt x="77" y="28"/>
                </a:moveTo>
                <a:cubicBezTo>
                  <a:pt x="70" y="28"/>
                  <a:pt x="63" y="31"/>
                  <a:pt x="58" y="36"/>
                </a:cubicBezTo>
                <a:cubicBezTo>
                  <a:pt x="53" y="41"/>
                  <a:pt x="50" y="48"/>
                  <a:pt x="50" y="56"/>
                </a:cubicBezTo>
                <a:cubicBezTo>
                  <a:pt x="50" y="63"/>
                  <a:pt x="53" y="70"/>
                  <a:pt x="58" y="75"/>
                </a:cubicBezTo>
                <a:cubicBezTo>
                  <a:pt x="63" y="80"/>
                  <a:pt x="70" y="83"/>
                  <a:pt x="77" y="83"/>
                </a:cubicBezTo>
                <a:cubicBezTo>
                  <a:pt x="85" y="83"/>
                  <a:pt x="92" y="80"/>
                  <a:pt x="96" y="75"/>
                </a:cubicBezTo>
                <a:cubicBezTo>
                  <a:pt x="101" y="70"/>
                  <a:pt x="104" y="63"/>
                  <a:pt x="104" y="56"/>
                </a:cubicBezTo>
                <a:cubicBezTo>
                  <a:pt x="104" y="48"/>
                  <a:pt x="101" y="41"/>
                  <a:pt x="96" y="36"/>
                </a:cubicBezTo>
                <a:cubicBezTo>
                  <a:pt x="92" y="31"/>
                  <a:pt x="85" y="28"/>
                  <a:pt x="77" y="28"/>
                </a:cubicBezTo>
                <a:close/>
                <a:moveTo>
                  <a:pt x="76" y="95"/>
                </a:moveTo>
                <a:cubicBezTo>
                  <a:pt x="70" y="124"/>
                  <a:pt x="70" y="124"/>
                  <a:pt x="70" y="124"/>
                </a:cubicBezTo>
                <a:cubicBezTo>
                  <a:pt x="77" y="129"/>
                  <a:pt x="77" y="129"/>
                  <a:pt x="77" y="129"/>
                </a:cubicBezTo>
                <a:cubicBezTo>
                  <a:pt x="83" y="124"/>
                  <a:pt x="83" y="124"/>
                  <a:pt x="83" y="124"/>
                </a:cubicBezTo>
                <a:cubicBezTo>
                  <a:pt x="77" y="95"/>
                  <a:pt x="77" y="95"/>
                  <a:pt x="77" y="95"/>
                </a:cubicBezTo>
                <a:cubicBezTo>
                  <a:pt x="80" y="94"/>
                  <a:pt x="80" y="94"/>
                  <a:pt x="80" y="94"/>
                </a:cubicBezTo>
                <a:cubicBezTo>
                  <a:pt x="77" y="91"/>
                  <a:pt x="77" y="91"/>
                  <a:pt x="77" y="91"/>
                </a:cubicBezTo>
                <a:cubicBezTo>
                  <a:pt x="73" y="94"/>
                  <a:pt x="73" y="94"/>
                  <a:pt x="73" y="94"/>
                </a:cubicBezTo>
                <a:cubicBezTo>
                  <a:pt x="76" y="95"/>
                  <a:pt x="76" y="95"/>
                  <a:pt x="76" y="95"/>
                </a:cubicBezTo>
                <a:close/>
                <a:moveTo>
                  <a:pt x="88" y="85"/>
                </a:moveTo>
                <a:cubicBezTo>
                  <a:pt x="81" y="93"/>
                  <a:pt x="81" y="93"/>
                  <a:pt x="81" y="93"/>
                </a:cubicBezTo>
                <a:cubicBezTo>
                  <a:pt x="88" y="124"/>
                  <a:pt x="88" y="124"/>
                  <a:pt x="88" y="124"/>
                </a:cubicBezTo>
                <a:cubicBezTo>
                  <a:pt x="116" y="124"/>
                  <a:pt x="116" y="124"/>
                  <a:pt x="116" y="124"/>
                </a:cubicBezTo>
                <a:cubicBezTo>
                  <a:pt x="115" y="106"/>
                  <a:pt x="104" y="90"/>
                  <a:pt x="88" y="85"/>
                </a:cubicBezTo>
                <a:close/>
                <a:moveTo>
                  <a:pt x="66" y="124"/>
                </a:moveTo>
                <a:cubicBezTo>
                  <a:pt x="72" y="93"/>
                  <a:pt x="72" y="93"/>
                  <a:pt x="72" y="93"/>
                </a:cubicBezTo>
                <a:cubicBezTo>
                  <a:pt x="65" y="85"/>
                  <a:pt x="65" y="85"/>
                  <a:pt x="65" y="85"/>
                </a:cubicBezTo>
                <a:cubicBezTo>
                  <a:pt x="50" y="90"/>
                  <a:pt x="38" y="106"/>
                  <a:pt x="38" y="124"/>
                </a:cubicBezTo>
                <a:cubicBezTo>
                  <a:pt x="66" y="124"/>
                  <a:pt x="66" y="124"/>
                  <a:pt x="66" y="124"/>
                </a:cubicBezTo>
                <a:close/>
                <a:moveTo>
                  <a:pt x="81" y="45"/>
                </a:moveTo>
                <a:cubicBezTo>
                  <a:pt x="80" y="46"/>
                  <a:pt x="80" y="46"/>
                  <a:pt x="79" y="46"/>
                </a:cubicBezTo>
                <a:cubicBezTo>
                  <a:pt x="70" y="51"/>
                  <a:pt x="59" y="51"/>
                  <a:pt x="54" y="51"/>
                </a:cubicBezTo>
                <a:cubicBezTo>
                  <a:pt x="54" y="53"/>
                  <a:pt x="53" y="54"/>
                  <a:pt x="53" y="56"/>
                </a:cubicBezTo>
                <a:cubicBezTo>
                  <a:pt x="53" y="62"/>
                  <a:pt x="56" y="68"/>
                  <a:pt x="60" y="72"/>
                </a:cubicBezTo>
                <a:cubicBezTo>
                  <a:pt x="65" y="77"/>
                  <a:pt x="71" y="79"/>
                  <a:pt x="77" y="79"/>
                </a:cubicBezTo>
                <a:cubicBezTo>
                  <a:pt x="84" y="79"/>
                  <a:pt x="90" y="77"/>
                  <a:pt x="94" y="72"/>
                </a:cubicBezTo>
                <a:cubicBezTo>
                  <a:pt x="98" y="68"/>
                  <a:pt x="101" y="62"/>
                  <a:pt x="101" y="56"/>
                </a:cubicBezTo>
                <a:cubicBezTo>
                  <a:pt x="101" y="54"/>
                  <a:pt x="101" y="52"/>
                  <a:pt x="100" y="51"/>
                </a:cubicBezTo>
                <a:cubicBezTo>
                  <a:pt x="98" y="51"/>
                  <a:pt x="96" y="51"/>
                  <a:pt x="94" y="50"/>
                </a:cubicBezTo>
                <a:cubicBezTo>
                  <a:pt x="89" y="49"/>
                  <a:pt x="85" y="48"/>
                  <a:pt x="81" y="45"/>
                </a:cubicBezTo>
                <a:close/>
                <a:moveTo>
                  <a:pt x="224" y="107"/>
                </a:moveTo>
                <a:cubicBezTo>
                  <a:pt x="224" y="126"/>
                  <a:pt x="224" y="126"/>
                  <a:pt x="224" y="126"/>
                </a:cubicBezTo>
                <a:cubicBezTo>
                  <a:pt x="224" y="136"/>
                  <a:pt x="220" y="145"/>
                  <a:pt x="214" y="151"/>
                </a:cubicBezTo>
                <a:cubicBezTo>
                  <a:pt x="207" y="158"/>
                  <a:pt x="198" y="162"/>
                  <a:pt x="188" y="162"/>
                </a:cubicBezTo>
                <a:cubicBezTo>
                  <a:pt x="186" y="162"/>
                  <a:pt x="186" y="162"/>
                  <a:pt x="186" y="162"/>
                </a:cubicBezTo>
                <a:cubicBezTo>
                  <a:pt x="186" y="196"/>
                  <a:pt x="186" y="196"/>
                  <a:pt x="186" y="196"/>
                </a:cubicBezTo>
                <a:cubicBezTo>
                  <a:pt x="186" y="200"/>
                  <a:pt x="183" y="203"/>
                  <a:pt x="179" y="203"/>
                </a:cubicBezTo>
                <a:cubicBezTo>
                  <a:pt x="176" y="203"/>
                  <a:pt x="174" y="202"/>
                  <a:pt x="173" y="200"/>
                </a:cubicBezTo>
                <a:cubicBezTo>
                  <a:pt x="144" y="162"/>
                  <a:pt x="144" y="162"/>
                  <a:pt x="144" y="162"/>
                </a:cubicBezTo>
                <a:cubicBezTo>
                  <a:pt x="128" y="162"/>
                  <a:pt x="128" y="162"/>
                  <a:pt x="128" y="162"/>
                </a:cubicBezTo>
                <a:cubicBezTo>
                  <a:pt x="128" y="165"/>
                  <a:pt x="127" y="167"/>
                  <a:pt x="127" y="170"/>
                </a:cubicBezTo>
                <a:cubicBezTo>
                  <a:pt x="127" y="178"/>
                  <a:pt x="130" y="185"/>
                  <a:pt x="134" y="192"/>
                </a:cubicBezTo>
                <a:cubicBezTo>
                  <a:pt x="138" y="200"/>
                  <a:pt x="144" y="206"/>
                  <a:pt x="152" y="212"/>
                </a:cubicBezTo>
                <a:cubicBezTo>
                  <a:pt x="155" y="214"/>
                  <a:pt x="156" y="217"/>
                  <a:pt x="155" y="221"/>
                </a:cubicBezTo>
                <a:cubicBezTo>
                  <a:pt x="147" y="245"/>
                  <a:pt x="147" y="245"/>
                  <a:pt x="147" y="245"/>
                </a:cubicBezTo>
                <a:cubicBezTo>
                  <a:pt x="182" y="229"/>
                  <a:pt x="182" y="229"/>
                  <a:pt x="182" y="229"/>
                </a:cubicBezTo>
                <a:cubicBezTo>
                  <a:pt x="182" y="229"/>
                  <a:pt x="182" y="229"/>
                  <a:pt x="182" y="229"/>
                </a:cubicBezTo>
                <a:cubicBezTo>
                  <a:pt x="183" y="228"/>
                  <a:pt x="185" y="228"/>
                  <a:pt x="187" y="228"/>
                </a:cubicBezTo>
                <a:cubicBezTo>
                  <a:pt x="192" y="230"/>
                  <a:pt x="198" y="231"/>
                  <a:pt x="204" y="232"/>
                </a:cubicBezTo>
                <a:cubicBezTo>
                  <a:pt x="209" y="232"/>
                  <a:pt x="215" y="233"/>
                  <a:pt x="221" y="233"/>
                </a:cubicBezTo>
                <a:cubicBezTo>
                  <a:pt x="248" y="233"/>
                  <a:pt x="271" y="225"/>
                  <a:pt x="288" y="214"/>
                </a:cubicBezTo>
                <a:cubicBezTo>
                  <a:pt x="305" y="202"/>
                  <a:pt x="315" y="187"/>
                  <a:pt x="315" y="170"/>
                </a:cubicBezTo>
                <a:cubicBezTo>
                  <a:pt x="315" y="153"/>
                  <a:pt x="305" y="138"/>
                  <a:pt x="288" y="127"/>
                </a:cubicBezTo>
                <a:cubicBezTo>
                  <a:pt x="272" y="115"/>
                  <a:pt x="249" y="108"/>
                  <a:pt x="224" y="107"/>
                </a:cubicBezTo>
                <a:close/>
                <a:moveTo>
                  <a:pt x="118" y="148"/>
                </a:moveTo>
                <a:cubicBezTo>
                  <a:pt x="123" y="135"/>
                  <a:pt x="133" y="124"/>
                  <a:pt x="146" y="115"/>
                </a:cubicBezTo>
                <a:cubicBezTo>
                  <a:pt x="162" y="103"/>
                  <a:pt x="185" y="95"/>
                  <a:pt x="210" y="93"/>
                </a:cubicBezTo>
                <a:cubicBezTo>
                  <a:pt x="210" y="36"/>
                  <a:pt x="210" y="36"/>
                  <a:pt x="210" y="36"/>
                </a:cubicBezTo>
                <a:cubicBezTo>
                  <a:pt x="210" y="30"/>
                  <a:pt x="207" y="24"/>
                  <a:pt x="203" y="20"/>
                </a:cubicBezTo>
                <a:cubicBezTo>
                  <a:pt x="200" y="17"/>
                  <a:pt x="194" y="14"/>
                  <a:pt x="188" y="14"/>
                </a:cubicBezTo>
                <a:cubicBezTo>
                  <a:pt x="36" y="14"/>
                  <a:pt x="36" y="14"/>
                  <a:pt x="36" y="14"/>
                </a:cubicBezTo>
                <a:cubicBezTo>
                  <a:pt x="30" y="14"/>
                  <a:pt x="25" y="17"/>
                  <a:pt x="21" y="20"/>
                </a:cubicBezTo>
                <a:cubicBezTo>
                  <a:pt x="17" y="24"/>
                  <a:pt x="15" y="30"/>
                  <a:pt x="15" y="36"/>
                </a:cubicBezTo>
                <a:cubicBezTo>
                  <a:pt x="15" y="126"/>
                  <a:pt x="15" y="126"/>
                  <a:pt x="15" y="126"/>
                </a:cubicBezTo>
                <a:cubicBezTo>
                  <a:pt x="15" y="132"/>
                  <a:pt x="17" y="137"/>
                  <a:pt x="21" y="141"/>
                </a:cubicBezTo>
                <a:cubicBezTo>
                  <a:pt x="25" y="145"/>
                  <a:pt x="30" y="148"/>
                  <a:pt x="36" y="148"/>
                </a:cubicBezTo>
                <a:cubicBezTo>
                  <a:pt x="118" y="148"/>
                  <a:pt x="118" y="148"/>
                  <a:pt x="118" y="148"/>
                </a:cubicBezTo>
                <a:close/>
                <a:moveTo>
                  <a:pt x="210" y="108"/>
                </a:moveTo>
                <a:cubicBezTo>
                  <a:pt x="188" y="110"/>
                  <a:pt x="168" y="116"/>
                  <a:pt x="154" y="127"/>
                </a:cubicBezTo>
                <a:cubicBezTo>
                  <a:pt x="145" y="133"/>
                  <a:pt x="138" y="140"/>
                  <a:pt x="134" y="148"/>
                </a:cubicBezTo>
                <a:cubicBezTo>
                  <a:pt x="148" y="148"/>
                  <a:pt x="148" y="148"/>
                  <a:pt x="148" y="148"/>
                </a:cubicBezTo>
                <a:cubicBezTo>
                  <a:pt x="148" y="148"/>
                  <a:pt x="148" y="148"/>
                  <a:pt x="148" y="148"/>
                </a:cubicBezTo>
                <a:cubicBezTo>
                  <a:pt x="150" y="148"/>
                  <a:pt x="152" y="149"/>
                  <a:pt x="154" y="150"/>
                </a:cubicBezTo>
                <a:cubicBezTo>
                  <a:pt x="171" y="174"/>
                  <a:pt x="171" y="174"/>
                  <a:pt x="171" y="174"/>
                </a:cubicBezTo>
                <a:cubicBezTo>
                  <a:pt x="171" y="155"/>
                  <a:pt x="171" y="155"/>
                  <a:pt x="171" y="155"/>
                </a:cubicBezTo>
                <a:cubicBezTo>
                  <a:pt x="171" y="151"/>
                  <a:pt x="175" y="148"/>
                  <a:pt x="179" y="148"/>
                </a:cubicBezTo>
                <a:cubicBezTo>
                  <a:pt x="188" y="148"/>
                  <a:pt x="188" y="148"/>
                  <a:pt x="188" y="148"/>
                </a:cubicBezTo>
                <a:cubicBezTo>
                  <a:pt x="194" y="148"/>
                  <a:pt x="200" y="145"/>
                  <a:pt x="203" y="141"/>
                </a:cubicBezTo>
                <a:cubicBezTo>
                  <a:pt x="207" y="137"/>
                  <a:pt x="210" y="132"/>
                  <a:pt x="210" y="126"/>
                </a:cubicBezTo>
                <a:lnTo>
                  <a:pt x="210" y="108"/>
                </a:lnTo>
                <a:close/>
              </a:path>
            </a:pathLst>
          </a:custGeom>
          <a:solidFill>
            <a:schemeClr val="bg1"/>
          </a:solidFill>
          <a:ln>
            <a:noFill/>
          </a:ln>
        </p:spPr>
        <p:txBody>
          <a:bodyPr vert="horz" wrap="square" lIns="89855" tIns="44928" rIns="89855" bIns="44928" numCol="1" anchor="t" anchorCtr="0" compatLnSpc="1"/>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2" name="椭圆 11"/>
          <p:cNvSpPr/>
          <p:nvPr/>
        </p:nvSpPr>
        <p:spPr>
          <a:xfrm>
            <a:off x="7226338" y="3087643"/>
            <a:ext cx="1134126" cy="1129015"/>
          </a:xfrm>
          <a:prstGeom prst="ellipse">
            <a:avLst/>
          </a:prstGeom>
          <a:solidFill>
            <a:srgbClr val="595959"/>
          </a:solidFill>
          <a:ln w="10" cap="flat">
            <a:noFill/>
            <a:prstDash val="solid"/>
            <a:miter lim="800000"/>
          </a:ln>
        </p:spPr>
        <p:txBody>
          <a:bodyPr vert="horz" wrap="square" lIns="67362" tIns="33680" rIns="67362" bIns="33680" numCol="1" anchor="t" anchorCtr="0" compatLnSpc="1"/>
          <a:lstStyle/>
          <a:p>
            <a:pPr defTabSz="898082"/>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13" name="Freeform 52"/>
          <p:cNvSpPr>
            <a:spLocks noEditPoints="1"/>
          </p:cNvSpPr>
          <p:nvPr/>
        </p:nvSpPr>
        <p:spPr bwMode="auto">
          <a:xfrm>
            <a:off x="7574800" y="3600326"/>
            <a:ext cx="449463" cy="245074"/>
          </a:xfrm>
          <a:custGeom>
            <a:avLst/>
            <a:gdLst>
              <a:gd name="T0" fmla="*/ 148 w 186"/>
              <a:gd name="T1" fmla="*/ 81 h 102"/>
              <a:gd name="T2" fmla="*/ 92 w 186"/>
              <a:gd name="T3" fmla="*/ 88 h 102"/>
              <a:gd name="T4" fmla="*/ 92 w 186"/>
              <a:gd name="T5" fmla="*/ 64 h 102"/>
              <a:gd name="T6" fmla="*/ 148 w 186"/>
              <a:gd name="T7" fmla="*/ 71 h 102"/>
              <a:gd name="T8" fmla="*/ 92 w 186"/>
              <a:gd name="T9" fmla="*/ 64 h 102"/>
              <a:gd name="T10" fmla="*/ 186 w 186"/>
              <a:gd name="T11" fmla="*/ 44 h 102"/>
              <a:gd name="T12" fmla="*/ 92 w 186"/>
              <a:gd name="T13" fmla="*/ 51 h 102"/>
              <a:gd name="T14" fmla="*/ 92 w 186"/>
              <a:gd name="T15" fmla="*/ 25 h 102"/>
              <a:gd name="T16" fmla="*/ 186 w 186"/>
              <a:gd name="T17" fmla="*/ 32 h 102"/>
              <a:gd name="T18" fmla="*/ 92 w 186"/>
              <a:gd name="T19" fmla="*/ 25 h 102"/>
              <a:gd name="T20" fmla="*/ 186 w 186"/>
              <a:gd name="T21" fmla="*/ 6 h 102"/>
              <a:gd name="T22" fmla="*/ 92 w 186"/>
              <a:gd name="T23" fmla="*/ 13 h 102"/>
              <a:gd name="T24" fmla="*/ 28 w 186"/>
              <a:gd name="T25" fmla="*/ 3 h 102"/>
              <a:gd name="T26" fmla="*/ 26 w 186"/>
              <a:gd name="T27" fmla="*/ 4 h 102"/>
              <a:gd name="T28" fmla="*/ 25 w 186"/>
              <a:gd name="T29" fmla="*/ 4 h 102"/>
              <a:gd name="T30" fmla="*/ 24 w 186"/>
              <a:gd name="T31" fmla="*/ 5 h 102"/>
              <a:gd name="T32" fmla="*/ 24 w 186"/>
              <a:gd name="T33" fmla="*/ 5 h 102"/>
              <a:gd name="T34" fmla="*/ 23 w 186"/>
              <a:gd name="T35" fmla="*/ 6 h 102"/>
              <a:gd name="T36" fmla="*/ 23 w 186"/>
              <a:gd name="T37" fmla="*/ 6 h 102"/>
              <a:gd name="T38" fmla="*/ 22 w 186"/>
              <a:gd name="T39" fmla="*/ 6 h 102"/>
              <a:gd name="T40" fmla="*/ 21 w 186"/>
              <a:gd name="T41" fmla="*/ 7 h 102"/>
              <a:gd name="T42" fmla="*/ 21 w 186"/>
              <a:gd name="T43" fmla="*/ 7 h 102"/>
              <a:gd name="T44" fmla="*/ 20 w 186"/>
              <a:gd name="T45" fmla="*/ 8 h 102"/>
              <a:gd name="T46" fmla="*/ 20 w 186"/>
              <a:gd name="T47" fmla="*/ 8 h 102"/>
              <a:gd name="T48" fmla="*/ 19 w 186"/>
              <a:gd name="T49" fmla="*/ 8 h 102"/>
              <a:gd name="T50" fmla="*/ 19 w 186"/>
              <a:gd name="T51" fmla="*/ 9 h 102"/>
              <a:gd name="T52" fmla="*/ 18 w 186"/>
              <a:gd name="T53" fmla="*/ 9 h 102"/>
              <a:gd name="T54" fmla="*/ 18 w 186"/>
              <a:gd name="T55" fmla="*/ 10 h 102"/>
              <a:gd name="T56" fmla="*/ 18 w 186"/>
              <a:gd name="T57" fmla="*/ 10 h 102"/>
              <a:gd name="T58" fmla="*/ 8 w 186"/>
              <a:gd name="T59" fmla="*/ 28 h 102"/>
              <a:gd name="T60" fmla="*/ 2 w 186"/>
              <a:gd name="T61" fmla="*/ 61 h 102"/>
              <a:gd name="T62" fmla="*/ 40 w 186"/>
              <a:gd name="T63" fmla="*/ 1 h 102"/>
              <a:gd name="T64" fmla="*/ 16 w 186"/>
              <a:gd name="T65" fmla="*/ 30 h 102"/>
              <a:gd name="T66" fmla="*/ 42 w 186"/>
              <a:gd name="T67" fmla="*/ 16 h 102"/>
              <a:gd name="T68" fmla="*/ 45 w 186"/>
              <a:gd name="T69" fmla="*/ 30 h 102"/>
              <a:gd name="T70" fmla="*/ 49 w 186"/>
              <a:gd name="T71" fmla="*/ 30 h 102"/>
              <a:gd name="T72" fmla="*/ 64 w 186"/>
              <a:gd name="T73" fmla="*/ 33 h 102"/>
              <a:gd name="T74" fmla="*/ 15 w 186"/>
              <a:gd name="T75" fmla="*/ 33 h 102"/>
              <a:gd name="T76" fmla="*/ 16 w 186"/>
              <a:gd name="T77" fmla="*/ 30 h 102"/>
              <a:gd name="T78" fmla="*/ 53 w 186"/>
              <a:gd name="T79" fmla="*/ 38 h 102"/>
              <a:gd name="T80" fmla="*/ 46 w 186"/>
              <a:gd name="T81" fmla="*/ 38 h 102"/>
              <a:gd name="T82" fmla="*/ 29 w 186"/>
              <a:gd name="T83" fmla="*/ 35 h 102"/>
              <a:gd name="T84" fmla="*/ 29 w 186"/>
              <a:gd name="T85" fmla="*/ 42 h 102"/>
              <a:gd name="T86" fmla="*/ 29 w 186"/>
              <a:gd name="T87" fmla="*/ 35 h 102"/>
              <a:gd name="T88" fmla="*/ 0 w 186"/>
              <a:gd name="T89" fmla="*/ 102 h 102"/>
              <a:gd name="T90" fmla="*/ 28 w 186"/>
              <a:gd name="T91" fmla="*/ 96 h 102"/>
              <a:gd name="T92" fmla="*/ 79 w 186"/>
              <a:gd name="T93"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6" h="102">
                <a:moveTo>
                  <a:pt x="92" y="81"/>
                </a:moveTo>
                <a:cubicBezTo>
                  <a:pt x="148" y="81"/>
                  <a:pt x="148" y="81"/>
                  <a:pt x="148" y="81"/>
                </a:cubicBezTo>
                <a:cubicBezTo>
                  <a:pt x="148" y="88"/>
                  <a:pt x="148" y="88"/>
                  <a:pt x="148" y="88"/>
                </a:cubicBezTo>
                <a:cubicBezTo>
                  <a:pt x="92" y="88"/>
                  <a:pt x="92" y="88"/>
                  <a:pt x="92" y="88"/>
                </a:cubicBezTo>
                <a:cubicBezTo>
                  <a:pt x="92" y="81"/>
                  <a:pt x="92" y="81"/>
                  <a:pt x="92" y="81"/>
                </a:cubicBezTo>
                <a:close/>
                <a:moveTo>
                  <a:pt x="92" y="64"/>
                </a:moveTo>
                <a:cubicBezTo>
                  <a:pt x="148" y="64"/>
                  <a:pt x="148" y="64"/>
                  <a:pt x="148" y="64"/>
                </a:cubicBezTo>
                <a:cubicBezTo>
                  <a:pt x="148" y="71"/>
                  <a:pt x="148" y="71"/>
                  <a:pt x="148" y="71"/>
                </a:cubicBezTo>
                <a:cubicBezTo>
                  <a:pt x="92" y="71"/>
                  <a:pt x="92" y="71"/>
                  <a:pt x="92" y="71"/>
                </a:cubicBezTo>
                <a:cubicBezTo>
                  <a:pt x="92" y="64"/>
                  <a:pt x="92" y="64"/>
                  <a:pt x="92" y="64"/>
                </a:cubicBezTo>
                <a:close/>
                <a:moveTo>
                  <a:pt x="92" y="44"/>
                </a:moveTo>
                <a:cubicBezTo>
                  <a:pt x="186" y="44"/>
                  <a:pt x="186" y="44"/>
                  <a:pt x="186" y="44"/>
                </a:cubicBezTo>
                <a:cubicBezTo>
                  <a:pt x="186" y="51"/>
                  <a:pt x="186" y="51"/>
                  <a:pt x="186" y="51"/>
                </a:cubicBezTo>
                <a:cubicBezTo>
                  <a:pt x="92" y="51"/>
                  <a:pt x="92" y="51"/>
                  <a:pt x="92" y="51"/>
                </a:cubicBezTo>
                <a:cubicBezTo>
                  <a:pt x="92" y="44"/>
                  <a:pt x="92" y="44"/>
                  <a:pt x="92" y="44"/>
                </a:cubicBezTo>
                <a:close/>
                <a:moveTo>
                  <a:pt x="92" y="25"/>
                </a:moveTo>
                <a:cubicBezTo>
                  <a:pt x="186" y="25"/>
                  <a:pt x="186" y="25"/>
                  <a:pt x="186" y="25"/>
                </a:cubicBezTo>
                <a:cubicBezTo>
                  <a:pt x="186" y="32"/>
                  <a:pt x="186" y="32"/>
                  <a:pt x="186" y="32"/>
                </a:cubicBezTo>
                <a:cubicBezTo>
                  <a:pt x="92" y="32"/>
                  <a:pt x="92" y="32"/>
                  <a:pt x="92" y="32"/>
                </a:cubicBezTo>
                <a:cubicBezTo>
                  <a:pt x="92" y="25"/>
                  <a:pt x="92" y="25"/>
                  <a:pt x="92" y="25"/>
                </a:cubicBezTo>
                <a:close/>
                <a:moveTo>
                  <a:pt x="92" y="6"/>
                </a:moveTo>
                <a:cubicBezTo>
                  <a:pt x="186" y="6"/>
                  <a:pt x="186" y="6"/>
                  <a:pt x="186" y="6"/>
                </a:cubicBezTo>
                <a:cubicBezTo>
                  <a:pt x="186" y="13"/>
                  <a:pt x="186" y="13"/>
                  <a:pt x="186" y="13"/>
                </a:cubicBezTo>
                <a:cubicBezTo>
                  <a:pt x="92" y="13"/>
                  <a:pt x="92" y="13"/>
                  <a:pt x="92" y="13"/>
                </a:cubicBezTo>
                <a:cubicBezTo>
                  <a:pt x="92" y="6"/>
                  <a:pt x="92" y="6"/>
                  <a:pt x="92" y="6"/>
                </a:cubicBezTo>
                <a:close/>
                <a:moveTo>
                  <a:pt x="28" y="3"/>
                </a:moveTo>
                <a:cubicBezTo>
                  <a:pt x="28" y="3"/>
                  <a:pt x="28" y="3"/>
                  <a:pt x="28" y="3"/>
                </a:cubicBezTo>
                <a:cubicBezTo>
                  <a:pt x="27" y="4"/>
                  <a:pt x="26" y="4"/>
                  <a:pt x="26" y="4"/>
                </a:cubicBezTo>
                <a:cubicBezTo>
                  <a:pt x="26" y="4"/>
                  <a:pt x="26" y="4"/>
                  <a:pt x="26" y="4"/>
                </a:cubicBezTo>
                <a:cubicBezTo>
                  <a:pt x="26" y="4"/>
                  <a:pt x="25" y="4"/>
                  <a:pt x="25" y="4"/>
                </a:cubicBezTo>
                <a:cubicBezTo>
                  <a:pt x="25" y="5"/>
                  <a:pt x="25" y="5"/>
                  <a:pt x="25" y="5"/>
                </a:cubicBezTo>
                <a:cubicBezTo>
                  <a:pt x="25" y="5"/>
                  <a:pt x="24" y="5"/>
                  <a:pt x="24" y="5"/>
                </a:cubicBezTo>
                <a:cubicBezTo>
                  <a:pt x="24" y="5"/>
                  <a:pt x="24" y="5"/>
                  <a:pt x="24" y="5"/>
                </a:cubicBezTo>
                <a:cubicBezTo>
                  <a:pt x="24" y="5"/>
                  <a:pt x="24" y="5"/>
                  <a:pt x="24" y="5"/>
                </a:cubicBezTo>
                <a:cubicBezTo>
                  <a:pt x="23" y="5"/>
                  <a:pt x="23" y="5"/>
                  <a:pt x="23" y="5"/>
                </a:cubicBezTo>
                <a:cubicBezTo>
                  <a:pt x="23" y="6"/>
                  <a:pt x="23" y="6"/>
                  <a:pt x="23" y="6"/>
                </a:cubicBezTo>
                <a:cubicBezTo>
                  <a:pt x="23" y="6"/>
                  <a:pt x="23" y="6"/>
                  <a:pt x="23" y="6"/>
                </a:cubicBezTo>
                <a:cubicBezTo>
                  <a:pt x="23" y="6"/>
                  <a:pt x="23" y="6"/>
                  <a:pt x="23" y="6"/>
                </a:cubicBezTo>
                <a:cubicBezTo>
                  <a:pt x="22" y="6"/>
                  <a:pt x="22" y="6"/>
                  <a:pt x="22" y="6"/>
                </a:cubicBezTo>
                <a:cubicBezTo>
                  <a:pt x="22" y="6"/>
                  <a:pt x="22" y="6"/>
                  <a:pt x="22" y="6"/>
                </a:cubicBezTo>
                <a:cubicBezTo>
                  <a:pt x="22" y="7"/>
                  <a:pt x="22" y="7"/>
                  <a:pt x="22" y="7"/>
                </a:cubicBezTo>
                <a:cubicBezTo>
                  <a:pt x="22" y="7"/>
                  <a:pt x="22" y="7"/>
                  <a:pt x="21" y="7"/>
                </a:cubicBezTo>
                <a:cubicBezTo>
                  <a:pt x="21" y="7"/>
                  <a:pt x="21" y="7"/>
                  <a:pt x="21" y="7"/>
                </a:cubicBezTo>
                <a:cubicBezTo>
                  <a:pt x="21" y="7"/>
                  <a:pt x="21" y="7"/>
                  <a:pt x="21" y="7"/>
                </a:cubicBezTo>
                <a:cubicBezTo>
                  <a:pt x="21" y="7"/>
                  <a:pt x="21" y="7"/>
                  <a:pt x="21" y="7"/>
                </a:cubicBezTo>
                <a:cubicBezTo>
                  <a:pt x="21" y="7"/>
                  <a:pt x="21" y="7"/>
                  <a:pt x="20" y="8"/>
                </a:cubicBezTo>
                <a:cubicBezTo>
                  <a:pt x="20" y="8"/>
                  <a:pt x="20" y="8"/>
                  <a:pt x="20" y="8"/>
                </a:cubicBezTo>
                <a:cubicBezTo>
                  <a:pt x="20" y="8"/>
                  <a:pt x="20" y="8"/>
                  <a:pt x="20" y="8"/>
                </a:cubicBezTo>
                <a:cubicBezTo>
                  <a:pt x="20" y="8"/>
                  <a:pt x="20" y="8"/>
                  <a:pt x="20" y="8"/>
                </a:cubicBezTo>
                <a:cubicBezTo>
                  <a:pt x="20" y="8"/>
                  <a:pt x="20" y="8"/>
                  <a:pt x="19" y="8"/>
                </a:cubicBezTo>
                <a:cubicBezTo>
                  <a:pt x="19" y="8"/>
                  <a:pt x="19" y="8"/>
                  <a:pt x="19" y="8"/>
                </a:cubicBezTo>
                <a:cubicBezTo>
                  <a:pt x="19" y="9"/>
                  <a:pt x="19" y="9"/>
                  <a:pt x="19" y="9"/>
                </a:cubicBezTo>
                <a:cubicBezTo>
                  <a:pt x="19" y="9"/>
                  <a:pt x="19" y="9"/>
                  <a:pt x="19" y="9"/>
                </a:cubicBezTo>
                <a:cubicBezTo>
                  <a:pt x="19" y="9"/>
                  <a:pt x="19" y="9"/>
                  <a:pt x="18" y="9"/>
                </a:cubicBezTo>
                <a:cubicBezTo>
                  <a:pt x="18" y="9"/>
                  <a:pt x="18" y="9"/>
                  <a:pt x="18" y="9"/>
                </a:cubicBezTo>
                <a:cubicBezTo>
                  <a:pt x="18" y="9"/>
                  <a:pt x="18" y="10"/>
                  <a:pt x="18" y="10"/>
                </a:cubicBezTo>
                <a:cubicBezTo>
                  <a:pt x="18" y="10"/>
                  <a:pt x="18" y="10"/>
                  <a:pt x="18" y="10"/>
                </a:cubicBezTo>
                <a:cubicBezTo>
                  <a:pt x="18" y="10"/>
                  <a:pt x="18" y="10"/>
                  <a:pt x="18" y="10"/>
                </a:cubicBezTo>
                <a:cubicBezTo>
                  <a:pt x="18" y="10"/>
                  <a:pt x="18" y="10"/>
                  <a:pt x="18" y="10"/>
                </a:cubicBezTo>
                <a:cubicBezTo>
                  <a:pt x="13" y="15"/>
                  <a:pt x="9" y="21"/>
                  <a:pt x="8" y="28"/>
                </a:cubicBezTo>
                <a:cubicBezTo>
                  <a:pt x="8" y="28"/>
                  <a:pt x="8" y="28"/>
                  <a:pt x="8" y="28"/>
                </a:cubicBezTo>
                <a:cubicBezTo>
                  <a:pt x="6" y="38"/>
                  <a:pt x="17" y="55"/>
                  <a:pt x="2" y="61"/>
                </a:cubicBezTo>
                <a:cubicBezTo>
                  <a:pt x="75" y="61"/>
                  <a:pt x="75" y="61"/>
                  <a:pt x="75" y="61"/>
                </a:cubicBezTo>
                <a:cubicBezTo>
                  <a:pt x="82" y="40"/>
                  <a:pt x="74" y="0"/>
                  <a:pt x="40" y="1"/>
                </a:cubicBezTo>
                <a:cubicBezTo>
                  <a:pt x="36" y="1"/>
                  <a:pt x="31" y="2"/>
                  <a:pt x="28" y="3"/>
                </a:cubicBezTo>
                <a:close/>
                <a:moveTo>
                  <a:pt x="16" y="30"/>
                </a:moveTo>
                <a:cubicBezTo>
                  <a:pt x="40" y="30"/>
                  <a:pt x="40" y="30"/>
                  <a:pt x="40" y="30"/>
                </a:cubicBezTo>
                <a:cubicBezTo>
                  <a:pt x="42" y="16"/>
                  <a:pt x="42" y="16"/>
                  <a:pt x="42" y="16"/>
                </a:cubicBezTo>
                <a:cubicBezTo>
                  <a:pt x="43" y="30"/>
                  <a:pt x="43" y="30"/>
                  <a:pt x="43" y="30"/>
                </a:cubicBezTo>
                <a:cubicBezTo>
                  <a:pt x="45" y="30"/>
                  <a:pt x="45" y="30"/>
                  <a:pt x="45" y="30"/>
                </a:cubicBezTo>
                <a:cubicBezTo>
                  <a:pt x="46" y="23"/>
                  <a:pt x="46" y="23"/>
                  <a:pt x="46" y="23"/>
                </a:cubicBezTo>
                <a:cubicBezTo>
                  <a:pt x="49" y="30"/>
                  <a:pt x="49" y="30"/>
                  <a:pt x="49" y="30"/>
                </a:cubicBezTo>
                <a:cubicBezTo>
                  <a:pt x="64" y="30"/>
                  <a:pt x="64" y="30"/>
                  <a:pt x="64" y="30"/>
                </a:cubicBezTo>
                <a:cubicBezTo>
                  <a:pt x="64" y="31"/>
                  <a:pt x="64" y="32"/>
                  <a:pt x="64" y="33"/>
                </a:cubicBezTo>
                <a:cubicBezTo>
                  <a:pt x="64" y="47"/>
                  <a:pt x="53" y="58"/>
                  <a:pt x="40" y="58"/>
                </a:cubicBezTo>
                <a:cubicBezTo>
                  <a:pt x="26" y="58"/>
                  <a:pt x="15" y="47"/>
                  <a:pt x="15" y="33"/>
                </a:cubicBezTo>
                <a:cubicBezTo>
                  <a:pt x="15" y="31"/>
                  <a:pt x="15" y="29"/>
                  <a:pt x="16" y="27"/>
                </a:cubicBezTo>
                <a:cubicBezTo>
                  <a:pt x="16" y="29"/>
                  <a:pt x="16" y="30"/>
                  <a:pt x="16" y="30"/>
                </a:cubicBezTo>
                <a:close/>
                <a:moveTo>
                  <a:pt x="49" y="35"/>
                </a:moveTo>
                <a:cubicBezTo>
                  <a:pt x="51" y="35"/>
                  <a:pt x="53" y="37"/>
                  <a:pt x="53" y="38"/>
                </a:cubicBezTo>
                <a:cubicBezTo>
                  <a:pt x="53" y="40"/>
                  <a:pt x="51" y="42"/>
                  <a:pt x="49" y="42"/>
                </a:cubicBezTo>
                <a:cubicBezTo>
                  <a:pt x="47" y="42"/>
                  <a:pt x="46" y="40"/>
                  <a:pt x="46" y="38"/>
                </a:cubicBezTo>
                <a:cubicBezTo>
                  <a:pt x="46" y="37"/>
                  <a:pt x="47" y="35"/>
                  <a:pt x="49" y="35"/>
                </a:cubicBezTo>
                <a:close/>
                <a:moveTo>
                  <a:pt x="29" y="35"/>
                </a:moveTo>
                <a:cubicBezTo>
                  <a:pt x="31" y="35"/>
                  <a:pt x="33" y="37"/>
                  <a:pt x="33" y="38"/>
                </a:cubicBezTo>
                <a:cubicBezTo>
                  <a:pt x="33" y="40"/>
                  <a:pt x="31" y="42"/>
                  <a:pt x="29" y="42"/>
                </a:cubicBezTo>
                <a:cubicBezTo>
                  <a:pt x="28" y="42"/>
                  <a:pt x="26" y="40"/>
                  <a:pt x="26" y="38"/>
                </a:cubicBezTo>
                <a:cubicBezTo>
                  <a:pt x="26" y="37"/>
                  <a:pt x="28" y="35"/>
                  <a:pt x="29" y="35"/>
                </a:cubicBezTo>
                <a:close/>
                <a:moveTo>
                  <a:pt x="79" y="102"/>
                </a:moveTo>
                <a:cubicBezTo>
                  <a:pt x="0" y="102"/>
                  <a:pt x="0" y="102"/>
                  <a:pt x="0" y="102"/>
                </a:cubicBezTo>
                <a:cubicBezTo>
                  <a:pt x="1" y="83"/>
                  <a:pt x="12" y="68"/>
                  <a:pt x="28" y="63"/>
                </a:cubicBezTo>
                <a:cubicBezTo>
                  <a:pt x="28" y="96"/>
                  <a:pt x="28" y="96"/>
                  <a:pt x="28" y="96"/>
                </a:cubicBezTo>
                <a:cubicBezTo>
                  <a:pt x="51" y="63"/>
                  <a:pt x="51" y="63"/>
                  <a:pt x="51" y="63"/>
                </a:cubicBezTo>
                <a:cubicBezTo>
                  <a:pt x="67" y="68"/>
                  <a:pt x="78" y="83"/>
                  <a:pt x="79" y="10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89855" tIns="44928" rIns="89855" bIns="44928" numCol="1" anchor="t" anchorCtr="0" compatLnSpc="1"/>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4" name="Freeform 53"/>
          <p:cNvSpPr>
            <a:spLocks noEditPoints="1"/>
          </p:cNvSpPr>
          <p:nvPr/>
        </p:nvSpPr>
        <p:spPr bwMode="auto">
          <a:xfrm>
            <a:off x="7461411" y="3357285"/>
            <a:ext cx="663981" cy="571500"/>
          </a:xfrm>
          <a:custGeom>
            <a:avLst/>
            <a:gdLst>
              <a:gd name="T0" fmla="*/ 265 w 275"/>
              <a:gd name="T1" fmla="*/ 71 h 238"/>
              <a:gd name="T2" fmla="*/ 243 w 275"/>
              <a:gd name="T3" fmla="*/ 62 h 238"/>
              <a:gd name="T4" fmla="*/ 217 w 275"/>
              <a:gd name="T5" fmla="*/ 62 h 238"/>
              <a:gd name="T6" fmla="*/ 194 w 275"/>
              <a:gd name="T7" fmla="*/ 43 h 238"/>
              <a:gd name="T8" fmla="*/ 172 w 275"/>
              <a:gd name="T9" fmla="*/ 43 h 238"/>
              <a:gd name="T10" fmla="*/ 145 w 275"/>
              <a:gd name="T11" fmla="*/ 0 h 238"/>
              <a:gd name="T12" fmla="*/ 126 w 275"/>
              <a:gd name="T13" fmla="*/ 0 h 238"/>
              <a:gd name="T14" fmla="*/ 100 w 275"/>
              <a:gd name="T15" fmla="*/ 43 h 238"/>
              <a:gd name="T16" fmla="*/ 76 w 275"/>
              <a:gd name="T17" fmla="*/ 44 h 238"/>
              <a:gd name="T18" fmla="*/ 53 w 275"/>
              <a:gd name="T19" fmla="*/ 62 h 238"/>
              <a:gd name="T20" fmla="*/ 31 w 275"/>
              <a:gd name="T21" fmla="*/ 62 h 238"/>
              <a:gd name="T22" fmla="*/ 9 w 275"/>
              <a:gd name="T23" fmla="*/ 71 h 238"/>
              <a:gd name="T24" fmla="*/ 0 w 275"/>
              <a:gd name="T25" fmla="*/ 93 h 238"/>
              <a:gd name="T26" fmla="*/ 0 w 275"/>
              <a:gd name="T27" fmla="*/ 207 h 238"/>
              <a:gd name="T28" fmla="*/ 9 w 275"/>
              <a:gd name="T29" fmla="*/ 229 h 238"/>
              <a:gd name="T30" fmla="*/ 31 w 275"/>
              <a:gd name="T31" fmla="*/ 238 h 238"/>
              <a:gd name="T32" fmla="*/ 243 w 275"/>
              <a:gd name="T33" fmla="*/ 238 h 238"/>
              <a:gd name="T34" fmla="*/ 265 w 275"/>
              <a:gd name="T35" fmla="*/ 229 h 238"/>
              <a:gd name="T36" fmla="*/ 275 w 275"/>
              <a:gd name="T37" fmla="*/ 207 h 238"/>
              <a:gd name="T38" fmla="*/ 275 w 275"/>
              <a:gd name="T39" fmla="*/ 93 h 238"/>
              <a:gd name="T40" fmla="*/ 265 w 275"/>
              <a:gd name="T41" fmla="*/ 71 h 238"/>
              <a:gd name="T42" fmla="*/ 77 w 275"/>
              <a:gd name="T43" fmla="*/ 50 h 238"/>
              <a:gd name="T44" fmla="*/ 194 w 275"/>
              <a:gd name="T45" fmla="*/ 49 h 238"/>
              <a:gd name="T46" fmla="*/ 210 w 275"/>
              <a:gd name="T47" fmla="*/ 58 h 238"/>
              <a:gd name="T48" fmla="*/ 201 w 275"/>
              <a:gd name="T49" fmla="*/ 56 h 238"/>
              <a:gd name="T50" fmla="*/ 83 w 275"/>
              <a:gd name="T51" fmla="*/ 57 h 238"/>
              <a:gd name="T52" fmla="*/ 66 w 275"/>
              <a:gd name="T53" fmla="*/ 74 h 238"/>
              <a:gd name="T54" fmla="*/ 68 w 275"/>
              <a:gd name="T55" fmla="*/ 83 h 238"/>
              <a:gd name="T56" fmla="*/ 59 w 275"/>
              <a:gd name="T57" fmla="*/ 68 h 238"/>
              <a:gd name="T58" fmla="*/ 77 w 275"/>
              <a:gd name="T59" fmla="*/ 50 h 238"/>
              <a:gd name="T60" fmla="*/ 258 w 275"/>
              <a:gd name="T61" fmla="*/ 207 h 238"/>
              <a:gd name="T62" fmla="*/ 254 w 275"/>
              <a:gd name="T63" fmla="*/ 217 h 238"/>
              <a:gd name="T64" fmla="*/ 243 w 275"/>
              <a:gd name="T65" fmla="*/ 222 h 238"/>
              <a:gd name="T66" fmla="*/ 31 w 275"/>
              <a:gd name="T67" fmla="*/ 222 h 238"/>
              <a:gd name="T68" fmla="*/ 21 w 275"/>
              <a:gd name="T69" fmla="*/ 217 h 238"/>
              <a:gd name="T70" fmla="*/ 17 w 275"/>
              <a:gd name="T71" fmla="*/ 207 h 238"/>
              <a:gd name="T72" fmla="*/ 17 w 275"/>
              <a:gd name="T73" fmla="*/ 93 h 238"/>
              <a:gd name="T74" fmla="*/ 21 w 275"/>
              <a:gd name="T75" fmla="*/ 83 h 238"/>
              <a:gd name="T76" fmla="*/ 31 w 275"/>
              <a:gd name="T77" fmla="*/ 78 h 238"/>
              <a:gd name="T78" fmla="*/ 54 w 275"/>
              <a:gd name="T79" fmla="*/ 78 h 238"/>
              <a:gd name="T80" fmla="*/ 76 w 275"/>
              <a:gd name="T81" fmla="*/ 92 h 238"/>
              <a:gd name="T82" fmla="*/ 194 w 275"/>
              <a:gd name="T83" fmla="*/ 92 h 238"/>
              <a:gd name="T84" fmla="*/ 215 w 275"/>
              <a:gd name="T85" fmla="*/ 78 h 238"/>
              <a:gd name="T86" fmla="*/ 243 w 275"/>
              <a:gd name="T87" fmla="*/ 78 h 238"/>
              <a:gd name="T88" fmla="*/ 254 w 275"/>
              <a:gd name="T89" fmla="*/ 83 h 238"/>
              <a:gd name="T90" fmla="*/ 258 w 275"/>
              <a:gd name="T91" fmla="*/ 93 h 238"/>
              <a:gd name="T92" fmla="*/ 258 w 275"/>
              <a:gd name="T93" fmla="*/ 20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5" h="238">
                <a:moveTo>
                  <a:pt x="265" y="71"/>
                </a:moveTo>
                <a:cubicBezTo>
                  <a:pt x="260" y="65"/>
                  <a:pt x="252" y="62"/>
                  <a:pt x="243" y="62"/>
                </a:cubicBezTo>
                <a:cubicBezTo>
                  <a:pt x="217" y="62"/>
                  <a:pt x="217" y="62"/>
                  <a:pt x="217" y="62"/>
                </a:cubicBezTo>
                <a:cubicBezTo>
                  <a:pt x="215" y="51"/>
                  <a:pt x="205" y="43"/>
                  <a:pt x="194" y="43"/>
                </a:cubicBezTo>
                <a:cubicBezTo>
                  <a:pt x="172" y="43"/>
                  <a:pt x="172" y="43"/>
                  <a:pt x="172" y="43"/>
                </a:cubicBezTo>
                <a:cubicBezTo>
                  <a:pt x="155" y="30"/>
                  <a:pt x="148" y="15"/>
                  <a:pt x="145" y="0"/>
                </a:cubicBezTo>
                <a:cubicBezTo>
                  <a:pt x="138" y="0"/>
                  <a:pt x="132" y="0"/>
                  <a:pt x="126" y="0"/>
                </a:cubicBezTo>
                <a:cubicBezTo>
                  <a:pt x="123" y="20"/>
                  <a:pt x="114" y="33"/>
                  <a:pt x="100" y="43"/>
                </a:cubicBezTo>
                <a:cubicBezTo>
                  <a:pt x="76" y="44"/>
                  <a:pt x="76" y="44"/>
                  <a:pt x="76" y="44"/>
                </a:cubicBezTo>
                <a:cubicBezTo>
                  <a:pt x="65" y="44"/>
                  <a:pt x="56" y="51"/>
                  <a:pt x="53" y="62"/>
                </a:cubicBezTo>
                <a:cubicBezTo>
                  <a:pt x="31" y="62"/>
                  <a:pt x="31" y="62"/>
                  <a:pt x="31" y="62"/>
                </a:cubicBezTo>
                <a:cubicBezTo>
                  <a:pt x="23" y="62"/>
                  <a:pt x="15" y="65"/>
                  <a:pt x="9" y="71"/>
                </a:cubicBezTo>
                <a:cubicBezTo>
                  <a:pt x="3" y="77"/>
                  <a:pt x="0" y="84"/>
                  <a:pt x="0" y="93"/>
                </a:cubicBezTo>
                <a:cubicBezTo>
                  <a:pt x="0" y="207"/>
                  <a:pt x="0" y="207"/>
                  <a:pt x="0" y="207"/>
                </a:cubicBezTo>
                <a:cubicBezTo>
                  <a:pt x="0" y="215"/>
                  <a:pt x="3" y="223"/>
                  <a:pt x="9" y="229"/>
                </a:cubicBezTo>
                <a:cubicBezTo>
                  <a:pt x="15" y="235"/>
                  <a:pt x="23" y="238"/>
                  <a:pt x="31" y="238"/>
                </a:cubicBezTo>
                <a:cubicBezTo>
                  <a:pt x="243" y="238"/>
                  <a:pt x="243" y="238"/>
                  <a:pt x="243" y="238"/>
                </a:cubicBezTo>
                <a:cubicBezTo>
                  <a:pt x="252" y="238"/>
                  <a:pt x="260" y="235"/>
                  <a:pt x="265" y="229"/>
                </a:cubicBezTo>
                <a:cubicBezTo>
                  <a:pt x="271" y="223"/>
                  <a:pt x="275" y="215"/>
                  <a:pt x="275" y="207"/>
                </a:cubicBezTo>
                <a:cubicBezTo>
                  <a:pt x="275" y="93"/>
                  <a:pt x="275" y="93"/>
                  <a:pt x="275" y="93"/>
                </a:cubicBezTo>
                <a:cubicBezTo>
                  <a:pt x="275" y="84"/>
                  <a:pt x="271" y="77"/>
                  <a:pt x="265" y="71"/>
                </a:cubicBezTo>
                <a:close/>
                <a:moveTo>
                  <a:pt x="77" y="50"/>
                </a:moveTo>
                <a:cubicBezTo>
                  <a:pt x="194" y="49"/>
                  <a:pt x="194" y="49"/>
                  <a:pt x="194" y="49"/>
                </a:cubicBezTo>
                <a:cubicBezTo>
                  <a:pt x="201" y="49"/>
                  <a:pt x="207" y="53"/>
                  <a:pt x="210" y="58"/>
                </a:cubicBezTo>
                <a:cubicBezTo>
                  <a:pt x="207" y="57"/>
                  <a:pt x="204" y="56"/>
                  <a:pt x="201" y="56"/>
                </a:cubicBezTo>
                <a:cubicBezTo>
                  <a:pt x="83" y="57"/>
                  <a:pt x="83" y="57"/>
                  <a:pt x="83" y="57"/>
                </a:cubicBezTo>
                <a:cubicBezTo>
                  <a:pt x="74" y="57"/>
                  <a:pt x="66" y="65"/>
                  <a:pt x="66" y="74"/>
                </a:cubicBezTo>
                <a:cubicBezTo>
                  <a:pt x="66" y="77"/>
                  <a:pt x="66" y="80"/>
                  <a:pt x="68" y="83"/>
                </a:cubicBezTo>
                <a:cubicBezTo>
                  <a:pt x="63" y="80"/>
                  <a:pt x="59" y="74"/>
                  <a:pt x="59" y="68"/>
                </a:cubicBezTo>
                <a:cubicBezTo>
                  <a:pt x="59" y="58"/>
                  <a:pt x="67" y="50"/>
                  <a:pt x="77" y="50"/>
                </a:cubicBezTo>
                <a:close/>
                <a:moveTo>
                  <a:pt x="258" y="207"/>
                </a:moveTo>
                <a:cubicBezTo>
                  <a:pt x="258" y="211"/>
                  <a:pt x="256" y="214"/>
                  <a:pt x="254" y="217"/>
                </a:cubicBezTo>
                <a:cubicBezTo>
                  <a:pt x="251" y="220"/>
                  <a:pt x="247" y="222"/>
                  <a:pt x="243" y="222"/>
                </a:cubicBezTo>
                <a:cubicBezTo>
                  <a:pt x="31" y="222"/>
                  <a:pt x="31" y="222"/>
                  <a:pt x="31" y="222"/>
                </a:cubicBezTo>
                <a:cubicBezTo>
                  <a:pt x="27" y="222"/>
                  <a:pt x="24" y="220"/>
                  <a:pt x="21" y="217"/>
                </a:cubicBezTo>
                <a:cubicBezTo>
                  <a:pt x="18" y="214"/>
                  <a:pt x="17" y="211"/>
                  <a:pt x="17" y="207"/>
                </a:cubicBezTo>
                <a:cubicBezTo>
                  <a:pt x="17" y="93"/>
                  <a:pt x="17" y="93"/>
                  <a:pt x="17" y="93"/>
                </a:cubicBezTo>
                <a:cubicBezTo>
                  <a:pt x="17" y="89"/>
                  <a:pt x="18" y="85"/>
                  <a:pt x="21" y="83"/>
                </a:cubicBezTo>
                <a:cubicBezTo>
                  <a:pt x="24" y="80"/>
                  <a:pt x="27" y="78"/>
                  <a:pt x="31" y="78"/>
                </a:cubicBezTo>
                <a:cubicBezTo>
                  <a:pt x="54" y="78"/>
                  <a:pt x="54" y="78"/>
                  <a:pt x="54" y="78"/>
                </a:cubicBezTo>
                <a:cubicBezTo>
                  <a:pt x="58" y="87"/>
                  <a:pt x="67" y="92"/>
                  <a:pt x="76" y="92"/>
                </a:cubicBezTo>
                <a:cubicBezTo>
                  <a:pt x="194" y="92"/>
                  <a:pt x="194" y="92"/>
                  <a:pt x="194" y="92"/>
                </a:cubicBezTo>
                <a:cubicBezTo>
                  <a:pt x="203" y="92"/>
                  <a:pt x="211" y="86"/>
                  <a:pt x="215" y="78"/>
                </a:cubicBezTo>
                <a:cubicBezTo>
                  <a:pt x="243" y="78"/>
                  <a:pt x="243" y="78"/>
                  <a:pt x="243" y="78"/>
                </a:cubicBezTo>
                <a:cubicBezTo>
                  <a:pt x="247" y="78"/>
                  <a:pt x="251" y="80"/>
                  <a:pt x="254" y="83"/>
                </a:cubicBezTo>
                <a:cubicBezTo>
                  <a:pt x="256" y="85"/>
                  <a:pt x="258" y="89"/>
                  <a:pt x="258" y="93"/>
                </a:cubicBezTo>
                <a:lnTo>
                  <a:pt x="258" y="20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89855" tIns="44928" rIns="89855" bIns="44928" numCol="1" anchor="t" anchorCtr="0" compatLnSpc="1"/>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5" name="椭圆 14"/>
          <p:cNvSpPr/>
          <p:nvPr/>
        </p:nvSpPr>
        <p:spPr>
          <a:xfrm>
            <a:off x="7226338" y="1472876"/>
            <a:ext cx="1134126" cy="1129015"/>
          </a:xfrm>
          <a:prstGeom prst="ellipse">
            <a:avLst/>
          </a:prstGeom>
          <a:solidFill>
            <a:srgbClr val="595959"/>
          </a:solidFill>
          <a:ln>
            <a:noFill/>
          </a:ln>
        </p:spPr>
        <p:txBody>
          <a:bodyPr lIns="95575" tIns="47539" rIns="95575" bIns="47539" anchor="ctr"/>
          <a:lstStyle/>
          <a:p>
            <a:pPr algn="ctr">
              <a:buFont typeface="Arial" panose="020B0604020202020204" pitchFamily="34" charset="0"/>
              <a:buNone/>
            </a:pPr>
            <a:endParaRPr lang="zh-CN" altLang="en-US" sz="2200">
              <a:solidFill>
                <a:srgbClr val="FFFFFF"/>
              </a:solidFill>
              <a:latin typeface="微软雅黑" panose="020B0503020204020204" pitchFamily="34" charset="-122"/>
              <a:ea typeface="微软雅黑" panose="020B0503020204020204" pitchFamily="34" charset="-122"/>
            </a:endParaRPr>
          </a:p>
        </p:txBody>
      </p:sp>
      <p:sp>
        <p:nvSpPr>
          <p:cNvPr id="16" name="Freeform 21"/>
          <p:cNvSpPr>
            <a:spLocks noChangeAspect="1" noEditPoints="1"/>
          </p:cNvSpPr>
          <p:nvPr/>
        </p:nvSpPr>
        <p:spPr bwMode="auto">
          <a:xfrm>
            <a:off x="7476135" y="1742721"/>
            <a:ext cx="611369" cy="571500"/>
          </a:xfrm>
          <a:custGeom>
            <a:avLst/>
            <a:gdLst>
              <a:gd name="T0" fmla="*/ 189 w 243"/>
              <a:gd name="T1" fmla="*/ 0 h 228"/>
              <a:gd name="T2" fmla="*/ 196 w 243"/>
              <a:gd name="T3" fmla="*/ 190 h 228"/>
              <a:gd name="T4" fmla="*/ 201 w 243"/>
              <a:gd name="T5" fmla="*/ 207 h 228"/>
              <a:gd name="T6" fmla="*/ 224 w 243"/>
              <a:gd name="T7" fmla="*/ 208 h 228"/>
              <a:gd name="T8" fmla="*/ 228 w 243"/>
              <a:gd name="T9" fmla="*/ 184 h 228"/>
              <a:gd name="T10" fmla="*/ 235 w 243"/>
              <a:gd name="T11" fmla="*/ 11 h 228"/>
              <a:gd name="T12" fmla="*/ 243 w 243"/>
              <a:gd name="T13" fmla="*/ 184 h 228"/>
              <a:gd name="T14" fmla="*/ 236 w 243"/>
              <a:gd name="T15" fmla="*/ 215 h 228"/>
              <a:gd name="T16" fmla="*/ 216 w 243"/>
              <a:gd name="T17" fmla="*/ 228 h 228"/>
              <a:gd name="T18" fmla="*/ 35 w 243"/>
              <a:gd name="T19" fmla="*/ 228 h 228"/>
              <a:gd name="T20" fmla="*/ 10 w 243"/>
              <a:gd name="T21" fmla="*/ 219 h 228"/>
              <a:gd name="T22" fmla="*/ 0 w 243"/>
              <a:gd name="T23" fmla="*/ 191 h 228"/>
              <a:gd name="T24" fmla="*/ 8 w 243"/>
              <a:gd name="T25" fmla="*/ 0 h 228"/>
              <a:gd name="T26" fmla="*/ 34 w 243"/>
              <a:gd name="T27" fmla="*/ 188 h 228"/>
              <a:gd name="T28" fmla="*/ 72 w 243"/>
              <a:gd name="T29" fmla="*/ 179 h 228"/>
              <a:gd name="T30" fmla="*/ 34 w 243"/>
              <a:gd name="T31" fmla="*/ 157 h 228"/>
              <a:gd name="T32" fmla="*/ 161 w 243"/>
              <a:gd name="T33" fmla="*/ 166 h 228"/>
              <a:gd name="T34" fmla="*/ 34 w 243"/>
              <a:gd name="T35" fmla="*/ 157 h 228"/>
              <a:gd name="T36" fmla="*/ 34 w 243"/>
              <a:gd name="T37" fmla="*/ 142 h 228"/>
              <a:gd name="T38" fmla="*/ 161 w 243"/>
              <a:gd name="T39" fmla="*/ 132 h 228"/>
              <a:gd name="T40" fmla="*/ 34 w 243"/>
              <a:gd name="T41" fmla="*/ 109 h 228"/>
              <a:gd name="T42" fmla="*/ 161 w 243"/>
              <a:gd name="T43" fmla="*/ 119 h 228"/>
              <a:gd name="T44" fmla="*/ 34 w 243"/>
              <a:gd name="T45" fmla="*/ 109 h 228"/>
              <a:gd name="T46" fmla="*/ 64 w 243"/>
              <a:gd name="T47" fmla="*/ 38 h 228"/>
              <a:gd name="T48" fmla="*/ 54 w 243"/>
              <a:gd name="T49" fmla="*/ 62 h 228"/>
              <a:gd name="T50" fmla="*/ 34 w 243"/>
              <a:gd name="T51" fmla="*/ 38 h 228"/>
              <a:gd name="T52" fmla="*/ 44 w 243"/>
              <a:gd name="T53" fmla="*/ 90 h 228"/>
              <a:gd name="T54" fmla="*/ 52 w 243"/>
              <a:gd name="T55" fmla="*/ 90 h 228"/>
              <a:gd name="T56" fmla="*/ 89 w 243"/>
              <a:gd name="T57" fmla="*/ 90 h 228"/>
              <a:gd name="T58" fmla="*/ 78 w 243"/>
              <a:gd name="T59" fmla="*/ 84 h 228"/>
              <a:gd name="T60" fmla="*/ 87 w 243"/>
              <a:gd name="T61" fmla="*/ 65 h 228"/>
              <a:gd name="T62" fmla="*/ 78 w 243"/>
              <a:gd name="T63" fmla="*/ 59 h 228"/>
              <a:gd name="T64" fmla="*/ 89 w 243"/>
              <a:gd name="T65" fmla="*/ 45 h 228"/>
              <a:gd name="T66" fmla="*/ 66 w 243"/>
              <a:gd name="T67" fmla="*/ 38 h 228"/>
              <a:gd name="T68" fmla="*/ 89 w 243"/>
              <a:gd name="T69" fmla="*/ 90 h 228"/>
              <a:gd name="T70" fmla="*/ 127 w 243"/>
              <a:gd name="T71" fmla="*/ 38 h 228"/>
              <a:gd name="T72" fmla="*/ 120 w 243"/>
              <a:gd name="T73" fmla="*/ 38 h 228"/>
              <a:gd name="T74" fmla="*/ 103 w 243"/>
              <a:gd name="T75" fmla="*/ 62 h 228"/>
              <a:gd name="T76" fmla="*/ 90 w 243"/>
              <a:gd name="T77" fmla="*/ 38 h 228"/>
              <a:gd name="T78" fmla="*/ 108 w 243"/>
              <a:gd name="T79" fmla="*/ 90 h 228"/>
              <a:gd name="T80" fmla="*/ 116 w 243"/>
              <a:gd name="T81" fmla="*/ 90 h 228"/>
              <a:gd name="T82" fmla="*/ 136 w 243"/>
              <a:gd name="T83" fmla="*/ 38 h 228"/>
              <a:gd name="T84" fmla="*/ 138 w 243"/>
              <a:gd name="T85" fmla="*/ 81 h 228"/>
              <a:gd name="T86" fmla="*/ 164 w 243"/>
              <a:gd name="T87" fmla="*/ 81 h 228"/>
              <a:gd name="T88" fmla="*/ 162 w 243"/>
              <a:gd name="T89" fmla="*/ 68 h 228"/>
              <a:gd name="T90" fmla="*/ 149 w 243"/>
              <a:gd name="T91" fmla="*/ 51 h 228"/>
              <a:gd name="T92" fmla="*/ 150 w 243"/>
              <a:gd name="T93" fmla="*/ 45 h 228"/>
              <a:gd name="T94" fmla="*/ 152 w 243"/>
              <a:gd name="T95" fmla="*/ 56 h 228"/>
              <a:gd name="T96" fmla="*/ 163 w 243"/>
              <a:gd name="T97" fmla="*/ 47 h 228"/>
              <a:gd name="T98" fmla="*/ 138 w 243"/>
              <a:gd name="T99" fmla="*/ 48 h 228"/>
              <a:gd name="T100" fmla="*/ 139 w 243"/>
              <a:gd name="T101" fmla="*/ 59 h 228"/>
              <a:gd name="T102" fmla="*/ 152 w 243"/>
              <a:gd name="T103" fmla="*/ 75 h 228"/>
              <a:gd name="T104" fmla="*/ 150 w 243"/>
              <a:gd name="T105" fmla="*/ 83 h 228"/>
              <a:gd name="T106" fmla="*/ 148 w 243"/>
              <a:gd name="T107" fmla="*/ 70 h 228"/>
              <a:gd name="T108" fmla="*/ 206 w 243"/>
              <a:gd name="T109" fmla="*/ 12 h 228"/>
              <a:gd name="T110" fmla="*/ 213 w 243"/>
              <a:gd name="T111" fmla="*/ 200 h 228"/>
              <a:gd name="T112" fmla="*/ 220 w 243"/>
              <a:gd name="T113" fmla="*/ 12 h 228"/>
              <a:gd name="T114" fmla="*/ 206 w 243"/>
              <a:gd name="T115" fmla="*/ 12 h 228"/>
              <a:gd name="T116" fmla="*/ 15 w 243"/>
              <a:gd name="T117" fmla="*/ 15 h 228"/>
              <a:gd name="T118" fmla="*/ 15 w 243"/>
              <a:gd name="T119" fmla="*/ 191 h 228"/>
              <a:gd name="T120" fmla="*/ 35 w 243"/>
              <a:gd name="T121" fmla="*/ 213 h 228"/>
              <a:gd name="T122" fmla="*/ 188 w 243"/>
              <a:gd name="T123" fmla="*/ 213 h 228"/>
              <a:gd name="T124" fmla="*/ 182 w 243"/>
              <a:gd name="T125" fmla="*/ 19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3" h="228">
                <a:moveTo>
                  <a:pt x="8" y="0"/>
                </a:moveTo>
                <a:cubicBezTo>
                  <a:pt x="189" y="0"/>
                  <a:pt x="189" y="0"/>
                  <a:pt x="189" y="0"/>
                </a:cubicBezTo>
                <a:cubicBezTo>
                  <a:pt x="193" y="0"/>
                  <a:pt x="196" y="3"/>
                  <a:pt x="196" y="7"/>
                </a:cubicBezTo>
                <a:cubicBezTo>
                  <a:pt x="196" y="190"/>
                  <a:pt x="196" y="190"/>
                  <a:pt x="196" y="190"/>
                </a:cubicBezTo>
                <a:cubicBezTo>
                  <a:pt x="196" y="190"/>
                  <a:pt x="196" y="190"/>
                  <a:pt x="196" y="190"/>
                </a:cubicBezTo>
                <a:cubicBezTo>
                  <a:pt x="196" y="198"/>
                  <a:pt x="198" y="203"/>
                  <a:pt x="201" y="207"/>
                </a:cubicBezTo>
                <a:cubicBezTo>
                  <a:pt x="204" y="210"/>
                  <a:pt x="210" y="212"/>
                  <a:pt x="216" y="213"/>
                </a:cubicBezTo>
                <a:cubicBezTo>
                  <a:pt x="219" y="213"/>
                  <a:pt x="222" y="211"/>
                  <a:pt x="224" y="208"/>
                </a:cubicBezTo>
                <a:cubicBezTo>
                  <a:pt x="226" y="203"/>
                  <a:pt x="228" y="196"/>
                  <a:pt x="228" y="184"/>
                </a:cubicBezTo>
                <a:cubicBezTo>
                  <a:pt x="228" y="184"/>
                  <a:pt x="228" y="184"/>
                  <a:pt x="228" y="184"/>
                </a:cubicBezTo>
                <a:cubicBezTo>
                  <a:pt x="228" y="19"/>
                  <a:pt x="228" y="19"/>
                  <a:pt x="228" y="19"/>
                </a:cubicBezTo>
                <a:cubicBezTo>
                  <a:pt x="228" y="15"/>
                  <a:pt x="231" y="11"/>
                  <a:pt x="235" y="11"/>
                </a:cubicBezTo>
                <a:cubicBezTo>
                  <a:pt x="239" y="11"/>
                  <a:pt x="243" y="15"/>
                  <a:pt x="243" y="19"/>
                </a:cubicBezTo>
                <a:cubicBezTo>
                  <a:pt x="243" y="184"/>
                  <a:pt x="243" y="184"/>
                  <a:pt x="243" y="184"/>
                </a:cubicBezTo>
                <a:cubicBezTo>
                  <a:pt x="243" y="184"/>
                  <a:pt x="243" y="184"/>
                  <a:pt x="242" y="184"/>
                </a:cubicBezTo>
                <a:cubicBezTo>
                  <a:pt x="243" y="199"/>
                  <a:pt x="240" y="209"/>
                  <a:pt x="236" y="215"/>
                </a:cubicBezTo>
                <a:cubicBezTo>
                  <a:pt x="232" y="223"/>
                  <a:pt x="225" y="227"/>
                  <a:pt x="217" y="228"/>
                </a:cubicBezTo>
                <a:cubicBezTo>
                  <a:pt x="217" y="228"/>
                  <a:pt x="217" y="228"/>
                  <a:pt x="216" y="228"/>
                </a:cubicBezTo>
                <a:cubicBezTo>
                  <a:pt x="216" y="228"/>
                  <a:pt x="216" y="228"/>
                  <a:pt x="216" y="228"/>
                </a:cubicBezTo>
                <a:cubicBezTo>
                  <a:pt x="35" y="228"/>
                  <a:pt x="35" y="228"/>
                  <a:pt x="35" y="228"/>
                </a:cubicBezTo>
                <a:cubicBezTo>
                  <a:pt x="35" y="228"/>
                  <a:pt x="34" y="228"/>
                  <a:pt x="34" y="228"/>
                </a:cubicBezTo>
                <a:cubicBezTo>
                  <a:pt x="24" y="228"/>
                  <a:pt x="16" y="225"/>
                  <a:pt x="10" y="219"/>
                </a:cubicBezTo>
                <a:cubicBezTo>
                  <a:pt x="4" y="213"/>
                  <a:pt x="0" y="204"/>
                  <a:pt x="0" y="191"/>
                </a:cubicBezTo>
                <a:cubicBezTo>
                  <a:pt x="0" y="191"/>
                  <a:pt x="0" y="191"/>
                  <a:pt x="0" y="191"/>
                </a:cubicBezTo>
                <a:cubicBezTo>
                  <a:pt x="0" y="7"/>
                  <a:pt x="0" y="7"/>
                  <a:pt x="0" y="7"/>
                </a:cubicBezTo>
                <a:cubicBezTo>
                  <a:pt x="0" y="3"/>
                  <a:pt x="3" y="0"/>
                  <a:pt x="8" y="0"/>
                </a:cubicBezTo>
                <a:close/>
                <a:moveTo>
                  <a:pt x="34" y="179"/>
                </a:moveTo>
                <a:cubicBezTo>
                  <a:pt x="34" y="188"/>
                  <a:pt x="34" y="188"/>
                  <a:pt x="34" y="188"/>
                </a:cubicBezTo>
                <a:cubicBezTo>
                  <a:pt x="72" y="188"/>
                  <a:pt x="72" y="188"/>
                  <a:pt x="72" y="188"/>
                </a:cubicBezTo>
                <a:cubicBezTo>
                  <a:pt x="72" y="179"/>
                  <a:pt x="72" y="179"/>
                  <a:pt x="72" y="179"/>
                </a:cubicBezTo>
                <a:cubicBezTo>
                  <a:pt x="34" y="179"/>
                  <a:pt x="34" y="179"/>
                  <a:pt x="34" y="179"/>
                </a:cubicBezTo>
                <a:close/>
                <a:moveTo>
                  <a:pt x="34" y="157"/>
                </a:moveTo>
                <a:cubicBezTo>
                  <a:pt x="34" y="166"/>
                  <a:pt x="34" y="166"/>
                  <a:pt x="34" y="166"/>
                </a:cubicBezTo>
                <a:cubicBezTo>
                  <a:pt x="161" y="166"/>
                  <a:pt x="161" y="166"/>
                  <a:pt x="161" y="166"/>
                </a:cubicBezTo>
                <a:cubicBezTo>
                  <a:pt x="161" y="157"/>
                  <a:pt x="161" y="157"/>
                  <a:pt x="161" y="157"/>
                </a:cubicBezTo>
                <a:cubicBezTo>
                  <a:pt x="34" y="157"/>
                  <a:pt x="34" y="157"/>
                  <a:pt x="34" y="157"/>
                </a:cubicBezTo>
                <a:close/>
                <a:moveTo>
                  <a:pt x="34" y="132"/>
                </a:moveTo>
                <a:cubicBezTo>
                  <a:pt x="34" y="142"/>
                  <a:pt x="34" y="142"/>
                  <a:pt x="34" y="142"/>
                </a:cubicBezTo>
                <a:cubicBezTo>
                  <a:pt x="161" y="142"/>
                  <a:pt x="161" y="142"/>
                  <a:pt x="161" y="142"/>
                </a:cubicBezTo>
                <a:cubicBezTo>
                  <a:pt x="161" y="132"/>
                  <a:pt x="161" y="132"/>
                  <a:pt x="161" y="132"/>
                </a:cubicBezTo>
                <a:cubicBezTo>
                  <a:pt x="34" y="132"/>
                  <a:pt x="34" y="132"/>
                  <a:pt x="34" y="132"/>
                </a:cubicBezTo>
                <a:close/>
                <a:moveTo>
                  <a:pt x="34" y="109"/>
                </a:moveTo>
                <a:cubicBezTo>
                  <a:pt x="34" y="119"/>
                  <a:pt x="34" y="119"/>
                  <a:pt x="34" y="119"/>
                </a:cubicBezTo>
                <a:cubicBezTo>
                  <a:pt x="161" y="119"/>
                  <a:pt x="161" y="119"/>
                  <a:pt x="161" y="119"/>
                </a:cubicBezTo>
                <a:cubicBezTo>
                  <a:pt x="161" y="109"/>
                  <a:pt x="161" y="109"/>
                  <a:pt x="161" y="109"/>
                </a:cubicBezTo>
                <a:cubicBezTo>
                  <a:pt x="34" y="109"/>
                  <a:pt x="34" y="109"/>
                  <a:pt x="34" y="109"/>
                </a:cubicBezTo>
                <a:close/>
                <a:moveTo>
                  <a:pt x="64" y="90"/>
                </a:moveTo>
                <a:cubicBezTo>
                  <a:pt x="64" y="38"/>
                  <a:pt x="64" y="38"/>
                  <a:pt x="64" y="38"/>
                </a:cubicBezTo>
                <a:cubicBezTo>
                  <a:pt x="54" y="38"/>
                  <a:pt x="54" y="38"/>
                  <a:pt x="54" y="38"/>
                </a:cubicBezTo>
                <a:cubicBezTo>
                  <a:pt x="54" y="62"/>
                  <a:pt x="54" y="62"/>
                  <a:pt x="54" y="62"/>
                </a:cubicBezTo>
                <a:cubicBezTo>
                  <a:pt x="48" y="38"/>
                  <a:pt x="48" y="38"/>
                  <a:pt x="48" y="38"/>
                </a:cubicBezTo>
                <a:cubicBezTo>
                  <a:pt x="34" y="38"/>
                  <a:pt x="34" y="38"/>
                  <a:pt x="34" y="38"/>
                </a:cubicBezTo>
                <a:cubicBezTo>
                  <a:pt x="34" y="90"/>
                  <a:pt x="34" y="90"/>
                  <a:pt x="34" y="90"/>
                </a:cubicBezTo>
                <a:cubicBezTo>
                  <a:pt x="44" y="90"/>
                  <a:pt x="44" y="90"/>
                  <a:pt x="44" y="90"/>
                </a:cubicBezTo>
                <a:cubicBezTo>
                  <a:pt x="44" y="63"/>
                  <a:pt x="44" y="63"/>
                  <a:pt x="44" y="63"/>
                </a:cubicBezTo>
                <a:cubicBezTo>
                  <a:pt x="52" y="90"/>
                  <a:pt x="52" y="90"/>
                  <a:pt x="52" y="90"/>
                </a:cubicBezTo>
                <a:cubicBezTo>
                  <a:pt x="64" y="90"/>
                  <a:pt x="64" y="90"/>
                  <a:pt x="64" y="90"/>
                </a:cubicBezTo>
                <a:close/>
                <a:moveTo>
                  <a:pt x="89" y="90"/>
                </a:moveTo>
                <a:cubicBezTo>
                  <a:pt x="89" y="84"/>
                  <a:pt x="89" y="84"/>
                  <a:pt x="89" y="84"/>
                </a:cubicBezTo>
                <a:cubicBezTo>
                  <a:pt x="78" y="84"/>
                  <a:pt x="78" y="84"/>
                  <a:pt x="78" y="84"/>
                </a:cubicBezTo>
                <a:cubicBezTo>
                  <a:pt x="78" y="65"/>
                  <a:pt x="78" y="65"/>
                  <a:pt x="78" y="65"/>
                </a:cubicBezTo>
                <a:cubicBezTo>
                  <a:pt x="87" y="65"/>
                  <a:pt x="87" y="65"/>
                  <a:pt x="87" y="65"/>
                </a:cubicBezTo>
                <a:cubicBezTo>
                  <a:pt x="87" y="59"/>
                  <a:pt x="87" y="59"/>
                  <a:pt x="87" y="59"/>
                </a:cubicBezTo>
                <a:cubicBezTo>
                  <a:pt x="78" y="59"/>
                  <a:pt x="78" y="59"/>
                  <a:pt x="78" y="59"/>
                </a:cubicBezTo>
                <a:cubicBezTo>
                  <a:pt x="78" y="45"/>
                  <a:pt x="78" y="45"/>
                  <a:pt x="78" y="45"/>
                </a:cubicBezTo>
                <a:cubicBezTo>
                  <a:pt x="89" y="45"/>
                  <a:pt x="89" y="45"/>
                  <a:pt x="89" y="45"/>
                </a:cubicBezTo>
                <a:cubicBezTo>
                  <a:pt x="89" y="38"/>
                  <a:pt x="89" y="38"/>
                  <a:pt x="89" y="38"/>
                </a:cubicBezTo>
                <a:cubicBezTo>
                  <a:pt x="66" y="38"/>
                  <a:pt x="66" y="38"/>
                  <a:pt x="66" y="38"/>
                </a:cubicBezTo>
                <a:cubicBezTo>
                  <a:pt x="66" y="90"/>
                  <a:pt x="66" y="90"/>
                  <a:pt x="66" y="90"/>
                </a:cubicBezTo>
                <a:cubicBezTo>
                  <a:pt x="89" y="90"/>
                  <a:pt x="89" y="90"/>
                  <a:pt x="89" y="90"/>
                </a:cubicBezTo>
                <a:close/>
                <a:moveTo>
                  <a:pt x="136" y="38"/>
                </a:moveTo>
                <a:cubicBezTo>
                  <a:pt x="127" y="38"/>
                  <a:pt x="127" y="38"/>
                  <a:pt x="127" y="38"/>
                </a:cubicBezTo>
                <a:cubicBezTo>
                  <a:pt x="123" y="62"/>
                  <a:pt x="123" y="62"/>
                  <a:pt x="123" y="62"/>
                </a:cubicBezTo>
                <a:cubicBezTo>
                  <a:pt x="120" y="38"/>
                  <a:pt x="120" y="38"/>
                  <a:pt x="120" y="38"/>
                </a:cubicBezTo>
                <a:cubicBezTo>
                  <a:pt x="107" y="38"/>
                  <a:pt x="107" y="38"/>
                  <a:pt x="107" y="38"/>
                </a:cubicBezTo>
                <a:cubicBezTo>
                  <a:pt x="103" y="62"/>
                  <a:pt x="103" y="62"/>
                  <a:pt x="103" y="62"/>
                </a:cubicBezTo>
                <a:cubicBezTo>
                  <a:pt x="100" y="38"/>
                  <a:pt x="100" y="38"/>
                  <a:pt x="100" y="38"/>
                </a:cubicBezTo>
                <a:cubicBezTo>
                  <a:pt x="90" y="38"/>
                  <a:pt x="90" y="38"/>
                  <a:pt x="90" y="38"/>
                </a:cubicBezTo>
                <a:cubicBezTo>
                  <a:pt x="96" y="90"/>
                  <a:pt x="96" y="90"/>
                  <a:pt x="96" y="90"/>
                </a:cubicBezTo>
                <a:cubicBezTo>
                  <a:pt x="108" y="90"/>
                  <a:pt x="108" y="90"/>
                  <a:pt x="108" y="90"/>
                </a:cubicBezTo>
                <a:cubicBezTo>
                  <a:pt x="112" y="62"/>
                  <a:pt x="112" y="62"/>
                  <a:pt x="112" y="62"/>
                </a:cubicBezTo>
                <a:cubicBezTo>
                  <a:pt x="116" y="90"/>
                  <a:pt x="116" y="90"/>
                  <a:pt x="116" y="90"/>
                </a:cubicBezTo>
                <a:cubicBezTo>
                  <a:pt x="129" y="90"/>
                  <a:pt x="129" y="90"/>
                  <a:pt x="129" y="90"/>
                </a:cubicBezTo>
                <a:cubicBezTo>
                  <a:pt x="136" y="38"/>
                  <a:pt x="136" y="38"/>
                  <a:pt x="136" y="38"/>
                </a:cubicBezTo>
                <a:close/>
                <a:moveTo>
                  <a:pt x="138" y="70"/>
                </a:moveTo>
                <a:cubicBezTo>
                  <a:pt x="138" y="81"/>
                  <a:pt x="138" y="81"/>
                  <a:pt x="138" y="81"/>
                </a:cubicBezTo>
                <a:cubicBezTo>
                  <a:pt x="138" y="88"/>
                  <a:pt x="142" y="91"/>
                  <a:pt x="150" y="91"/>
                </a:cubicBezTo>
                <a:cubicBezTo>
                  <a:pt x="159" y="91"/>
                  <a:pt x="164" y="87"/>
                  <a:pt x="164" y="81"/>
                </a:cubicBezTo>
                <a:cubicBezTo>
                  <a:pt x="164" y="74"/>
                  <a:pt x="164" y="74"/>
                  <a:pt x="164" y="74"/>
                </a:cubicBezTo>
                <a:cubicBezTo>
                  <a:pt x="164" y="72"/>
                  <a:pt x="163" y="69"/>
                  <a:pt x="162" y="68"/>
                </a:cubicBezTo>
                <a:cubicBezTo>
                  <a:pt x="160" y="66"/>
                  <a:pt x="157" y="63"/>
                  <a:pt x="153" y="58"/>
                </a:cubicBezTo>
                <a:cubicBezTo>
                  <a:pt x="150" y="55"/>
                  <a:pt x="149" y="53"/>
                  <a:pt x="149" y="51"/>
                </a:cubicBezTo>
                <a:cubicBezTo>
                  <a:pt x="148" y="48"/>
                  <a:pt x="148" y="48"/>
                  <a:pt x="148" y="48"/>
                </a:cubicBezTo>
                <a:cubicBezTo>
                  <a:pt x="148" y="46"/>
                  <a:pt x="149" y="45"/>
                  <a:pt x="150" y="45"/>
                </a:cubicBezTo>
                <a:cubicBezTo>
                  <a:pt x="152" y="45"/>
                  <a:pt x="152" y="45"/>
                  <a:pt x="152" y="46"/>
                </a:cubicBezTo>
                <a:cubicBezTo>
                  <a:pt x="152" y="56"/>
                  <a:pt x="152" y="56"/>
                  <a:pt x="152" y="56"/>
                </a:cubicBezTo>
                <a:cubicBezTo>
                  <a:pt x="163" y="56"/>
                  <a:pt x="163" y="56"/>
                  <a:pt x="163" y="56"/>
                </a:cubicBezTo>
                <a:cubicBezTo>
                  <a:pt x="163" y="47"/>
                  <a:pt x="163" y="47"/>
                  <a:pt x="163" y="47"/>
                </a:cubicBezTo>
                <a:cubicBezTo>
                  <a:pt x="163" y="41"/>
                  <a:pt x="159" y="38"/>
                  <a:pt x="151" y="38"/>
                </a:cubicBezTo>
                <a:cubicBezTo>
                  <a:pt x="142" y="38"/>
                  <a:pt x="138" y="41"/>
                  <a:pt x="138" y="48"/>
                </a:cubicBezTo>
                <a:cubicBezTo>
                  <a:pt x="138" y="54"/>
                  <a:pt x="138" y="54"/>
                  <a:pt x="138" y="54"/>
                </a:cubicBezTo>
                <a:cubicBezTo>
                  <a:pt x="138" y="56"/>
                  <a:pt x="138" y="57"/>
                  <a:pt x="139" y="59"/>
                </a:cubicBezTo>
                <a:cubicBezTo>
                  <a:pt x="140" y="61"/>
                  <a:pt x="144" y="64"/>
                  <a:pt x="148" y="69"/>
                </a:cubicBezTo>
                <a:cubicBezTo>
                  <a:pt x="151" y="71"/>
                  <a:pt x="152" y="73"/>
                  <a:pt x="152" y="75"/>
                </a:cubicBezTo>
                <a:cubicBezTo>
                  <a:pt x="152" y="82"/>
                  <a:pt x="152" y="82"/>
                  <a:pt x="152" y="82"/>
                </a:cubicBezTo>
                <a:cubicBezTo>
                  <a:pt x="152" y="83"/>
                  <a:pt x="152" y="83"/>
                  <a:pt x="150" y="83"/>
                </a:cubicBezTo>
                <a:cubicBezTo>
                  <a:pt x="149" y="83"/>
                  <a:pt x="148" y="83"/>
                  <a:pt x="148" y="82"/>
                </a:cubicBezTo>
                <a:cubicBezTo>
                  <a:pt x="148" y="70"/>
                  <a:pt x="148" y="70"/>
                  <a:pt x="148" y="70"/>
                </a:cubicBezTo>
                <a:cubicBezTo>
                  <a:pt x="138" y="70"/>
                  <a:pt x="138" y="70"/>
                  <a:pt x="138" y="70"/>
                </a:cubicBezTo>
                <a:close/>
                <a:moveTo>
                  <a:pt x="206" y="12"/>
                </a:moveTo>
                <a:cubicBezTo>
                  <a:pt x="206" y="192"/>
                  <a:pt x="206" y="192"/>
                  <a:pt x="206" y="192"/>
                </a:cubicBezTo>
                <a:cubicBezTo>
                  <a:pt x="206" y="196"/>
                  <a:pt x="209" y="200"/>
                  <a:pt x="213" y="200"/>
                </a:cubicBezTo>
                <a:cubicBezTo>
                  <a:pt x="217" y="200"/>
                  <a:pt x="220" y="196"/>
                  <a:pt x="220" y="192"/>
                </a:cubicBezTo>
                <a:cubicBezTo>
                  <a:pt x="220" y="12"/>
                  <a:pt x="220" y="12"/>
                  <a:pt x="220" y="12"/>
                </a:cubicBezTo>
                <a:cubicBezTo>
                  <a:pt x="220" y="8"/>
                  <a:pt x="217" y="4"/>
                  <a:pt x="213" y="4"/>
                </a:cubicBezTo>
                <a:cubicBezTo>
                  <a:pt x="209" y="4"/>
                  <a:pt x="206" y="8"/>
                  <a:pt x="206" y="12"/>
                </a:cubicBezTo>
                <a:close/>
                <a:moveTo>
                  <a:pt x="182" y="15"/>
                </a:moveTo>
                <a:cubicBezTo>
                  <a:pt x="15" y="15"/>
                  <a:pt x="15" y="15"/>
                  <a:pt x="15" y="15"/>
                </a:cubicBezTo>
                <a:cubicBezTo>
                  <a:pt x="15" y="191"/>
                  <a:pt x="15" y="191"/>
                  <a:pt x="15" y="191"/>
                </a:cubicBezTo>
                <a:cubicBezTo>
                  <a:pt x="15" y="191"/>
                  <a:pt x="15" y="191"/>
                  <a:pt x="15" y="191"/>
                </a:cubicBezTo>
                <a:cubicBezTo>
                  <a:pt x="15" y="200"/>
                  <a:pt x="17" y="205"/>
                  <a:pt x="20" y="208"/>
                </a:cubicBezTo>
                <a:cubicBezTo>
                  <a:pt x="23" y="211"/>
                  <a:pt x="29" y="213"/>
                  <a:pt x="35" y="213"/>
                </a:cubicBezTo>
                <a:cubicBezTo>
                  <a:pt x="35" y="213"/>
                  <a:pt x="35" y="213"/>
                  <a:pt x="35" y="213"/>
                </a:cubicBezTo>
                <a:cubicBezTo>
                  <a:pt x="188" y="213"/>
                  <a:pt x="188" y="213"/>
                  <a:pt x="188" y="213"/>
                </a:cubicBezTo>
                <a:cubicBezTo>
                  <a:pt x="184" y="207"/>
                  <a:pt x="181" y="200"/>
                  <a:pt x="182" y="190"/>
                </a:cubicBezTo>
                <a:cubicBezTo>
                  <a:pt x="182" y="190"/>
                  <a:pt x="182" y="190"/>
                  <a:pt x="182" y="190"/>
                </a:cubicBezTo>
                <a:lnTo>
                  <a:pt x="182" y="15"/>
                </a:lnTo>
                <a:close/>
              </a:path>
            </a:pathLst>
          </a:custGeom>
          <a:solidFill>
            <a:schemeClr val="bg1"/>
          </a:solidFill>
          <a:ln>
            <a:noFill/>
          </a:ln>
        </p:spPr>
        <p:txBody>
          <a:bodyPr vert="horz" wrap="square" lIns="89855" tIns="44928" rIns="89855" bIns="44928" numCol="1" anchor="t" anchorCtr="0" compatLnSpc="1"/>
          <a:lstStyle/>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7" name="椭圆 16"/>
          <p:cNvSpPr/>
          <p:nvPr/>
        </p:nvSpPr>
        <p:spPr>
          <a:xfrm>
            <a:off x="570190" y="1278859"/>
            <a:ext cx="283532" cy="282253"/>
          </a:xfrm>
          <a:prstGeom prst="ellipse">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8" name="加号 17"/>
          <p:cNvSpPr/>
          <p:nvPr/>
        </p:nvSpPr>
        <p:spPr>
          <a:xfrm>
            <a:off x="617115" y="1313230"/>
            <a:ext cx="214477" cy="213511"/>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21" name="椭圆 20"/>
          <p:cNvSpPr/>
          <p:nvPr/>
        </p:nvSpPr>
        <p:spPr>
          <a:xfrm>
            <a:off x="584357" y="2946516"/>
            <a:ext cx="283532" cy="282253"/>
          </a:xfrm>
          <a:prstGeom prst="ellipse">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22" name="加号 21"/>
          <p:cNvSpPr/>
          <p:nvPr/>
        </p:nvSpPr>
        <p:spPr>
          <a:xfrm>
            <a:off x="617115" y="2980887"/>
            <a:ext cx="214477" cy="213511"/>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25" name="Text Placeholder 2"/>
          <p:cNvSpPr txBox="1"/>
          <p:nvPr/>
        </p:nvSpPr>
        <p:spPr>
          <a:xfrm>
            <a:off x="892530" y="1022472"/>
            <a:ext cx="4539847" cy="795028"/>
          </a:xfrm>
          <a:prstGeom prst="rect">
            <a:avLst/>
          </a:prstGeom>
          <a:noFill/>
        </p:spPr>
        <p:txBody>
          <a:bodyPr vert="horz" lIns="67391" tIns="33696" rIns="67391" bIns="3369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zh-CN" altLang="en-US" sz="1000" b="1" dirty="0" smtClean="0">
                <a:solidFill>
                  <a:srgbClr val="17B59E"/>
                </a:solidFill>
                <a:latin typeface="微软雅黑" panose="020B0503020204020204" pitchFamily="34" charset="-122"/>
                <a:ea typeface="微软雅黑" panose="020B0503020204020204" pitchFamily="34" charset="-122"/>
                <a:sym typeface="+mn-ea"/>
              </a:rPr>
              <a:t>产品简介：</a:t>
            </a:r>
            <a:endParaRPr lang="en-US" altLang="zh-CN" sz="1000" b="1" dirty="0" smtClean="0">
              <a:solidFill>
                <a:srgbClr val="17B59E"/>
              </a:solidFill>
              <a:latin typeface="微软雅黑" panose="020B0503020204020204" pitchFamily="34" charset="-122"/>
              <a:ea typeface="微软雅黑" panose="020B0503020204020204" pitchFamily="34" charset="-122"/>
              <a:sym typeface="+mn-ea"/>
            </a:endParaRPr>
          </a:p>
          <a:p>
            <a:pPr algn="just">
              <a:lnSpc>
                <a:spcPct val="150000"/>
              </a:lnSpc>
            </a:pPr>
            <a:r>
              <a:rPr lang="zh-CN" altLang="en-US" sz="1000" dirty="0" smtClean="0">
                <a:solidFill>
                  <a:schemeClr val="tx1"/>
                </a:solidFill>
                <a:latin typeface="微软雅黑" panose="020B0503020204020204" pitchFamily="34" charset="-122"/>
                <a:ea typeface="微软雅黑" panose="020B0503020204020204" pitchFamily="34" charset="-122"/>
                <a:sym typeface="+mn-ea"/>
              </a:rPr>
              <a:t>家用</a:t>
            </a:r>
            <a:r>
              <a:rPr lang="zh-CN" altLang="en-US" sz="1000" dirty="0">
                <a:solidFill>
                  <a:schemeClr val="tx1"/>
                </a:solidFill>
                <a:latin typeface="微软雅黑" panose="020B0503020204020204" pitchFamily="34" charset="-122"/>
                <a:ea typeface="微软雅黑" panose="020B0503020204020204" pitchFamily="34" charset="-122"/>
                <a:sym typeface="+mn-ea"/>
              </a:rPr>
              <a:t>及类似场所用过电流保护断路器，简称小型断路器，主要用于低压电能分配及线路的短路和过载保护之用，是百姓安全用电的重要保障。其使用量大面广，涉及千家万户，产品质量直接关系到广大人民群众的生命财产安全</a:t>
            </a:r>
          </a:p>
        </p:txBody>
      </p:sp>
      <p:sp>
        <p:nvSpPr>
          <p:cNvPr id="28" name="TextBox 104"/>
          <p:cNvSpPr txBox="1"/>
          <p:nvPr/>
        </p:nvSpPr>
        <p:spPr>
          <a:xfrm>
            <a:off x="928269" y="2092299"/>
            <a:ext cx="4289851" cy="1000274"/>
          </a:xfrm>
          <a:prstGeom prst="rect">
            <a:avLst/>
          </a:prstGeom>
          <a:noFill/>
        </p:spPr>
        <p:txBody>
          <a:bodyPr wrap="square" lIns="0" tIns="0" rIns="0" bIns="0" rtlCol="0">
            <a:spAutoFit/>
          </a:bodyPr>
          <a:lstStyle/>
          <a:p>
            <a:r>
              <a:rPr lang="zh-CN" altLang="en-US" sz="1000" b="1" dirty="0" smtClean="0">
                <a:solidFill>
                  <a:srgbClr val="17B59E"/>
                </a:solidFill>
                <a:latin typeface="Adobe Arabic" panose="02040503050201020203" pitchFamily="18" charset="-78"/>
                <a:ea typeface="微软雅黑" panose="020B0503020204020204" pitchFamily="34" charset="-122"/>
                <a:cs typeface="Adobe Arabic" panose="02040503050201020203" pitchFamily="18" charset="-78"/>
              </a:rPr>
              <a:t>行业状况：</a:t>
            </a:r>
            <a:endParaRPr lang="en-US" altLang="zh-CN" sz="1000" b="1" dirty="0" smtClean="0">
              <a:solidFill>
                <a:srgbClr val="17B59E"/>
              </a:solidFill>
              <a:latin typeface="Adobe Arabic" panose="02040503050201020203" pitchFamily="18" charset="-78"/>
              <a:ea typeface="微软雅黑" panose="020B0503020204020204" pitchFamily="34" charset="-122"/>
              <a:cs typeface="Adobe Arabic" panose="02040503050201020203" pitchFamily="18" charset="-78"/>
            </a:endParaRPr>
          </a:p>
          <a:p>
            <a:pPr algn="just" eaLnBrk="1" hangingPunct="1">
              <a:lnSpc>
                <a:spcPct val="150000"/>
              </a:lnSpc>
            </a:pPr>
            <a:r>
              <a:rPr lang="zh-CN" altLang="en-US" sz="1000" dirty="0">
                <a:latin typeface="微软雅黑" panose="020B0503020204020204" pitchFamily="34" charset="-122"/>
                <a:ea typeface="微软雅黑" panose="020B0503020204020204" pitchFamily="34" charset="-122"/>
              </a:rPr>
              <a:t>杭州作为全国小型断路器产量大省</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浙江的省会城市，目前，已获得小型断路器国家强制性认证（</a:t>
            </a:r>
            <a:r>
              <a:rPr lang="en-US" altLang="zh-CN" sz="1000" dirty="0">
                <a:latin typeface="微软雅黑" panose="020B0503020204020204" pitchFamily="34" charset="-122"/>
                <a:ea typeface="微软雅黑" panose="020B0503020204020204" pitchFamily="34" charset="-122"/>
              </a:rPr>
              <a:t>CCC</a:t>
            </a:r>
            <a:r>
              <a:rPr lang="zh-CN" altLang="en-US" sz="1000" dirty="0">
                <a:latin typeface="微软雅黑" panose="020B0503020204020204" pitchFamily="34" charset="-122"/>
                <a:ea typeface="微软雅黑" panose="020B0503020204020204" pitchFamily="34" charset="-122"/>
              </a:rPr>
              <a:t>认证）的生产企业约</a:t>
            </a:r>
            <a:r>
              <a:rPr lang="en-US" altLang="zh-CN" sz="1000" dirty="0">
                <a:latin typeface="微软雅黑" panose="020B0503020204020204" pitchFamily="34" charset="-122"/>
                <a:ea typeface="微软雅黑" panose="020B0503020204020204" pitchFamily="34" charset="-122"/>
              </a:rPr>
              <a:t>11</a:t>
            </a:r>
            <a:r>
              <a:rPr lang="zh-CN" altLang="en-US" sz="1000" dirty="0">
                <a:latin typeface="微软雅黑" panose="020B0503020204020204" pitchFamily="34" charset="-122"/>
                <a:ea typeface="微软雅黑" panose="020B0503020204020204" pitchFamily="34" charset="-122"/>
              </a:rPr>
              <a:t>家，但其流通领域内覆盖多家小型断路器企业产品，流通辐射面大。</a:t>
            </a:r>
          </a:p>
          <a:p>
            <a:endParaRPr lang="en-US" sz="1000" dirty="0">
              <a:latin typeface="Adobe Arabic" panose="02040503050201020203" pitchFamily="18" charset="-78"/>
              <a:ea typeface="微软雅黑" panose="020B0503020204020204" pitchFamily="34" charset="-122"/>
              <a:cs typeface="Adobe Arabic" panose="02040503050201020203" pitchFamily="18" charset="-78"/>
            </a:endParaRPr>
          </a:p>
        </p:txBody>
      </p:sp>
      <p:sp>
        <p:nvSpPr>
          <p:cNvPr id="31" name="Text Placeholder 2"/>
          <p:cNvSpPr txBox="1"/>
          <p:nvPr/>
        </p:nvSpPr>
        <p:spPr>
          <a:xfrm>
            <a:off x="892530" y="2980887"/>
            <a:ext cx="4559826" cy="1109226"/>
          </a:xfrm>
          <a:prstGeom prst="rect">
            <a:avLst/>
          </a:prstGeom>
          <a:noFill/>
        </p:spPr>
        <p:txBody>
          <a:bodyPr vert="horz" lIns="67391" tIns="33696" rIns="67391" bIns="3369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zh-CN" altLang="en-US" sz="1000" b="1" dirty="0" smtClean="0">
                <a:solidFill>
                  <a:srgbClr val="17B59E"/>
                </a:solidFill>
                <a:latin typeface="微软雅黑" panose="020B0503020204020204" pitchFamily="34" charset="-122"/>
                <a:ea typeface="微软雅黑" panose="020B0503020204020204" pitchFamily="34" charset="-122"/>
                <a:sym typeface="+mn-ea"/>
              </a:rPr>
              <a:t>项目目的：</a:t>
            </a:r>
            <a:endParaRPr lang="en-US" altLang="zh-CN" sz="1000" b="1" dirty="0" smtClean="0">
              <a:solidFill>
                <a:srgbClr val="17B59E"/>
              </a:solidFill>
              <a:latin typeface="微软雅黑" panose="020B0503020204020204" pitchFamily="34" charset="-122"/>
              <a:ea typeface="微软雅黑" panose="020B0503020204020204" pitchFamily="34" charset="-122"/>
              <a:sym typeface="+mn-ea"/>
            </a:endParaRPr>
          </a:p>
          <a:p>
            <a:pPr algn="just">
              <a:lnSpc>
                <a:spcPct val="150000"/>
              </a:lnSpc>
            </a:pPr>
            <a:r>
              <a:rPr lang="zh-CN" altLang="en-US" sz="1000" dirty="0" smtClean="0">
                <a:solidFill>
                  <a:schemeClr val="tx1"/>
                </a:solidFill>
                <a:latin typeface="微软雅黑" panose="020B0503020204020204" pitchFamily="34" charset="-122"/>
                <a:ea typeface="微软雅黑" panose="020B0503020204020204" pitchFamily="34" charset="-122"/>
                <a:sym typeface="+mn-ea"/>
              </a:rPr>
              <a:t>找出</a:t>
            </a:r>
            <a:r>
              <a:rPr lang="zh-CN" altLang="en-US" sz="1000" dirty="0">
                <a:solidFill>
                  <a:schemeClr val="tx1"/>
                </a:solidFill>
                <a:latin typeface="微软雅黑" panose="020B0503020204020204" pitchFamily="34" charset="-122"/>
                <a:ea typeface="微软雅黑" panose="020B0503020204020204" pitchFamily="34" charset="-122"/>
                <a:sym typeface="+mn-ea"/>
              </a:rPr>
              <a:t>产品间的差距，促进整个行业产品质量提升；为相关部门掌握杭州市内小型断路器总体质量信息，从而提高相关政策措施的精准性、有效性提供数据支持；为杭州市小型断路器生产销售企业产品质量的改进和管理提升提供科学的数据；引导消费</a:t>
            </a:r>
          </a:p>
        </p:txBody>
      </p:sp>
      <p:sp>
        <p:nvSpPr>
          <p:cNvPr id="37" name="椭圆 36"/>
          <p:cNvSpPr/>
          <p:nvPr/>
        </p:nvSpPr>
        <p:spPr>
          <a:xfrm>
            <a:off x="567154" y="2182005"/>
            <a:ext cx="283532" cy="282253"/>
          </a:xfrm>
          <a:prstGeom prst="ellipse">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38" name="加号 37"/>
          <p:cNvSpPr/>
          <p:nvPr/>
        </p:nvSpPr>
        <p:spPr>
          <a:xfrm>
            <a:off x="604717" y="2216376"/>
            <a:ext cx="214477" cy="213511"/>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13863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19" name="文本框 18"/>
          <p:cNvSpPr txBox="1"/>
          <p:nvPr/>
        </p:nvSpPr>
        <p:spPr>
          <a:xfrm>
            <a:off x="447590" y="359976"/>
            <a:ext cx="7848653" cy="338554"/>
          </a:xfrm>
          <a:prstGeom prst="rect">
            <a:avLst/>
          </a:prstGeom>
          <a:noFill/>
        </p:spPr>
        <p:txBody>
          <a:bodyPr wrap="squar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比对项目必要性</a:t>
            </a:r>
            <a:endPar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 name="圆角矩形 6"/>
          <p:cNvSpPr/>
          <p:nvPr/>
        </p:nvSpPr>
        <p:spPr>
          <a:xfrm>
            <a:off x="940534" y="1311313"/>
            <a:ext cx="3186287" cy="120884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17B59E"/>
          </a:solidFill>
          <a:ln w="28575" cap="flat" cmpd="sng" algn="ctr">
            <a:solidFill>
              <a:sysClr val="window" lastClr="FFFFFF"/>
            </a:solidFill>
            <a:prstDash val="solid"/>
          </a:ln>
          <a:effectLst/>
        </p:spPr>
        <p:txBody>
          <a:bodyPr lIns="67391" tIns="33696" rIns="67391" bIns="33696"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 name="圆角矩形 6"/>
          <p:cNvSpPr/>
          <p:nvPr/>
        </p:nvSpPr>
        <p:spPr>
          <a:xfrm>
            <a:off x="4833033" y="1311313"/>
            <a:ext cx="3186287" cy="120884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17B59E"/>
          </a:solidFill>
          <a:ln w="28575" cap="flat" cmpd="sng" algn="ctr">
            <a:solidFill>
              <a:sysClr val="window" lastClr="FFFFFF"/>
            </a:solidFill>
            <a:prstDash val="solid"/>
          </a:ln>
          <a:effectLst/>
        </p:spPr>
        <p:txBody>
          <a:bodyPr lIns="67391" tIns="33696" rIns="67391" bIns="33696"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 name="圆角矩形 6"/>
          <p:cNvSpPr/>
          <p:nvPr/>
        </p:nvSpPr>
        <p:spPr>
          <a:xfrm>
            <a:off x="940534" y="2943414"/>
            <a:ext cx="3186287" cy="120884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595959"/>
          </a:solidFill>
          <a:ln w="28575" cap="flat" cmpd="sng" algn="ctr">
            <a:solidFill>
              <a:sysClr val="window" lastClr="FFFFFF"/>
            </a:solidFill>
            <a:prstDash val="solid"/>
          </a:ln>
          <a:effectLst/>
        </p:spPr>
        <p:txBody>
          <a:bodyPr lIns="67391" tIns="33696" rIns="67391" bIns="33696"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 name="圆角矩形 6"/>
          <p:cNvSpPr/>
          <p:nvPr/>
        </p:nvSpPr>
        <p:spPr>
          <a:xfrm>
            <a:off x="4833033" y="2943414"/>
            <a:ext cx="3186287" cy="1208845"/>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595959"/>
          </a:solidFill>
          <a:ln w="28575" cap="flat" cmpd="sng" algn="ctr">
            <a:solidFill>
              <a:sysClr val="window" lastClr="FFFFFF"/>
            </a:solidFill>
            <a:prstDash val="solid"/>
          </a:ln>
          <a:effectLst/>
        </p:spPr>
        <p:txBody>
          <a:bodyPr lIns="67391" tIns="33696" rIns="67391" bIns="33696"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6" name="文本框 14"/>
          <p:cNvSpPr txBox="1"/>
          <p:nvPr/>
        </p:nvSpPr>
        <p:spPr>
          <a:xfrm>
            <a:off x="1115220" y="1915734"/>
            <a:ext cx="525066" cy="437382"/>
          </a:xfrm>
          <a:prstGeom prst="rect">
            <a:avLst/>
          </a:prstGeom>
          <a:noFill/>
        </p:spPr>
        <p:txBody>
          <a:bodyPr wrap="square" lIns="67391" tIns="33696" rIns="67391" bIns="33696" rtlCol="0">
            <a:spAutoFit/>
          </a:bodyPr>
          <a:lstStyle/>
          <a:p>
            <a:r>
              <a:rPr lang="en-US" altLang="zh-CN" sz="2400">
                <a:solidFill>
                  <a:schemeClr val="tx1">
                    <a:lumMod val="95000"/>
                    <a:lumOff val="5000"/>
                  </a:schemeClr>
                </a:solidFill>
                <a:latin typeface="微软雅黑" panose="020B0503020204020204" pitchFamily="34" charset="-122"/>
                <a:ea typeface="微软雅黑" panose="020B0503020204020204" pitchFamily="34" charset="-122"/>
              </a:rPr>
              <a:t>01</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7" name="文本框 15"/>
          <p:cNvSpPr txBox="1"/>
          <p:nvPr/>
        </p:nvSpPr>
        <p:spPr>
          <a:xfrm>
            <a:off x="1711266" y="1473163"/>
            <a:ext cx="2376283" cy="1037546"/>
          </a:xfrm>
          <a:prstGeom prst="rect">
            <a:avLst/>
          </a:prstGeom>
          <a:noFill/>
        </p:spPr>
        <p:txBody>
          <a:bodyPr wrap="square" lIns="67391" tIns="33696" rIns="67391" bIns="33696" rtlCol="0">
            <a:spAutoFit/>
          </a:bodyPr>
          <a:lstStyle/>
          <a:p>
            <a:r>
              <a:rPr lang="zh-CN" altLang="en-US" sz="1050" dirty="0">
                <a:latin typeface="微软雅黑" panose="020B0503020204020204" pitchFamily="34" charset="-122"/>
                <a:ea typeface="微软雅黑" panose="020B0503020204020204" pitchFamily="34" charset="-122"/>
              </a:rPr>
              <a:t>温升试验项目考核小型断路器产品在正常运行过程中产品发热状况</a:t>
            </a:r>
            <a:r>
              <a:rPr lang="zh-CN" altLang="en-US" sz="1050" dirty="0" smtClean="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温升越</a:t>
            </a:r>
            <a:r>
              <a:rPr lang="zh-CN" altLang="en-US" sz="1050" dirty="0" smtClean="0">
                <a:latin typeface="微软雅黑" panose="020B0503020204020204" pitchFamily="34" charset="-122"/>
                <a:ea typeface="微软雅黑" panose="020B0503020204020204" pitchFamily="34" charset="-122"/>
              </a:rPr>
              <a:t>高，</a:t>
            </a:r>
            <a:r>
              <a:rPr lang="zh-CN" altLang="en-US" sz="1050" dirty="0">
                <a:latin typeface="微软雅黑" panose="020B0503020204020204" pitchFamily="34" charset="-122"/>
                <a:ea typeface="微软雅黑" panose="020B0503020204020204" pitchFamily="34" charset="-122"/>
              </a:rPr>
              <a:t>产品本身能耗越</a:t>
            </a:r>
            <a:r>
              <a:rPr lang="zh-CN" altLang="en-US" sz="1050" dirty="0" smtClean="0">
                <a:latin typeface="微软雅黑" panose="020B0503020204020204" pitchFamily="34" charset="-122"/>
                <a:ea typeface="微软雅黑" panose="020B0503020204020204" pitchFamily="34" charset="-122"/>
              </a:rPr>
              <a:t>大。容易引起绝缘外壳</a:t>
            </a:r>
            <a:r>
              <a:rPr lang="zh-CN" altLang="en-US" sz="1050" dirty="0">
                <a:latin typeface="微软雅黑" panose="020B0503020204020204" pitchFamily="34" charset="-122"/>
                <a:ea typeface="微软雅黑" panose="020B0503020204020204" pitchFamily="34" charset="-122"/>
              </a:rPr>
              <a:t>变形，会造成触头接触不良、导电回路不通及无故障跳闸等异常状况发生，影响正常用电。</a:t>
            </a:r>
            <a:endParaRPr lang="en-US" altLang="zh-CN" sz="1050" dirty="0">
              <a:latin typeface="微软雅黑" panose="020B0503020204020204" pitchFamily="34" charset="-122"/>
              <a:ea typeface="微软雅黑" panose="020B0503020204020204" pitchFamily="34" charset="-122"/>
            </a:endParaRPr>
          </a:p>
        </p:txBody>
      </p:sp>
      <p:sp>
        <p:nvSpPr>
          <p:cNvPr id="9" name="文本框 17"/>
          <p:cNvSpPr txBox="1"/>
          <p:nvPr/>
        </p:nvSpPr>
        <p:spPr>
          <a:xfrm>
            <a:off x="5062116" y="1915734"/>
            <a:ext cx="525066" cy="437382"/>
          </a:xfrm>
          <a:prstGeom prst="rect">
            <a:avLst/>
          </a:prstGeom>
          <a:noFill/>
        </p:spPr>
        <p:txBody>
          <a:bodyPr wrap="square" lIns="67391" tIns="33696" rIns="67391" bIns="33696" rtlCol="0">
            <a:spAutoFit/>
          </a:bodyPr>
          <a:lstStyle/>
          <a:p>
            <a:r>
              <a:rPr lang="en-US" altLang="zh-CN" sz="2400" dirty="0" smtClean="0">
                <a:solidFill>
                  <a:schemeClr val="tx1">
                    <a:lumMod val="95000"/>
                    <a:lumOff val="5000"/>
                  </a:schemeClr>
                </a:solidFill>
                <a:latin typeface="微软雅黑" panose="020B0503020204020204" pitchFamily="34" charset="-122"/>
                <a:ea typeface="微软雅黑" panose="020B0503020204020204" pitchFamily="34" charset="-122"/>
              </a:rPr>
              <a:t>02</a:t>
            </a:r>
            <a:endParaRPr lang="zh-CN" altLang="en-US" sz="2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0" name="文本框 18"/>
          <p:cNvSpPr txBox="1"/>
          <p:nvPr/>
        </p:nvSpPr>
        <p:spPr>
          <a:xfrm>
            <a:off x="5641361" y="1473163"/>
            <a:ext cx="2361156" cy="1037546"/>
          </a:xfrm>
          <a:prstGeom prst="rect">
            <a:avLst/>
          </a:prstGeom>
          <a:noFill/>
        </p:spPr>
        <p:txBody>
          <a:bodyPr wrap="square" lIns="67391" tIns="33696" rIns="67391" bIns="33696" rtlCol="0">
            <a:spAutoFit/>
          </a:bodyPr>
          <a:lstStyle/>
          <a:p>
            <a:r>
              <a:rPr lang="zh-CN" altLang="en-US" sz="1050" dirty="0">
                <a:latin typeface="微软雅黑" panose="020B0503020204020204" pitchFamily="34" charset="-122"/>
                <a:ea typeface="微软雅黑" panose="020B0503020204020204" pitchFamily="34" charset="-122"/>
              </a:rPr>
              <a:t>脱扣特性试验，影响这个重要指标稳定性的主要因素是产品中的热脱扣元件的材料一致性和企业在出厂检验方法的准确性。动作时间离散性</a:t>
            </a:r>
            <a:r>
              <a:rPr lang="zh-CN" altLang="en-US" sz="1050" dirty="0" smtClean="0">
                <a:latin typeface="微软雅黑" panose="020B0503020204020204" pitchFamily="34" charset="-122"/>
                <a:ea typeface="微软雅黑" panose="020B0503020204020204" pitchFamily="34" charset="-122"/>
              </a:rPr>
              <a:t>较大，</a:t>
            </a:r>
            <a:r>
              <a:rPr lang="zh-CN" altLang="en-US" sz="1050" dirty="0">
                <a:latin typeface="微软雅黑" panose="020B0503020204020204" pitchFamily="34" charset="-122"/>
                <a:ea typeface="微软雅黑" panose="020B0503020204020204" pitchFamily="34" charset="-122"/>
              </a:rPr>
              <a:t>保护性能的一致性差，不利于用户的日常</a:t>
            </a:r>
            <a:r>
              <a:rPr lang="zh-CN" altLang="en-US" sz="1050" dirty="0" smtClean="0">
                <a:latin typeface="微软雅黑" panose="020B0503020204020204" pitchFamily="34" charset="-122"/>
                <a:ea typeface="微软雅黑" panose="020B0503020204020204" pitchFamily="34" charset="-122"/>
              </a:rPr>
              <a:t>使用。</a:t>
            </a:r>
            <a:endParaRPr lang="en-US" altLang="zh-CN" sz="1050" dirty="0">
              <a:latin typeface="微软雅黑" panose="020B0503020204020204" pitchFamily="34" charset="-122"/>
              <a:ea typeface="微软雅黑" panose="020B0503020204020204" pitchFamily="34" charset="-122"/>
            </a:endParaRPr>
          </a:p>
        </p:txBody>
      </p:sp>
      <p:sp>
        <p:nvSpPr>
          <p:cNvPr id="12" name="文本框 20"/>
          <p:cNvSpPr txBox="1"/>
          <p:nvPr/>
        </p:nvSpPr>
        <p:spPr>
          <a:xfrm>
            <a:off x="1115220" y="3543628"/>
            <a:ext cx="525066" cy="437382"/>
          </a:xfrm>
          <a:prstGeom prst="rect">
            <a:avLst/>
          </a:prstGeom>
          <a:noFill/>
        </p:spPr>
        <p:txBody>
          <a:bodyPr wrap="square" lIns="67391" tIns="33696" rIns="67391" bIns="33696" rtlCol="0">
            <a:spAutoFit/>
          </a:bodyPr>
          <a:lstStyle/>
          <a:p>
            <a:r>
              <a:rPr lang="en-US" altLang="zh-CN" sz="2400">
                <a:solidFill>
                  <a:schemeClr val="tx1">
                    <a:lumMod val="95000"/>
                    <a:lumOff val="5000"/>
                  </a:schemeClr>
                </a:solidFill>
                <a:latin typeface="微软雅黑" panose="020B0503020204020204" pitchFamily="34" charset="-122"/>
                <a:ea typeface="微软雅黑" panose="020B0503020204020204" pitchFamily="34" charset="-122"/>
              </a:rPr>
              <a:t>03</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3" name="文本框 21"/>
          <p:cNvSpPr txBox="1"/>
          <p:nvPr/>
        </p:nvSpPr>
        <p:spPr>
          <a:xfrm>
            <a:off x="1751534" y="3024198"/>
            <a:ext cx="2336015" cy="1009013"/>
          </a:xfrm>
          <a:prstGeom prst="rect">
            <a:avLst/>
          </a:prstGeom>
          <a:noFill/>
        </p:spPr>
        <p:txBody>
          <a:bodyPr wrap="square" lIns="67391" tIns="33696" rIns="67391" bIns="33696" rtlCol="0">
            <a:spAutoFit/>
          </a:bodyPr>
          <a:lstStyle/>
          <a:p>
            <a:pPr>
              <a:lnSpc>
                <a:spcPct val="150000"/>
              </a:lnSpc>
            </a:pPr>
            <a:r>
              <a:rPr lang="zh-CN" altLang="en-US" sz="1050" dirty="0" smtClean="0">
                <a:latin typeface="微软雅黑" panose="020B0503020204020204" pitchFamily="34" charset="-122"/>
                <a:ea typeface="微软雅黑" panose="020B0503020204020204" pitchFamily="34" charset="-122"/>
              </a:rPr>
              <a:t>短路能力试验，是反映断路器对线路及系统保护的重要性能，小型</a:t>
            </a:r>
            <a:r>
              <a:rPr lang="zh-CN" altLang="en-US" sz="1050" dirty="0">
                <a:latin typeface="微软雅黑" panose="020B0503020204020204" pitchFamily="34" charset="-122"/>
                <a:ea typeface="微软雅黑" panose="020B0503020204020204" pitchFamily="34" charset="-122"/>
              </a:rPr>
              <a:t>断路器短路分断能力的大小，反映了产品限流能力的大小</a:t>
            </a:r>
            <a:endParaRPr lang="zh-CN" altLang="en-US" sz="1050" dirty="0">
              <a:latin typeface="微软雅黑" panose="020B0503020204020204" pitchFamily="34" charset="-122"/>
              <a:ea typeface="微软雅黑" panose="020B0503020204020204" pitchFamily="34" charset="-122"/>
            </a:endParaRPr>
          </a:p>
        </p:txBody>
      </p:sp>
      <p:sp>
        <p:nvSpPr>
          <p:cNvPr id="15" name="文本框 23"/>
          <p:cNvSpPr txBox="1"/>
          <p:nvPr/>
        </p:nvSpPr>
        <p:spPr>
          <a:xfrm>
            <a:off x="5045312" y="3543628"/>
            <a:ext cx="525066" cy="437382"/>
          </a:xfrm>
          <a:prstGeom prst="rect">
            <a:avLst/>
          </a:prstGeom>
          <a:noFill/>
        </p:spPr>
        <p:txBody>
          <a:bodyPr wrap="square" lIns="67391" tIns="33696" rIns="67391" bIns="33696" rtlCol="0">
            <a:spAutoFit/>
          </a:bodyPr>
          <a:lstStyle/>
          <a:p>
            <a:r>
              <a:rPr lang="en-US" altLang="zh-CN" sz="2400">
                <a:solidFill>
                  <a:schemeClr val="tx1">
                    <a:lumMod val="95000"/>
                    <a:lumOff val="5000"/>
                  </a:schemeClr>
                </a:solidFill>
                <a:latin typeface="微软雅黑" panose="020B0503020204020204" pitchFamily="34" charset="-122"/>
                <a:ea typeface="微软雅黑" panose="020B0503020204020204" pitchFamily="34" charset="-122"/>
              </a:rPr>
              <a:t>04</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6" name="文本框 24"/>
          <p:cNvSpPr txBox="1"/>
          <p:nvPr/>
        </p:nvSpPr>
        <p:spPr>
          <a:xfrm>
            <a:off x="5641361" y="3181848"/>
            <a:ext cx="2150840" cy="875964"/>
          </a:xfrm>
          <a:prstGeom prst="rect">
            <a:avLst/>
          </a:prstGeom>
          <a:noFill/>
        </p:spPr>
        <p:txBody>
          <a:bodyPr wrap="square" lIns="67391" tIns="33696" rIns="67391" bIns="33696" rtlCol="0">
            <a:spAutoFit/>
          </a:bodyPr>
          <a:lstStyle/>
          <a:p>
            <a:r>
              <a:rPr lang="zh-CN" altLang="en-US" sz="1050" dirty="0">
                <a:latin typeface="微软雅黑" panose="020B0503020204020204" pitchFamily="34" charset="-122"/>
                <a:ea typeface="微软雅黑" panose="020B0503020204020204" pitchFamily="34" charset="-122"/>
              </a:rPr>
              <a:t>机械和电气寿命，是消费者较为关心的性能指标。通过考核小型断路器的可靠性能及耐用性能，反映出生产企业的工装技术水平和零部件加工工艺水平</a:t>
            </a:r>
            <a:endParaRPr lang="zh-CN" altLang="en-US" sz="1050" dirty="0">
              <a:latin typeface="微软雅黑" panose="020B0503020204020204" pitchFamily="34" charset="-122"/>
              <a:ea typeface="微软雅黑" panose="020B0503020204020204" pitchFamily="34" charset="-122"/>
            </a:endParaRPr>
          </a:p>
        </p:txBody>
      </p:sp>
      <p:sp>
        <p:nvSpPr>
          <p:cNvPr id="20" name="矩形 19"/>
          <p:cNvSpPr/>
          <p:nvPr/>
        </p:nvSpPr>
        <p:spPr>
          <a:xfrm>
            <a:off x="588070" y="875788"/>
            <a:ext cx="7302972" cy="400110"/>
          </a:xfrm>
          <a:prstGeom prst="rect">
            <a:avLst/>
          </a:prstGeom>
        </p:spPr>
        <p:txBody>
          <a:bodyPr wrap="square">
            <a:spAutoFit/>
          </a:bodyPr>
          <a:lstStyle/>
          <a:p>
            <a:r>
              <a:rPr lang="zh-CN" altLang="zh-CN" sz="1000" b="1" dirty="0"/>
              <a:t>杭州市小型断路器生产企业的质量水平究竟处于什么样阶段，与国内外知名品牌相比是否存在差距</a:t>
            </a:r>
            <a:r>
              <a:rPr lang="zh-CN" altLang="zh-CN" sz="1000" b="1" dirty="0" smtClean="0"/>
              <a:t>？</a:t>
            </a:r>
            <a:endParaRPr lang="en-US" altLang="zh-CN" sz="1000" b="1" dirty="0" smtClean="0"/>
          </a:p>
          <a:p>
            <a:r>
              <a:rPr lang="zh-CN" altLang="zh-CN" sz="1000" b="1" dirty="0" smtClean="0"/>
              <a:t>消费者</a:t>
            </a:r>
            <a:r>
              <a:rPr lang="zh-CN" altLang="zh-CN" sz="1000" b="1" dirty="0"/>
              <a:t>到底该如何选择小型断路器产品呢</a:t>
            </a:r>
            <a:r>
              <a:rPr lang="zh-CN" altLang="zh-CN" sz="1000" b="1" dirty="0" smtClean="0"/>
              <a:t>？</a:t>
            </a:r>
            <a:endParaRPr lang="zh-CN" altLang="en-US" sz="1000" b="1" dirty="0"/>
          </a:p>
        </p:txBody>
      </p:sp>
    </p:spTree>
    <p:extLst>
      <p:ext uri="{BB962C8B-B14F-4D97-AF65-F5344CB8AC3E}">
        <p14:creationId xmlns:p14="http://schemas.microsoft.com/office/powerpoint/2010/main" val="38274656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534324" y="-1977383"/>
            <a:ext cx="8960556" cy="504031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958275" y="-1041304"/>
            <a:ext cx="8960556" cy="5040313"/>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rot="9104315">
            <a:off x="-1269392" y="-843297"/>
            <a:ext cx="8960556" cy="5040313"/>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rot="9788566">
            <a:off x="-693343" y="92783"/>
            <a:ext cx="8960556" cy="5040313"/>
          </a:xfrm>
          <a:prstGeom prst="rect">
            <a:avLst/>
          </a:prstGeom>
        </p:spPr>
      </p:pic>
      <p:sp>
        <p:nvSpPr>
          <p:cNvPr id="7" name="椭圆 6"/>
          <p:cNvSpPr/>
          <p:nvPr/>
        </p:nvSpPr>
        <p:spPr>
          <a:xfrm>
            <a:off x="6640105" y="2016114"/>
            <a:ext cx="1440120" cy="1440120"/>
          </a:xfrm>
          <a:prstGeom prst="ellipse">
            <a:avLst/>
          </a:prstGeom>
          <a:solidFill>
            <a:srgbClr val="59595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latin typeface="微软雅黑" panose="020B0503020204020204" pitchFamily="34" charset="-122"/>
                <a:ea typeface="微软雅黑" panose="020B0503020204020204" pitchFamily="34" charset="-122"/>
              </a:rPr>
              <a:t>2</a:t>
            </a:r>
            <a:endParaRPr lang="zh-CN" altLang="en-US" sz="60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6245917" y="3571691"/>
            <a:ext cx="2228495" cy="369332"/>
          </a:xfrm>
          <a:prstGeom prst="rect">
            <a:avLst/>
          </a:prstGeom>
          <a:noFill/>
        </p:spPr>
        <p:txBody>
          <a:bodyPr wrap="none" rtlCol="0">
            <a:spAutoFit/>
          </a:bodyPr>
          <a:lstStyle/>
          <a:p>
            <a:r>
              <a:rPr lang="zh-CN" altLang="en-US" b="1" spc="300" dirty="0" smtClean="0">
                <a:solidFill>
                  <a:srgbClr val="17B59E"/>
                </a:solidFill>
                <a:latin typeface="微软雅黑" panose="020B0503020204020204" pitchFamily="34" charset="-122"/>
                <a:ea typeface="微软雅黑" panose="020B0503020204020204" pitchFamily="34" charset="-122"/>
              </a:rPr>
              <a:t>比   对   结   果</a:t>
            </a:r>
            <a:endParaRPr lang="zh-CN" altLang="en-US" b="1" spc="300" dirty="0">
              <a:solidFill>
                <a:srgbClr val="17B59E"/>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198209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 calcmode="lin" valueType="num">
                                      <p:cBhvr>
                                        <p:cTn id="1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图片 5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60" name="文本框 59"/>
          <p:cNvSpPr txBox="1"/>
          <p:nvPr/>
        </p:nvSpPr>
        <p:spPr>
          <a:xfrm>
            <a:off x="447590" y="359976"/>
            <a:ext cx="1159292" cy="338554"/>
          </a:xfrm>
          <a:prstGeom prst="rect">
            <a:avLst/>
          </a:prstGeom>
          <a:noFill/>
        </p:spPr>
        <p:txBody>
          <a:bodyPr wrap="none" rtlCol="0">
            <a:spAutoFit/>
          </a:bodyPr>
          <a:lstStyle/>
          <a:p>
            <a:r>
              <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rPr>
              <a:t>采样情况</a:t>
            </a:r>
          </a:p>
        </p:txBody>
      </p:sp>
      <p:sp>
        <p:nvSpPr>
          <p:cNvPr id="32" name="TextBox 31"/>
          <p:cNvSpPr txBox="1"/>
          <p:nvPr/>
        </p:nvSpPr>
        <p:spPr>
          <a:xfrm rot="5940000">
            <a:off x="2172995" y="2861460"/>
            <a:ext cx="614499" cy="622048"/>
          </a:xfrm>
          <a:prstGeom prst="rect">
            <a:avLst/>
          </a:prstGeom>
          <a:noFill/>
        </p:spPr>
        <p:txBody>
          <a:bodyPr wrap="square" lIns="67391" tIns="33696" rIns="67391" bIns="33696" rtlCol="0">
            <a:spAutoFit/>
          </a:bodyPr>
          <a:lstStyle/>
          <a:p>
            <a:r>
              <a:rPr lang="zh-CN" altLang="en-US" dirty="0" smtClean="0">
                <a:solidFill>
                  <a:schemeClr val="bg1"/>
                </a:solidFill>
              </a:rPr>
              <a:t>材消耗大</a:t>
            </a:r>
            <a:endParaRPr lang="en-US" dirty="0">
              <a:solidFill>
                <a:schemeClr val="bg1"/>
              </a:solidFill>
            </a:endParaRPr>
          </a:p>
        </p:txBody>
      </p:sp>
      <p:sp>
        <p:nvSpPr>
          <p:cNvPr id="33" name="TextBox 32"/>
          <p:cNvSpPr txBox="1"/>
          <p:nvPr/>
        </p:nvSpPr>
        <p:spPr>
          <a:xfrm rot="4500000">
            <a:off x="2346659" y="3301981"/>
            <a:ext cx="1982758" cy="345049"/>
          </a:xfrm>
          <a:prstGeom prst="rect">
            <a:avLst/>
          </a:prstGeom>
          <a:noFill/>
        </p:spPr>
        <p:txBody>
          <a:bodyPr wrap="none" lIns="67391" tIns="33696" rIns="67391" bIns="33696" rtlCol="0">
            <a:spAutoFit/>
          </a:bodyPr>
          <a:lstStyle/>
          <a:p>
            <a:r>
              <a:rPr lang="zh-CN" altLang="en-US" dirty="0" smtClean="0">
                <a:solidFill>
                  <a:schemeClr val="bg1"/>
                </a:solidFill>
              </a:rPr>
              <a:t>空气污染、体积大</a:t>
            </a:r>
            <a:endParaRPr lang="en-US" dirty="0">
              <a:solidFill>
                <a:schemeClr val="bg1"/>
              </a:solidFill>
            </a:endParaRPr>
          </a:p>
        </p:txBody>
      </p:sp>
      <p:grpSp>
        <p:nvGrpSpPr>
          <p:cNvPr id="35" name="Group 118"/>
          <p:cNvGrpSpPr/>
          <p:nvPr/>
        </p:nvGrpSpPr>
        <p:grpSpPr>
          <a:xfrm>
            <a:off x="5217518" y="1575515"/>
            <a:ext cx="675084" cy="672042"/>
            <a:chOff x="6858000" y="2647950"/>
            <a:chExt cx="533400" cy="533400"/>
          </a:xfrm>
        </p:grpSpPr>
        <p:sp>
          <p:nvSpPr>
            <p:cNvPr id="36" name="Rounded Rectangle 120"/>
            <p:cNvSpPr/>
            <p:nvPr/>
          </p:nvSpPr>
          <p:spPr>
            <a:xfrm>
              <a:off x="6858000" y="2647950"/>
              <a:ext cx="533400" cy="533400"/>
            </a:xfrm>
            <a:prstGeom prst="roundRect">
              <a:avLst>
                <a:gd name="adj" fmla="val 23810"/>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103"/>
            <p:cNvGrpSpPr/>
            <p:nvPr/>
          </p:nvGrpSpPr>
          <p:grpSpPr>
            <a:xfrm>
              <a:off x="6928379" y="2716243"/>
              <a:ext cx="392518" cy="396785"/>
              <a:chOff x="4427538" y="1254125"/>
              <a:chExt cx="292100" cy="295275"/>
            </a:xfrm>
            <a:solidFill>
              <a:schemeClr val="bg1"/>
            </a:solidFill>
          </p:grpSpPr>
          <p:sp>
            <p:nvSpPr>
              <p:cNvPr id="38" name="Freeform 211"/>
              <p:cNvSpPr/>
              <p:nvPr/>
            </p:nvSpPr>
            <p:spPr bwMode="auto">
              <a:xfrm>
                <a:off x="4471988" y="1287463"/>
                <a:ext cx="33338" cy="33338"/>
              </a:xfrm>
              <a:custGeom>
                <a:avLst/>
                <a:gdLst/>
                <a:ahLst/>
                <a:cxnLst>
                  <a:cxn ang="0">
                    <a:pos x="12" y="7"/>
                  </a:cxn>
                  <a:cxn ang="0">
                    <a:pos x="7" y="2"/>
                  </a:cxn>
                  <a:cxn ang="0">
                    <a:pos x="2" y="2"/>
                  </a:cxn>
                  <a:cxn ang="0">
                    <a:pos x="2" y="7"/>
                  </a:cxn>
                  <a:cxn ang="0">
                    <a:pos x="7" y="12"/>
                  </a:cxn>
                  <a:cxn ang="0">
                    <a:pos x="12" y="12"/>
                  </a:cxn>
                  <a:cxn ang="0">
                    <a:pos x="12" y="7"/>
                  </a:cxn>
                </a:cxnLst>
                <a:rect l="0" t="0" r="r" b="b"/>
                <a:pathLst>
                  <a:path w="13" h="13">
                    <a:moveTo>
                      <a:pt x="12" y="7"/>
                    </a:moveTo>
                    <a:cubicBezTo>
                      <a:pt x="7" y="2"/>
                      <a:pt x="7" y="2"/>
                      <a:pt x="7" y="2"/>
                    </a:cubicBezTo>
                    <a:cubicBezTo>
                      <a:pt x="5" y="0"/>
                      <a:pt x="3" y="0"/>
                      <a:pt x="2" y="2"/>
                    </a:cubicBezTo>
                    <a:cubicBezTo>
                      <a:pt x="0" y="3"/>
                      <a:pt x="0" y="6"/>
                      <a:pt x="2" y="7"/>
                    </a:cubicBezTo>
                    <a:cubicBezTo>
                      <a:pt x="7" y="12"/>
                      <a:pt x="7" y="12"/>
                      <a:pt x="7" y="12"/>
                    </a:cubicBezTo>
                    <a:cubicBezTo>
                      <a:pt x="8" y="13"/>
                      <a:pt x="10" y="13"/>
                      <a:pt x="12" y="12"/>
                    </a:cubicBezTo>
                    <a:cubicBezTo>
                      <a:pt x="13" y="11"/>
                      <a:pt x="13" y="8"/>
                      <a:pt x="12" y="7"/>
                    </a:cubicBezTo>
                    <a:close/>
                  </a:path>
                </a:pathLst>
              </a:custGeom>
              <a:grpFill/>
              <a:ln w="9525">
                <a:noFill/>
                <a:round/>
              </a:ln>
            </p:spPr>
            <p:txBody>
              <a:bodyPr vert="horz" wrap="square" lIns="121920" tIns="60960" rIns="121920" bIns="60960" numCol="1" anchor="t" anchorCtr="0" compatLnSpc="1"/>
              <a:lstStyle/>
              <a:p>
                <a:endParaRPr lang="en-US"/>
              </a:p>
            </p:txBody>
          </p:sp>
          <p:sp>
            <p:nvSpPr>
              <p:cNvPr id="39" name="Freeform 212"/>
              <p:cNvSpPr/>
              <p:nvPr/>
            </p:nvSpPr>
            <p:spPr bwMode="auto">
              <a:xfrm>
                <a:off x="4427538" y="1382713"/>
                <a:ext cx="34925" cy="19050"/>
              </a:xfrm>
              <a:custGeom>
                <a:avLst/>
                <a:gdLst/>
                <a:ahLst/>
                <a:cxnLst>
                  <a:cxn ang="0">
                    <a:pos x="11" y="0"/>
                  </a:cxn>
                  <a:cxn ang="0">
                    <a:pos x="4" y="0"/>
                  </a:cxn>
                  <a:cxn ang="0">
                    <a:pos x="0" y="4"/>
                  </a:cxn>
                  <a:cxn ang="0">
                    <a:pos x="4" y="7"/>
                  </a:cxn>
                  <a:cxn ang="0">
                    <a:pos x="11" y="7"/>
                  </a:cxn>
                  <a:cxn ang="0">
                    <a:pos x="14" y="4"/>
                  </a:cxn>
                  <a:cxn ang="0">
                    <a:pos x="11" y="0"/>
                  </a:cxn>
                </a:cxnLst>
                <a:rect l="0" t="0" r="r" b="b"/>
                <a:pathLst>
                  <a:path w="14" h="7">
                    <a:moveTo>
                      <a:pt x="11" y="0"/>
                    </a:moveTo>
                    <a:cubicBezTo>
                      <a:pt x="4" y="0"/>
                      <a:pt x="4" y="0"/>
                      <a:pt x="4" y="0"/>
                    </a:cubicBezTo>
                    <a:cubicBezTo>
                      <a:pt x="2" y="0"/>
                      <a:pt x="0" y="2"/>
                      <a:pt x="0" y="4"/>
                    </a:cubicBezTo>
                    <a:cubicBezTo>
                      <a:pt x="0" y="6"/>
                      <a:pt x="2" y="7"/>
                      <a:pt x="4" y="7"/>
                    </a:cubicBezTo>
                    <a:cubicBezTo>
                      <a:pt x="11" y="7"/>
                      <a:pt x="11" y="7"/>
                      <a:pt x="11" y="7"/>
                    </a:cubicBezTo>
                    <a:cubicBezTo>
                      <a:pt x="13" y="7"/>
                      <a:pt x="14" y="6"/>
                      <a:pt x="14" y="4"/>
                    </a:cubicBezTo>
                    <a:cubicBezTo>
                      <a:pt x="14" y="2"/>
                      <a:pt x="13" y="0"/>
                      <a:pt x="11" y="0"/>
                    </a:cubicBezTo>
                    <a:close/>
                  </a:path>
                </a:pathLst>
              </a:custGeom>
              <a:grpFill/>
              <a:ln w="9525">
                <a:noFill/>
                <a:round/>
              </a:ln>
            </p:spPr>
            <p:txBody>
              <a:bodyPr vert="horz" wrap="square" lIns="121920" tIns="60960" rIns="121920" bIns="60960" numCol="1" anchor="t" anchorCtr="0" compatLnSpc="1"/>
              <a:lstStyle/>
              <a:p>
                <a:endParaRPr lang="en-US"/>
              </a:p>
            </p:txBody>
          </p:sp>
          <p:sp>
            <p:nvSpPr>
              <p:cNvPr id="40" name="Freeform 213"/>
              <p:cNvSpPr/>
              <p:nvPr/>
            </p:nvSpPr>
            <p:spPr bwMode="auto">
              <a:xfrm>
                <a:off x="4684713" y="1401763"/>
                <a:ext cx="34925" cy="19050"/>
              </a:xfrm>
              <a:custGeom>
                <a:avLst/>
                <a:gdLst/>
                <a:ahLst/>
                <a:cxnLst>
                  <a:cxn ang="0">
                    <a:pos x="10" y="0"/>
                  </a:cxn>
                  <a:cxn ang="0">
                    <a:pos x="3" y="0"/>
                  </a:cxn>
                  <a:cxn ang="0">
                    <a:pos x="0" y="4"/>
                  </a:cxn>
                  <a:cxn ang="0">
                    <a:pos x="3" y="8"/>
                  </a:cxn>
                  <a:cxn ang="0">
                    <a:pos x="10" y="8"/>
                  </a:cxn>
                  <a:cxn ang="0">
                    <a:pos x="14" y="4"/>
                  </a:cxn>
                  <a:cxn ang="0">
                    <a:pos x="10" y="0"/>
                  </a:cxn>
                </a:cxnLst>
                <a:rect l="0" t="0" r="r" b="b"/>
                <a:pathLst>
                  <a:path w="14" h="8">
                    <a:moveTo>
                      <a:pt x="10" y="0"/>
                    </a:moveTo>
                    <a:cubicBezTo>
                      <a:pt x="3" y="0"/>
                      <a:pt x="3" y="0"/>
                      <a:pt x="3" y="0"/>
                    </a:cubicBezTo>
                    <a:cubicBezTo>
                      <a:pt x="1" y="0"/>
                      <a:pt x="0" y="2"/>
                      <a:pt x="0" y="4"/>
                    </a:cubicBezTo>
                    <a:cubicBezTo>
                      <a:pt x="0" y="6"/>
                      <a:pt x="1" y="8"/>
                      <a:pt x="3" y="8"/>
                    </a:cubicBezTo>
                    <a:cubicBezTo>
                      <a:pt x="10" y="8"/>
                      <a:pt x="10" y="8"/>
                      <a:pt x="10" y="8"/>
                    </a:cubicBezTo>
                    <a:cubicBezTo>
                      <a:pt x="12" y="8"/>
                      <a:pt x="14" y="6"/>
                      <a:pt x="14" y="4"/>
                    </a:cubicBezTo>
                    <a:cubicBezTo>
                      <a:pt x="14" y="2"/>
                      <a:pt x="12" y="0"/>
                      <a:pt x="10" y="0"/>
                    </a:cubicBezTo>
                    <a:close/>
                  </a:path>
                </a:pathLst>
              </a:custGeom>
              <a:grpFill/>
              <a:ln w="9525">
                <a:noFill/>
                <a:round/>
              </a:ln>
            </p:spPr>
            <p:txBody>
              <a:bodyPr vert="horz" wrap="square" lIns="121920" tIns="60960" rIns="121920" bIns="60960" numCol="1" anchor="t" anchorCtr="0" compatLnSpc="1"/>
              <a:lstStyle/>
              <a:p>
                <a:endParaRPr lang="en-US"/>
              </a:p>
            </p:txBody>
          </p:sp>
          <p:sp>
            <p:nvSpPr>
              <p:cNvPr id="41" name="Freeform 214"/>
              <p:cNvSpPr/>
              <p:nvPr/>
            </p:nvSpPr>
            <p:spPr bwMode="auto">
              <a:xfrm>
                <a:off x="4654551" y="1303338"/>
                <a:ext cx="31750" cy="31750"/>
              </a:xfrm>
              <a:custGeom>
                <a:avLst/>
                <a:gdLst/>
                <a:ahLst/>
                <a:cxnLst>
                  <a:cxn ang="0">
                    <a:pos x="12" y="1"/>
                  </a:cxn>
                  <a:cxn ang="0">
                    <a:pos x="6" y="1"/>
                  </a:cxn>
                  <a:cxn ang="0">
                    <a:pos x="1" y="6"/>
                  </a:cxn>
                  <a:cxn ang="0">
                    <a:pos x="1" y="11"/>
                  </a:cxn>
                  <a:cxn ang="0">
                    <a:pos x="6" y="11"/>
                  </a:cxn>
                  <a:cxn ang="0">
                    <a:pos x="12" y="6"/>
                  </a:cxn>
                  <a:cxn ang="0">
                    <a:pos x="12" y="1"/>
                  </a:cxn>
                </a:cxnLst>
                <a:rect l="0" t="0" r="r" b="b"/>
                <a:pathLst>
                  <a:path w="13" h="13">
                    <a:moveTo>
                      <a:pt x="12" y="1"/>
                    </a:moveTo>
                    <a:cubicBezTo>
                      <a:pt x="10" y="0"/>
                      <a:pt x="8" y="0"/>
                      <a:pt x="6" y="1"/>
                    </a:cubicBezTo>
                    <a:cubicBezTo>
                      <a:pt x="1" y="6"/>
                      <a:pt x="1" y="6"/>
                      <a:pt x="1" y="6"/>
                    </a:cubicBezTo>
                    <a:cubicBezTo>
                      <a:pt x="0" y="7"/>
                      <a:pt x="0" y="10"/>
                      <a:pt x="1" y="11"/>
                    </a:cubicBezTo>
                    <a:cubicBezTo>
                      <a:pt x="3" y="13"/>
                      <a:pt x="5" y="13"/>
                      <a:pt x="6" y="11"/>
                    </a:cubicBezTo>
                    <a:cubicBezTo>
                      <a:pt x="12" y="6"/>
                      <a:pt x="12" y="6"/>
                      <a:pt x="12" y="6"/>
                    </a:cubicBezTo>
                    <a:cubicBezTo>
                      <a:pt x="13" y="5"/>
                      <a:pt x="13" y="2"/>
                      <a:pt x="12" y="1"/>
                    </a:cubicBezTo>
                    <a:close/>
                  </a:path>
                </a:pathLst>
              </a:custGeom>
              <a:grpFill/>
              <a:ln w="9525">
                <a:noFill/>
                <a:round/>
              </a:ln>
            </p:spPr>
            <p:txBody>
              <a:bodyPr vert="horz" wrap="square" lIns="121920" tIns="60960" rIns="121920" bIns="60960" numCol="1" anchor="t" anchorCtr="0" compatLnSpc="1"/>
              <a:lstStyle/>
              <a:p>
                <a:endParaRPr lang="en-US"/>
              </a:p>
            </p:txBody>
          </p:sp>
          <p:sp>
            <p:nvSpPr>
              <p:cNvPr id="42" name="Freeform 215"/>
              <p:cNvSpPr/>
              <p:nvPr/>
            </p:nvSpPr>
            <p:spPr bwMode="auto">
              <a:xfrm>
                <a:off x="4573588" y="1254125"/>
                <a:ext cx="17463" cy="38100"/>
              </a:xfrm>
              <a:custGeom>
                <a:avLst/>
                <a:gdLst/>
                <a:ahLst/>
                <a:cxnLst>
                  <a:cxn ang="0">
                    <a:pos x="4" y="15"/>
                  </a:cxn>
                  <a:cxn ang="0">
                    <a:pos x="6" y="14"/>
                  </a:cxn>
                  <a:cxn ang="0">
                    <a:pos x="7" y="11"/>
                  </a:cxn>
                  <a:cxn ang="0">
                    <a:pos x="7" y="4"/>
                  </a:cxn>
                  <a:cxn ang="0">
                    <a:pos x="4" y="0"/>
                  </a:cxn>
                  <a:cxn ang="0">
                    <a:pos x="0" y="3"/>
                  </a:cxn>
                  <a:cxn ang="0">
                    <a:pos x="0" y="4"/>
                  </a:cxn>
                  <a:cxn ang="0">
                    <a:pos x="0" y="11"/>
                  </a:cxn>
                  <a:cxn ang="0">
                    <a:pos x="4" y="15"/>
                  </a:cxn>
                </a:cxnLst>
                <a:rect l="0" t="0" r="r" b="b"/>
                <a:pathLst>
                  <a:path w="7" h="15">
                    <a:moveTo>
                      <a:pt x="4" y="15"/>
                    </a:moveTo>
                    <a:cubicBezTo>
                      <a:pt x="5" y="15"/>
                      <a:pt x="6" y="14"/>
                      <a:pt x="6" y="14"/>
                    </a:cubicBezTo>
                    <a:cubicBezTo>
                      <a:pt x="7" y="13"/>
                      <a:pt x="7" y="12"/>
                      <a:pt x="7" y="11"/>
                    </a:cubicBezTo>
                    <a:cubicBezTo>
                      <a:pt x="7" y="4"/>
                      <a:pt x="7" y="4"/>
                      <a:pt x="7" y="4"/>
                    </a:cubicBezTo>
                    <a:cubicBezTo>
                      <a:pt x="7" y="2"/>
                      <a:pt x="6" y="0"/>
                      <a:pt x="4" y="0"/>
                    </a:cubicBezTo>
                    <a:cubicBezTo>
                      <a:pt x="2" y="0"/>
                      <a:pt x="1" y="1"/>
                      <a:pt x="0" y="3"/>
                    </a:cubicBezTo>
                    <a:cubicBezTo>
                      <a:pt x="0" y="4"/>
                      <a:pt x="0" y="4"/>
                      <a:pt x="0" y="4"/>
                    </a:cubicBezTo>
                    <a:cubicBezTo>
                      <a:pt x="0" y="11"/>
                      <a:pt x="0" y="11"/>
                      <a:pt x="0" y="11"/>
                    </a:cubicBezTo>
                    <a:cubicBezTo>
                      <a:pt x="0" y="13"/>
                      <a:pt x="2" y="15"/>
                      <a:pt x="4" y="15"/>
                    </a:cubicBezTo>
                    <a:close/>
                  </a:path>
                </a:pathLst>
              </a:custGeom>
              <a:grpFill/>
              <a:ln w="9525">
                <a:noFill/>
                <a:round/>
              </a:ln>
            </p:spPr>
            <p:txBody>
              <a:bodyPr vert="horz" wrap="square" lIns="121920" tIns="60960" rIns="121920" bIns="60960" numCol="1" anchor="t" anchorCtr="0" compatLnSpc="1"/>
              <a:lstStyle/>
              <a:p>
                <a:endParaRPr lang="en-US"/>
              </a:p>
            </p:txBody>
          </p:sp>
          <p:sp>
            <p:nvSpPr>
              <p:cNvPr id="43" name="Freeform 216"/>
              <p:cNvSpPr>
                <a:spLocks noEditPoints="1"/>
              </p:cNvSpPr>
              <p:nvPr/>
            </p:nvSpPr>
            <p:spPr bwMode="auto">
              <a:xfrm>
                <a:off x="4500563" y="1327150"/>
                <a:ext cx="146050" cy="166688"/>
              </a:xfrm>
              <a:custGeom>
                <a:avLst/>
                <a:gdLst/>
                <a:ahLst/>
                <a:cxnLst>
                  <a:cxn ang="0">
                    <a:pos x="29" y="0"/>
                  </a:cxn>
                  <a:cxn ang="0">
                    <a:pos x="0" y="29"/>
                  </a:cxn>
                  <a:cxn ang="0">
                    <a:pos x="14" y="54"/>
                  </a:cxn>
                  <a:cxn ang="0">
                    <a:pos x="14" y="66"/>
                  </a:cxn>
                  <a:cxn ang="0">
                    <a:pos x="44" y="66"/>
                  </a:cxn>
                  <a:cxn ang="0">
                    <a:pos x="44" y="54"/>
                  </a:cxn>
                  <a:cxn ang="0">
                    <a:pos x="58" y="29"/>
                  </a:cxn>
                  <a:cxn ang="0">
                    <a:pos x="29" y="0"/>
                  </a:cxn>
                  <a:cxn ang="0">
                    <a:pos x="40" y="48"/>
                  </a:cxn>
                  <a:cxn ang="0">
                    <a:pos x="36" y="50"/>
                  </a:cxn>
                  <a:cxn ang="0">
                    <a:pos x="36" y="54"/>
                  </a:cxn>
                  <a:cxn ang="0">
                    <a:pos x="36" y="58"/>
                  </a:cxn>
                  <a:cxn ang="0">
                    <a:pos x="22" y="58"/>
                  </a:cxn>
                  <a:cxn ang="0">
                    <a:pos x="22" y="54"/>
                  </a:cxn>
                  <a:cxn ang="0">
                    <a:pos x="22" y="50"/>
                  </a:cxn>
                  <a:cxn ang="0">
                    <a:pos x="18" y="48"/>
                  </a:cxn>
                  <a:cxn ang="0">
                    <a:pos x="7" y="29"/>
                  </a:cxn>
                  <a:cxn ang="0">
                    <a:pos x="29" y="8"/>
                  </a:cxn>
                  <a:cxn ang="0">
                    <a:pos x="51" y="29"/>
                  </a:cxn>
                  <a:cxn ang="0">
                    <a:pos x="40" y="48"/>
                  </a:cxn>
                </a:cxnLst>
                <a:rect l="0" t="0" r="r" b="b"/>
                <a:pathLst>
                  <a:path w="58" h="66">
                    <a:moveTo>
                      <a:pt x="29" y="0"/>
                    </a:moveTo>
                    <a:cubicBezTo>
                      <a:pt x="13" y="0"/>
                      <a:pt x="0" y="13"/>
                      <a:pt x="0" y="29"/>
                    </a:cubicBezTo>
                    <a:cubicBezTo>
                      <a:pt x="0" y="40"/>
                      <a:pt x="6" y="49"/>
                      <a:pt x="14" y="54"/>
                    </a:cubicBezTo>
                    <a:cubicBezTo>
                      <a:pt x="14" y="66"/>
                      <a:pt x="14" y="66"/>
                      <a:pt x="14" y="66"/>
                    </a:cubicBezTo>
                    <a:cubicBezTo>
                      <a:pt x="44" y="66"/>
                      <a:pt x="44" y="66"/>
                      <a:pt x="44" y="66"/>
                    </a:cubicBezTo>
                    <a:cubicBezTo>
                      <a:pt x="44" y="54"/>
                      <a:pt x="44" y="54"/>
                      <a:pt x="44" y="54"/>
                    </a:cubicBezTo>
                    <a:cubicBezTo>
                      <a:pt x="52" y="49"/>
                      <a:pt x="58" y="40"/>
                      <a:pt x="58" y="29"/>
                    </a:cubicBezTo>
                    <a:cubicBezTo>
                      <a:pt x="58" y="13"/>
                      <a:pt x="45" y="0"/>
                      <a:pt x="29" y="0"/>
                    </a:cubicBezTo>
                    <a:close/>
                    <a:moveTo>
                      <a:pt x="40" y="48"/>
                    </a:moveTo>
                    <a:cubicBezTo>
                      <a:pt x="36" y="50"/>
                      <a:pt x="36" y="50"/>
                      <a:pt x="36" y="50"/>
                    </a:cubicBezTo>
                    <a:cubicBezTo>
                      <a:pt x="36" y="54"/>
                      <a:pt x="36" y="54"/>
                      <a:pt x="36" y="54"/>
                    </a:cubicBezTo>
                    <a:cubicBezTo>
                      <a:pt x="36" y="58"/>
                      <a:pt x="36" y="58"/>
                      <a:pt x="36" y="58"/>
                    </a:cubicBezTo>
                    <a:cubicBezTo>
                      <a:pt x="22" y="58"/>
                      <a:pt x="22" y="58"/>
                      <a:pt x="22" y="58"/>
                    </a:cubicBezTo>
                    <a:cubicBezTo>
                      <a:pt x="22" y="54"/>
                      <a:pt x="22" y="54"/>
                      <a:pt x="22" y="54"/>
                    </a:cubicBezTo>
                    <a:cubicBezTo>
                      <a:pt x="22" y="50"/>
                      <a:pt x="22" y="50"/>
                      <a:pt x="22" y="50"/>
                    </a:cubicBezTo>
                    <a:cubicBezTo>
                      <a:pt x="18" y="48"/>
                      <a:pt x="18" y="48"/>
                      <a:pt x="18" y="48"/>
                    </a:cubicBezTo>
                    <a:cubicBezTo>
                      <a:pt x="11" y="44"/>
                      <a:pt x="7" y="37"/>
                      <a:pt x="7" y="29"/>
                    </a:cubicBezTo>
                    <a:cubicBezTo>
                      <a:pt x="7" y="17"/>
                      <a:pt x="17" y="8"/>
                      <a:pt x="29" y="8"/>
                    </a:cubicBezTo>
                    <a:cubicBezTo>
                      <a:pt x="41" y="8"/>
                      <a:pt x="51" y="17"/>
                      <a:pt x="51" y="29"/>
                    </a:cubicBezTo>
                    <a:cubicBezTo>
                      <a:pt x="51" y="37"/>
                      <a:pt x="47" y="44"/>
                      <a:pt x="40" y="48"/>
                    </a:cubicBezTo>
                    <a:close/>
                  </a:path>
                </a:pathLst>
              </a:custGeom>
              <a:grpFill/>
              <a:ln w="9525">
                <a:noFill/>
                <a:round/>
              </a:ln>
            </p:spPr>
            <p:txBody>
              <a:bodyPr vert="horz" wrap="square" lIns="121920" tIns="60960" rIns="121920" bIns="60960" numCol="1" anchor="t" anchorCtr="0" compatLnSpc="1"/>
              <a:lstStyle/>
              <a:p>
                <a:endParaRPr lang="en-US"/>
              </a:p>
            </p:txBody>
          </p:sp>
          <p:sp>
            <p:nvSpPr>
              <p:cNvPr id="44" name="Freeform 217"/>
              <p:cNvSpPr/>
              <p:nvPr/>
            </p:nvSpPr>
            <p:spPr bwMode="auto">
              <a:xfrm>
                <a:off x="4535488" y="1511300"/>
                <a:ext cx="76200" cy="38100"/>
              </a:xfrm>
              <a:custGeom>
                <a:avLst/>
                <a:gdLst/>
                <a:ahLst/>
                <a:cxnLst>
                  <a:cxn ang="0">
                    <a:pos x="0" y="7"/>
                  </a:cxn>
                  <a:cxn ang="0">
                    <a:pos x="8" y="7"/>
                  </a:cxn>
                  <a:cxn ang="0">
                    <a:pos x="8" y="8"/>
                  </a:cxn>
                  <a:cxn ang="0">
                    <a:pos x="15" y="15"/>
                  </a:cxn>
                  <a:cxn ang="0">
                    <a:pos x="22" y="8"/>
                  </a:cxn>
                  <a:cxn ang="0">
                    <a:pos x="22" y="7"/>
                  </a:cxn>
                  <a:cxn ang="0">
                    <a:pos x="30" y="7"/>
                  </a:cxn>
                  <a:cxn ang="0">
                    <a:pos x="30" y="0"/>
                  </a:cxn>
                  <a:cxn ang="0">
                    <a:pos x="0" y="0"/>
                  </a:cxn>
                  <a:cxn ang="0">
                    <a:pos x="0" y="7"/>
                  </a:cxn>
                </a:cxnLst>
                <a:rect l="0" t="0" r="r" b="b"/>
                <a:pathLst>
                  <a:path w="30" h="15">
                    <a:moveTo>
                      <a:pt x="0" y="7"/>
                    </a:moveTo>
                    <a:cubicBezTo>
                      <a:pt x="8" y="7"/>
                      <a:pt x="8" y="7"/>
                      <a:pt x="8" y="7"/>
                    </a:cubicBezTo>
                    <a:cubicBezTo>
                      <a:pt x="8" y="8"/>
                      <a:pt x="8" y="8"/>
                      <a:pt x="8" y="8"/>
                    </a:cubicBezTo>
                    <a:cubicBezTo>
                      <a:pt x="8" y="12"/>
                      <a:pt x="11" y="15"/>
                      <a:pt x="15" y="15"/>
                    </a:cubicBezTo>
                    <a:cubicBezTo>
                      <a:pt x="19" y="15"/>
                      <a:pt x="22" y="12"/>
                      <a:pt x="22" y="8"/>
                    </a:cubicBezTo>
                    <a:cubicBezTo>
                      <a:pt x="22" y="7"/>
                      <a:pt x="22" y="7"/>
                      <a:pt x="22" y="7"/>
                    </a:cubicBezTo>
                    <a:cubicBezTo>
                      <a:pt x="30" y="7"/>
                      <a:pt x="30" y="7"/>
                      <a:pt x="30" y="7"/>
                    </a:cubicBezTo>
                    <a:cubicBezTo>
                      <a:pt x="30" y="0"/>
                      <a:pt x="30" y="0"/>
                      <a:pt x="30" y="0"/>
                    </a:cubicBezTo>
                    <a:cubicBezTo>
                      <a:pt x="0" y="0"/>
                      <a:pt x="0" y="0"/>
                      <a:pt x="0" y="0"/>
                    </a:cubicBezTo>
                    <a:lnTo>
                      <a:pt x="0" y="7"/>
                    </a:lnTo>
                    <a:close/>
                  </a:path>
                </a:pathLst>
              </a:custGeom>
              <a:grpFill/>
              <a:ln w="9525">
                <a:noFill/>
                <a:round/>
              </a:ln>
            </p:spPr>
            <p:txBody>
              <a:bodyPr vert="horz" wrap="square" lIns="121920" tIns="60960" rIns="121920" bIns="60960" numCol="1" anchor="t" anchorCtr="0" compatLnSpc="1"/>
              <a:lstStyle/>
              <a:p>
                <a:endParaRPr lang="en-US"/>
              </a:p>
            </p:txBody>
          </p:sp>
        </p:grpSp>
      </p:grpSp>
      <p:grpSp>
        <p:nvGrpSpPr>
          <p:cNvPr id="53" name="Group 157"/>
          <p:cNvGrpSpPr/>
          <p:nvPr/>
        </p:nvGrpSpPr>
        <p:grpSpPr>
          <a:xfrm>
            <a:off x="5217518" y="3584582"/>
            <a:ext cx="675084" cy="672042"/>
            <a:chOff x="5257800" y="2419350"/>
            <a:chExt cx="533400" cy="533400"/>
          </a:xfrm>
        </p:grpSpPr>
        <p:sp>
          <p:nvSpPr>
            <p:cNvPr id="54" name="Rounded Rectangle 149"/>
            <p:cNvSpPr/>
            <p:nvPr/>
          </p:nvSpPr>
          <p:spPr>
            <a:xfrm>
              <a:off x="5257800" y="2419350"/>
              <a:ext cx="533400" cy="533400"/>
            </a:xfrm>
            <a:prstGeom prst="roundRect">
              <a:avLst>
                <a:gd name="adj" fmla="val 23810"/>
              </a:avLst>
            </a:prstGeom>
            <a:solidFill>
              <a:srgbClr val="17B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245"/>
            <p:cNvSpPr/>
            <p:nvPr/>
          </p:nvSpPr>
          <p:spPr bwMode="auto">
            <a:xfrm>
              <a:off x="5360433" y="2521983"/>
              <a:ext cx="328134" cy="32813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dirty="0"/>
            </a:p>
          </p:txBody>
        </p:sp>
      </p:grpSp>
      <p:sp>
        <p:nvSpPr>
          <p:cNvPr id="56" name="Text Placeholder 3"/>
          <p:cNvSpPr txBox="1"/>
          <p:nvPr/>
        </p:nvSpPr>
        <p:spPr>
          <a:xfrm>
            <a:off x="6102816" y="1353803"/>
            <a:ext cx="2072133" cy="11799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8082">
              <a:lnSpc>
                <a:spcPct val="120000"/>
              </a:lnSpc>
              <a:spcBef>
                <a:spcPct val="20000"/>
              </a:spcBef>
              <a:defRPr/>
            </a:pP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2019</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年质量比对企业共计</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20</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家（ </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21</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批次），杭产企业</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11</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家（</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12</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批次），浙江省非杭企业</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5</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家（</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5</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批次），省外企业</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4</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家（</a:t>
            </a:r>
            <a:r>
              <a:rPr lang="en-US" altLang="zh-CN"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4</a:t>
            </a:r>
            <a:r>
              <a:rPr lang="zh-CN" altLang="en-US" sz="1300" dirty="0">
                <a:solidFill>
                  <a:schemeClr val="tx1"/>
                </a:solidFill>
                <a:latin typeface="微软雅黑" panose="020B0503020204020204" pitchFamily="34" charset="-122"/>
                <a:ea typeface="微软雅黑" panose="020B0503020204020204" pitchFamily="34" charset="-122"/>
                <a:cs typeface="+mj-cs"/>
                <a:sym typeface="Arial" panose="020B0604020202020204" pitchFamily="34" charset="0"/>
              </a:rPr>
              <a:t>批次）</a:t>
            </a:r>
          </a:p>
        </p:txBody>
      </p:sp>
      <p:sp>
        <p:nvSpPr>
          <p:cNvPr id="57" name="Text Placeholder 3"/>
          <p:cNvSpPr txBox="1"/>
          <p:nvPr/>
        </p:nvSpPr>
        <p:spPr>
          <a:xfrm>
            <a:off x="6102817" y="3551270"/>
            <a:ext cx="2072133" cy="6001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8082">
              <a:spcBef>
                <a:spcPct val="20000"/>
              </a:spcBef>
              <a:defRPr/>
            </a:pPr>
            <a:r>
              <a:rPr lang="zh-CN" altLang="en-US" sz="1300" dirty="0">
                <a:solidFill>
                  <a:schemeClr val="tx1"/>
                </a:solidFill>
                <a:latin typeface="微软雅黑" panose="020B0503020204020204" pitchFamily="34" charset="-122"/>
                <a:ea typeface="微软雅黑" panose="020B0503020204020204" pitchFamily="34" charset="-122"/>
                <a:cs typeface="+mj-cs"/>
              </a:rPr>
              <a:t>本次参加质量比对的企业中，小型企业的比例占到了</a:t>
            </a:r>
            <a:r>
              <a:rPr lang="en-US" altLang="zh-CN" sz="1300" dirty="0">
                <a:solidFill>
                  <a:schemeClr val="tx1"/>
                </a:solidFill>
                <a:latin typeface="微软雅黑" panose="020B0503020204020204" pitchFamily="34" charset="-122"/>
                <a:ea typeface="微软雅黑" panose="020B0503020204020204" pitchFamily="34" charset="-122"/>
                <a:cs typeface="+mj-cs"/>
              </a:rPr>
              <a:t>45%</a:t>
            </a:r>
            <a:r>
              <a:rPr lang="zh-CN" altLang="en-US" sz="1300" dirty="0">
                <a:solidFill>
                  <a:schemeClr val="tx1"/>
                </a:solidFill>
                <a:latin typeface="微软雅黑" panose="020B0503020204020204" pitchFamily="34" charset="-122"/>
                <a:ea typeface="微软雅黑" panose="020B0503020204020204" pitchFamily="34" charset="-122"/>
                <a:cs typeface="+mj-cs"/>
              </a:rPr>
              <a:t>，大中型企业占</a:t>
            </a:r>
            <a:r>
              <a:rPr lang="en-US" altLang="zh-CN" sz="1300" dirty="0">
                <a:solidFill>
                  <a:schemeClr val="tx1"/>
                </a:solidFill>
                <a:latin typeface="微软雅黑" panose="020B0503020204020204" pitchFamily="34" charset="-122"/>
                <a:ea typeface="微软雅黑" panose="020B0503020204020204" pitchFamily="34" charset="-122"/>
                <a:cs typeface="+mj-cs"/>
              </a:rPr>
              <a:t>55%</a:t>
            </a:r>
            <a:r>
              <a:rPr lang="zh-CN" altLang="en-US" sz="1300" dirty="0">
                <a:solidFill>
                  <a:schemeClr val="tx1"/>
                </a:solidFill>
                <a:latin typeface="微软雅黑" panose="020B0503020204020204" pitchFamily="34" charset="-122"/>
                <a:ea typeface="微软雅黑" panose="020B0503020204020204" pitchFamily="34" charset="-122"/>
                <a:cs typeface="+mj-cs"/>
              </a:rPr>
              <a:t>。</a:t>
            </a:r>
          </a:p>
        </p:txBody>
      </p:sp>
      <p:pic>
        <p:nvPicPr>
          <p:cNvPr id="62"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379" y="1744996"/>
            <a:ext cx="3327412" cy="1956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54883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25" name="文本框 24"/>
          <p:cNvSpPr txBox="1"/>
          <p:nvPr/>
        </p:nvSpPr>
        <p:spPr>
          <a:xfrm>
            <a:off x="447590" y="74239"/>
            <a:ext cx="2504212"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项目结果</a:t>
            </a:r>
            <a:r>
              <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温升及功耗</a:t>
            </a:r>
            <a:endPar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3399835" y="233040"/>
            <a:ext cx="2448204" cy="276999"/>
          </a:xfrm>
          <a:prstGeom prst="rect">
            <a:avLst/>
          </a:prstGeom>
        </p:spPr>
        <p:txBody>
          <a:bodyPr wrap="square">
            <a:spAutoFit/>
          </a:bodyPr>
          <a:lstStyle/>
          <a:p>
            <a:r>
              <a:rPr lang="zh-CN" altLang="en-US" sz="1200" dirty="0" smtClean="0">
                <a:latin typeface="微软雅黑" panose="020B0503020204020204" pitchFamily="34" charset="-122"/>
                <a:ea typeface="微软雅黑" panose="020B0503020204020204" pitchFamily="34" charset="-122"/>
              </a:rPr>
              <a:t>国内外不同标准及比对结果比较</a:t>
            </a:r>
            <a:endParaRPr lang="zh-CN" altLang="en-US" sz="1200" dirty="0">
              <a:latin typeface="微软雅黑" panose="020B0503020204020204" pitchFamily="34" charset="-122"/>
              <a:ea typeface="微软雅黑" panose="020B0503020204020204" pitchFamily="34" charset="-122"/>
            </a:endParaRPr>
          </a:p>
        </p:txBody>
      </p:sp>
      <p:graphicFrame>
        <p:nvGraphicFramePr>
          <p:cNvPr id="28" name="表格 27"/>
          <p:cNvGraphicFramePr>
            <a:graphicFrameLocks noGrp="1"/>
          </p:cNvGraphicFramePr>
          <p:nvPr>
            <p:extLst>
              <p:ext uri="{D42A27DB-BD31-4B8C-83A1-F6EECF244321}">
                <p14:modId xmlns:p14="http://schemas.microsoft.com/office/powerpoint/2010/main" val="1455463110"/>
              </p:ext>
            </p:extLst>
          </p:nvPr>
        </p:nvGraphicFramePr>
        <p:xfrm>
          <a:off x="951631" y="519864"/>
          <a:ext cx="6539696" cy="3105850"/>
        </p:xfrm>
        <a:graphic>
          <a:graphicData uri="http://schemas.openxmlformats.org/drawingml/2006/table">
            <a:tbl>
              <a:tblPr firstRow="1" firstCol="1" bandRow="1">
                <a:tableStyleId>{2A488322-F2BA-4B5B-9748-0D474271808F}</a:tableStyleId>
              </a:tblPr>
              <a:tblGrid>
                <a:gridCol w="1584132"/>
                <a:gridCol w="1152096"/>
                <a:gridCol w="1941030"/>
                <a:gridCol w="1862438"/>
              </a:tblGrid>
              <a:tr h="294829">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项目</a:t>
                      </a:r>
                      <a:r>
                        <a:rPr lang="en-US" sz="1000" kern="0" dirty="0">
                          <a:effectLst/>
                          <a:latin typeface="微软雅黑" panose="020B0503020204020204" pitchFamily="34" charset="-122"/>
                          <a:ea typeface="微软雅黑" panose="020B0503020204020204" pitchFamily="34" charset="-122"/>
                        </a:rPr>
                        <a:t> </a:t>
                      </a:r>
                      <a:endParaRPr lang="en-US"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国家标准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国际标准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杭州企业优于上述标准比率</a:t>
                      </a:r>
                      <a:endParaRPr lang="zh-CN" sz="1000" kern="0" dirty="0">
                        <a:effectLst/>
                        <a:latin typeface="微软雅黑" panose="020B0503020204020204" pitchFamily="34" charset="-122"/>
                        <a:ea typeface="微软雅黑" panose="020B0503020204020204" pitchFamily="34" charset="-122"/>
                      </a:endParaRPr>
                    </a:p>
                  </a:txBody>
                  <a:tcPr marL="68580" marR="68580" marT="0" marB="0">
                    <a:solidFill>
                      <a:srgbClr val="17B59E"/>
                    </a:solidFill>
                  </a:tcPr>
                </a:tc>
              </a:tr>
              <a:tr h="277688">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温升（部位）</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endParaRPr lang="zh-CN" altLang="en-US" dirty="0"/>
                    </a:p>
                  </a:txBody>
                  <a:tcPr/>
                </a:tc>
                <a:tc>
                  <a:txBody>
                    <a:bodyPr/>
                    <a:lstStyle/>
                    <a:p>
                      <a:endParaRPr lang="zh-CN" altLang="en-US"/>
                    </a:p>
                  </a:txBody>
                  <a:tcPr/>
                </a:tc>
                <a:tc>
                  <a:txBody>
                    <a:bodyPr/>
                    <a:lstStyle/>
                    <a:p>
                      <a:endParaRPr lang="zh-CN" altLang="en-US"/>
                    </a:p>
                  </a:txBody>
                  <a:tcPr marL="68580" marR="68580" marT="0" marB="0"/>
                </a:tc>
              </a:tr>
              <a:tr h="277688">
                <a:tc>
                  <a:txBody>
                    <a:bodyPr/>
                    <a:lstStyle/>
                    <a:p>
                      <a:pPr marL="0" algn="ctr" defTabSz="671993" rtl="0" eaLnBrk="1" latinLnBrk="0" hangingPunct="1">
                        <a:lnSpc>
                          <a:spcPct val="150000"/>
                        </a:lnSpc>
                        <a:spcAft>
                          <a:spcPts val="0"/>
                        </a:spcAft>
                      </a:pP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mn-cs"/>
                        </a:rPr>
                        <a:t>连接外部导线的接线端子</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mn-cs"/>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60K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60K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marL="0" algn="ctr" defTabSz="671993" rtl="0" eaLnBrk="1" latinLnBrk="0" hangingPunct="1">
                        <a:lnSpc>
                          <a:spcPct val="150000"/>
                        </a:lnSpc>
                        <a:spcAft>
                          <a:spcPts val="0"/>
                        </a:spcAft>
                      </a:pP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mn-cs"/>
                        </a:rPr>
                        <a:t>易触及的外部部件</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mn-cs"/>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40K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40K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marL="0" algn="ctr" defTabSz="671993" rtl="0" eaLnBrk="1" latinLnBrk="0" hangingPunct="1">
                        <a:lnSpc>
                          <a:spcPct val="150000"/>
                        </a:lnSpc>
                        <a:spcAft>
                          <a:spcPts val="0"/>
                        </a:spcAft>
                      </a:pP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mn-cs"/>
                        </a:rPr>
                        <a:t>操作件的外部金属件</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mn-cs"/>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25K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25K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marL="0" algn="ctr" defTabSz="671993" rtl="0" eaLnBrk="1" latinLnBrk="0" hangingPunct="1">
                        <a:lnSpc>
                          <a:spcPct val="150000"/>
                        </a:lnSpc>
                        <a:spcAft>
                          <a:spcPts val="0"/>
                        </a:spcAft>
                      </a:pP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mn-cs"/>
                        </a:rPr>
                        <a:t>其他外部部件</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mn-cs"/>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60K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60K</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功耗（额定电流）</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marL="0" algn="ctr" defTabSz="671993" rtl="0" eaLnBrk="1" latinLnBrk="0" hangingPunct="1">
                        <a:lnSpc>
                          <a:spcPct val="150000"/>
                        </a:lnSpc>
                        <a:spcAft>
                          <a:spcPts val="0"/>
                        </a:spcAft>
                      </a:pP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marL="0" algn="ctr" defTabSz="671993" rtl="0" eaLnBrk="1" latinLnBrk="0" hangingPunct="1">
                        <a:lnSpc>
                          <a:spcPct val="150000"/>
                        </a:lnSpc>
                        <a:spcAft>
                          <a:spcPts val="0"/>
                        </a:spcAft>
                      </a:pP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marL="0" algn="ctr" defTabSz="671993" rtl="0" eaLnBrk="1" latinLnBrk="0" hangingPunct="1">
                        <a:lnSpc>
                          <a:spcPct val="150000"/>
                        </a:lnSpc>
                        <a:spcAft>
                          <a:spcPts val="0"/>
                        </a:spcAft>
                      </a:pP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marL="0" algn="ctr" defTabSz="671993" rtl="0" eaLnBrk="1" latinLnBrk="0" hangingPunct="1">
                        <a:lnSpc>
                          <a:spcPct val="150000"/>
                        </a:lnSpc>
                        <a:spcAft>
                          <a:spcPts val="0"/>
                        </a:spcAft>
                      </a:pP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10A</a:t>
                      </a: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In</a:t>
                      </a: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16A</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3.5W</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3.5W</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16A</a:t>
                      </a: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In</a:t>
                      </a: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25A</a:t>
                      </a:r>
                      <a:endPar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4.5W</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4.5W</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277688">
                <a:tc>
                  <a:txBody>
                    <a:bodyPr/>
                    <a:lstStyle/>
                    <a:p>
                      <a:pPr marL="0" marR="0" indent="0" algn="ctr" defTabSz="671993" rtl="0" eaLnBrk="1" fontAlgn="auto" latinLnBrk="0" hangingPunct="1">
                        <a:lnSpc>
                          <a:spcPct val="150000"/>
                        </a:lnSpc>
                        <a:spcBef>
                          <a:spcPts val="0"/>
                        </a:spcBef>
                        <a:spcAft>
                          <a:spcPts val="0"/>
                        </a:spcAft>
                        <a:buClrTx/>
                        <a:buSzTx/>
                        <a:buFontTx/>
                        <a:buNone/>
                        <a:tabLst/>
                        <a:defRPr/>
                      </a:pP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25A</a:t>
                      </a: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In</a:t>
                      </a:r>
                      <a:r>
                        <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32A</a:t>
                      </a:r>
                      <a:endParaRPr lang="zh-CN" altLang="en-US"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6W</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6W</a:t>
                      </a:r>
                      <a:endParaRPr lang="zh-CN" alt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a:tc>
                <a:tc>
                  <a:txBody>
                    <a:bodyPr/>
                    <a:lstStyle/>
                    <a:p>
                      <a:pPr marL="0" algn="ctr" defTabSz="671993" rtl="0" eaLnBrk="1" latinLnBrk="0" hangingPunct="1">
                        <a:lnSpc>
                          <a:spcPct val="150000"/>
                        </a:lnSpc>
                        <a:spcAft>
                          <a:spcPts val="0"/>
                        </a:spcAft>
                      </a:pPr>
                      <a:r>
                        <a:rPr lang="en-US" sz="1000" kern="0" dirty="0" smtClean="0">
                          <a:solidFill>
                            <a:schemeClr val="dk1"/>
                          </a:solidFill>
                          <a:effectLst/>
                          <a:latin typeface="微软雅黑" panose="020B0503020204020204" pitchFamily="34" charset="-122"/>
                          <a:ea typeface="微软雅黑" panose="020B0503020204020204" pitchFamily="34" charset="-122"/>
                          <a:cs typeface="+mn-cs"/>
                        </a:rPr>
                        <a:t>100</a:t>
                      </a: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a:t>
                      </a:r>
                      <a:endParaRPr lang="en-US"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bl>
          </a:graphicData>
        </a:graphic>
      </p:graphicFrame>
      <p:sp>
        <p:nvSpPr>
          <p:cNvPr id="2" name="矩形 1"/>
          <p:cNvSpPr/>
          <p:nvPr/>
        </p:nvSpPr>
        <p:spPr>
          <a:xfrm>
            <a:off x="1455673" y="3816264"/>
            <a:ext cx="6136063" cy="700576"/>
          </a:xfrm>
          <a:prstGeom prst="rect">
            <a:avLst/>
          </a:prstGeom>
        </p:spPr>
        <p:txBody>
          <a:bodyPr wrap="square">
            <a:spAutoFit/>
          </a:bodyPr>
          <a:lstStyle/>
          <a:p>
            <a:pPr defTabSz="671993" eaLnBrk="1" hangingPunct="1">
              <a:lnSpc>
                <a:spcPct val="150000"/>
              </a:lnSpc>
              <a:spcAft>
                <a:spcPts val="0"/>
              </a:spcAft>
            </a:pPr>
            <a:r>
              <a:rPr lang="zh-CN" altLang="zh-CN" sz="1400" kern="0" dirty="0">
                <a:solidFill>
                  <a:schemeClr val="dk1"/>
                </a:solidFill>
                <a:latin typeface="微软雅黑" panose="020B0503020204020204" pitchFamily="34" charset="-122"/>
                <a:ea typeface="微软雅黑" panose="020B0503020204020204" pitchFamily="34" charset="-122"/>
              </a:rPr>
              <a:t>浙江金钟电器有限公司、杭州施江银电气集团有限公司、东恒电器有限公司，占据温升评分前五位的三</a:t>
            </a:r>
            <a:r>
              <a:rPr lang="zh-CN" altLang="zh-CN" sz="1400" kern="0" dirty="0">
                <a:solidFill>
                  <a:schemeClr val="dk1"/>
                </a:solidFill>
                <a:latin typeface="微软雅黑" panose="020B0503020204020204" pitchFamily="34" charset="-122"/>
                <a:ea typeface="微软雅黑" panose="020B0503020204020204" pitchFamily="34" charset="-122"/>
              </a:rPr>
              <a:t>位</a:t>
            </a:r>
            <a:endParaRPr lang="zh-CN" altLang="zh-CN" sz="1400" kern="0" dirty="0">
              <a:solidFill>
                <a:schemeClr val="dk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645406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119271">
            <a:off x="-843651" y="-2354956"/>
            <a:ext cx="4998338" cy="2811565"/>
          </a:xfrm>
          <a:prstGeom prst="rect">
            <a:avLst/>
          </a:prstGeom>
        </p:spPr>
      </p:pic>
      <p:sp>
        <p:nvSpPr>
          <p:cNvPr id="25" name="文本框 24"/>
          <p:cNvSpPr txBox="1"/>
          <p:nvPr/>
        </p:nvSpPr>
        <p:spPr>
          <a:xfrm>
            <a:off x="447590" y="328019"/>
            <a:ext cx="2260555" cy="338554"/>
          </a:xfrm>
          <a:prstGeom prst="rect">
            <a:avLst/>
          </a:prstGeom>
          <a:noFill/>
        </p:spPr>
        <p:txBody>
          <a:bodyPr wrap="none" rtlCol="0">
            <a:spAutoFit/>
          </a:bodyPr>
          <a:lstStyle/>
          <a:p>
            <a:r>
              <a:rPr lang="zh-CN" altLang="en-US"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项目结果</a:t>
            </a:r>
            <a:r>
              <a:rPr lang="en-US" altLang="zh-CN" sz="1600" spc="3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spc="300" dirty="0">
                <a:solidFill>
                  <a:schemeClr val="tx1">
                    <a:lumMod val="65000"/>
                    <a:lumOff val="35000"/>
                  </a:schemeClr>
                </a:solidFill>
                <a:latin typeface="微软雅黑" panose="020B0503020204020204" pitchFamily="34" charset="-122"/>
                <a:ea typeface="微软雅黑" panose="020B0503020204020204" pitchFamily="34" charset="-122"/>
              </a:rPr>
              <a:t>脱扣特性</a:t>
            </a:r>
          </a:p>
        </p:txBody>
      </p:sp>
      <p:sp>
        <p:nvSpPr>
          <p:cNvPr id="27" name="矩形 26"/>
          <p:cNvSpPr/>
          <p:nvPr/>
        </p:nvSpPr>
        <p:spPr>
          <a:xfrm>
            <a:off x="3183817" y="666573"/>
            <a:ext cx="2448204" cy="276999"/>
          </a:xfrm>
          <a:prstGeom prst="rect">
            <a:avLst/>
          </a:prstGeom>
        </p:spPr>
        <p:txBody>
          <a:bodyPr wrap="square">
            <a:spAutoFit/>
          </a:bodyPr>
          <a:lstStyle/>
          <a:p>
            <a:r>
              <a:rPr lang="zh-CN" altLang="en-US" sz="1200" dirty="0" smtClean="0">
                <a:latin typeface="微软雅黑" panose="020B0503020204020204" pitchFamily="34" charset="-122"/>
                <a:ea typeface="微软雅黑" panose="020B0503020204020204" pitchFamily="34" charset="-122"/>
              </a:rPr>
              <a:t>国内外不同标准及比对结果比较</a:t>
            </a:r>
            <a:endParaRPr lang="zh-CN" altLang="en-US" sz="1200" dirty="0">
              <a:latin typeface="微软雅黑" panose="020B0503020204020204" pitchFamily="34" charset="-122"/>
              <a:ea typeface="微软雅黑" panose="020B0503020204020204" pitchFamily="34" charset="-122"/>
            </a:endParaRPr>
          </a:p>
        </p:txBody>
      </p:sp>
      <p:graphicFrame>
        <p:nvGraphicFramePr>
          <p:cNvPr id="28" name="表格 27"/>
          <p:cNvGraphicFramePr>
            <a:graphicFrameLocks noGrp="1"/>
          </p:cNvGraphicFramePr>
          <p:nvPr>
            <p:extLst>
              <p:ext uri="{D42A27DB-BD31-4B8C-83A1-F6EECF244321}">
                <p14:modId xmlns:p14="http://schemas.microsoft.com/office/powerpoint/2010/main" val="1029774592"/>
              </p:ext>
            </p:extLst>
          </p:nvPr>
        </p:nvGraphicFramePr>
        <p:xfrm>
          <a:off x="591601" y="1070448"/>
          <a:ext cx="7633173" cy="2097762"/>
        </p:xfrm>
        <a:graphic>
          <a:graphicData uri="http://schemas.openxmlformats.org/drawingml/2006/table">
            <a:tbl>
              <a:tblPr firstRow="1" firstCol="1" bandRow="1">
                <a:tableStyleId>{2A488322-F2BA-4B5B-9748-0D474271808F}</a:tableStyleId>
              </a:tblPr>
              <a:tblGrid>
                <a:gridCol w="1584132"/>
                <a:gridCol w="1152096"/>
                <a:gridCol w="1941030"/>
                <a:gridCol w="1093477"/>
                <a:gridCol w="1862438"/>
              </a:tblGrid>
              <a:tr h="441624">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项目</a:t>
                      </a:r>
                      <a:r>
                        <a:rPr lang="en-US" sz="1000" kern="0" dirty="0">
                          <a:effectLst/>
                          <a:latin typeface="微软雅黑" panose="020B0503020204020204" pitchFamily="34" charset="-122"/>
                          <a:ea typeface="微软雅黑" panose="020B0503020204020204" pitchFamily="34" charset="-122"/>
                        </a:rPr>
                        <a:t> </a:t>
                      </a:r>
                      <a:endParaRPr lang="en-US"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国家标准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国际标准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浙江制造标准</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rPr>
                        <a:t>杭州企业优于上述标准比率</a:t>
                      </a:r>
                      <a:endParaRPr lang="zh-CN" sz="1000" kern="0" dirty="0">
                        <a:effectLst/>
                        <a:latin typeface="微软雅黑" panose="020B0503020204020204" pitchFamily="34" charset="-122"/>
                        <a:ea typeface="微软雅黑" panose="020B0503020204020204" pitchFamily="34" charset="-122"/>
                      </a:endParaRPr>
                    </a:p>
                  </a:txBody>
                  <a:tcPr marL="68580" marR="68580" marT="0" marB="0">
                    <a:solidFill>
                      <a:srgbClr val="17B59E"/>
                    </a:solidFill>
                  </a:tcPr>
                </a:tc>
              </a:tr>
              <a:tr h="360030">
                <a:tc>
                  <a:txBody>
                    <a:bodyPr/>
                    <a:lstStyle/>
                    <a:p>
                      <a:pPr algn="ctr">
                        <a:lnSpc>
                          <a:spcPct val="150000"/>
                        </a:lnSpc>
                        <a:spcAft>
                          <a:spcPts val="0"/>
                        </a:spcAft>
                      </a:pPr>
                      <a:r>
                        <a:rPr lang="zh-CN" altLang="en-US" sz="1000" kern="0" dirty="0" smtClean="0">
                          <a:effectLst/>
                          <a:latin typeface="微软雅黑" panose="020B0503020204020204" pitchFamily="34" charset="-122"/>
                          <a:ea typeface="微软雅黑" panose="020B0503020204020204" pitchFamily="34" charset="-122"/>
                          <a:cs typeface="Times New Roman" panose="02020603050405020304" pitchFamily="18" charset="0"/>
                        </a:rPr>
                        <a:t>脱扣特性（电流）</a:t>
                      </a:r>
                      <a:endParaRPr lang="zh-CN" sz="1000" kern="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solidFill>
                      <a:srgbClr val="17B59E"/>
                    </a:solidFill>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a:p>
                  </a:txBody>
                  <a:tcPr marL="68580" marR="68580" marT="0" marB="0"/>
                </a:tc>
              </a:tr>
              <a:tr h="432036">
                <a:tc>
                  <a:txBody>
                    <a:bodyPr/>
                    <a:lstStyle/>
                    <a:p>
                      <a:pPr marL="0" algn="ctr" defTabSz="671993" rtl="0" eaLnBrk="1" latinLnBrk="0" hangingPunct="1">
                        <a:lnSpc>
                          <a:spcPct val="150000"/>
                        </a:lnSpc>
                        <a:spcAft>
                          <a:spcPts val="0"/>
                        </a:spcAft>
                      </a:pP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1.13In</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1h</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不脱扣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1h</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不脱扣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1h</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不脱扣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432036">
                <a:tc>
                  <a:txBody>
                    <a:bodyPr/>
                    <a:lstStyle/>
                    <a:p>
                      <a:pPr marL="0" algn="ctr" defTabSz="671993" rtl="0" eaLnBrk="1" latinLnBrk="0" hangingPunct="1">
                        <a:lnSpc>
                          <a:spcPct val="150000"/>
                        </a:lnSpc>
                        <a:spcAft>
                          <a:spcPts val="0"/>
                        </a:spcAft>
                      </a:pP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1.45In</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1h</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1h</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1h</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r h="432036">
                <a:tc>
                  <a:txBody>
                    <a:bodyPr/>
                    <a:lstStyle/>
                    <a:p>
                      <a:pPr marL="0" algn="ctr" defTabSz="671993" rtl="0" eaLnBrk="1" latinLnBrk="0" hangingPunct="1">
                        <a:lnSpc>
                          <a:spcPct val="150000"/>
                        </a:lnSpc>
                        <a:spcAft>
                          <a:spcPts val="0"/>
                        </a:spcAft>
                      </a:pPr>
                      <a:r>
                        <a:rPr lang="en-US" altLang="zh-CN" sz="1000" b="1" kern="0" dirty="0" smtClean="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rPr>
                        <a:t>2.55In</a:t>
                      </a:r>
                      <a:endParaRPr lang="zh-CN" altLang="en-US" sz="1000" b="1" kern="0" dirty="0">
                        <a:solidFill>
                          <a:schemeClr val="lt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solidFill>
                      <a:srgbClr val="17B59E"/>
                    </a:solidFill>
                  </a:tcPr>
                </a:tc>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1s~60s</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1s~60s</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en-US" altLang="zh-CN"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1s~60s</a:t>
                      </a:r>
                      <a:r>
                        <a:rPr lang="zh-CN" altLang="en-US" sz="1000" b="0" kern="0" dirty="0" smtClean="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脱扣</a:t>
                      </a:r>
                      <a:endParaRPr lang="zh-CN" altLang="en-US" sz="1000" b="0" kern="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tc>
                <a:tc>
                  <a:txBody>
                    <a:bodyPr/>
                    <a:lstStyle/>
                    <a:p>
                      <a:pPr marL="0" algn="ctr" defTabSz="671993" rtl="0" eaLnBrk="1" latinLnBrk="0" hangingPunct="1">
                        <a:lnSpc>
                          <a:spcPct val="150000"/>
                        </a:lnSpc>
                        <a:spcAft>
                          <a:spcPts val="0"/>
                        </a:spcAft>
                      </a:pPr>
                      <a:r>
                        <a:rPr lang="en-US" altLang="zh-CN" sz="1000" kern="0" dirty="0" smtClean="0">
                          <a:solidFill>
                            <a:schemeClr val="dk1"/>
                          </a:solidFill>
                          <a:effectLst/>
                          <a:latin typeface="微软雅黑" panose="020B0503020204020204" pitchFamily="34" charset="-122"/>
                          <a:ea typeface="微软雅黑" panose="020B0503020204020204" pitchFamily="34" charset="-122"/>
                          <a:cs typeface="+mn-cs"/>
                        </a:rPr>
                        <a:t>100%</a:t>
                      </a:r>
                      <a:endParaRPr lang="zh-CN" altLang="zh-CN" sz="1000" kern="0" dirty="0">
                        <a:solidFill>
                          <a:schemeClr val="dk1"/>
                        </a:solidFill>
                        <a:effectLst/>
                        <a:latin typeface="微软雅黑" panose="020B0503020204020204" pitchFamily="34" charset="-122"/>
                        <a:ea typeface="微软雅黑" panose="020B0503020204020204" pitchFamily="34" charset="-122"/>
                        <a:cs typeface="+mn-cs"/>
                      </a:endParaRPr>
                    </a:p>
                  </a:txBody>
                  <a:tcPr marL="68580" marR="68580" marT="0" marB="0"/>
                </a:tc>
              </a:tr>
            </a:tbl>
          </a:graphicData>
        </a:graphic>
      </p:graphicFrame>
    </p:spTree>
    <p:extLst>
      <p:ext uri="{BB962C8B-B14F-4D97-AF65-F5344CB8AC3E}">
        <p14:creationId xmlns:p14="http://schemas.microsoft.com/office/powerpoint/2010/main" val="35531953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TotalTime>
  <Pages>0</Pages>
  <Words>2901</Words>
  <Characters>0</Characters>
  <Application>Microsoft Office PowerPoint</Application>
  <DocSecurity>0</DocSecurity>
  <PresentationFormat>自定义</PresentationFormat>
  <Lines>0</Lines>
  <Paragraphs>248</Paragraphs>
  <Slides>18</Slides>
  <Notes>18</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工作总结汇报</dc:title>
  <dc:creator>user</dc:creator>
  <cp:keywords>user</cp:keywords>
  <dc:description>user</dc:description>
  <cp:lastModifiedBy>molly ma</cp:lastModifiedBy>
  <cp:revision>34</cp:revision>
  <dcterms:created xsi:type="dcterms:W3CDTF">2017-05-18T11:30:35Z</dcterms:created>
  <dcterms:modified xsi:type="dcterms:W3CDTF">2019-12-15T03:09:22Z</dcterms:modified>
</cp:coreProperties>
</file>